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홍지철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0" autoAdjust="0"/>
  </p:normalViewPr>
  <p:slideViewPr>
    <p:cSldViewPr>
      <p:cViewPr varScale="1">
        <p:scale>
          <a:sx n="111" d="100"/>
          <a:sy n="111" d="100"/>
        </p:scale>
        <p:origin x="133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83A0-5C52-4BAA-BD3F-5F94DDAF4210}" type="datetimeFigureOut">
              <a:rPr lang="ko-KR" altLang="en-US" smtClean="0"/>
              <a:t>2020-06-22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39307-5F7E-4875-9BB1-F9E7403D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5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977336" y="-8164"/>
            <a:ext cx="1512168" cy="1997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캐릭터.png"/>
          <p:cNvPicPr>
            <a:picLocks/>
          </p:cNvPicPr>
          <p:nvPr userDrawn="1"/>
        </p:nvPicPr>
        <p:blipFill>
          <a:blip r:embed="rId2" cstate="print"/>
          <a:srcRect r="53058"/>
          <a:stretch>
            <a:fillRect/>
          </a:stretch>
        </p:blipFill>
        <p:spPr>
          <a:xfrm>
            <a:off x="8768444" y="-25608"/>
            <a:ext cx="715348" cy="858366"/>
          </a:xfrm>
          <a:prstGeom prst="rect">
            <a:avLst/>
          </a:prstGeom>
        </p:spPr>
      </p:pic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8584" y="3356992"/>
            <a:ext cx="5544021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0" y="4437063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[</a:t>
            </a:r>
            <a:r>
              <a:rPr lang="ko-KR" altLang="en-US"/>
              <a:t>부제목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000250" y="4983794"/>
            <a:ext cx="4752355" cy="3600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(</a:t>
            </a:r>
            <a:r>
              <a:rPr lang="ko-KR" altLang="en-US"/>
              <a:t>메일주소</a:t>
            </a:r>
            <a:r>
              <a:rPr lang="en-US" altLang="ko-KR" dirty="0"/>
              <a:t>)]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8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6456" y="4308195"/>
            <a:ext cx="4536504" cy="2001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지은이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펴낸이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엮은이 </a:t>
            </a:r>
            <a:r>
              <a:rPr lang="ko-KR" altLang="en-US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김양수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문서버전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문서번호 </a:t>
            </a:r>
            <a:b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 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Copyright © 2015 by CLIPSOFT, Inc.</a:t>
            </a:r>
          </a:p>
          <a:p>
            <a:pPr marL="0" latinLnBrk="0">
              <a:lnSpc>
                <a:spcPct val="150000"/>
              </a:lnSpc>
              <a:spcAft>
                <a:spcPts val="0"/>
              </a:spcAft>
            </a:pP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All Rights Reserved.</a:t>
            </a:r>
            <a:endParaRPr lang="ko-KR" altLang="en-US" sz="1050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7388" y="3717032"/>
            <a:ext cx="4314395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8534" y="6548931"/>
            <a:ext cx="9430969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㈜</a:t>
            </a:r>
            <a:r>
              <a:rPr lang="ko-KR" altLang="en-US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발행하는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문서이며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저작권법에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의해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보호를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받는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저작물이므로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발행처의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허가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없이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무단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전재나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복제를</a:t>
            </a:r>
            <a:r>
              <a:rPr lang="ko-KR" altLang="ko-KR" sz="1100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금합니다</a:t>
            </a:r>
            <a:r>
              <a:rPr lang="en-US" altLang="ko-KR" sz="1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10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" y="3789040"/>
            <a:ext cx="4282142" cy="46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문서 제목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616192" y="4404456"/>
            <a:ext cx="2682581" cy="1605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/>
              <a:t>작성자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730418" y="5117840"/>
            <a:ext cx="2438710" cy="17110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[0.0.0.0]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729020" y="5356888"/>
            <a:ext cx="3266288" cy="1765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[CLIP e-</a:t>
            </a:r>
            <a:r>
              <a:rPr lang="en-US" altLang="ko-KR" dirty="0" err="1"/>
              <a:t>Form_FM_MS</a:t>
            </a:r>
            <a:r>
              <a:rPr lang="en-US" altLang="ko-KR" dirty="0"/>
              <a:t> </a:t>
            </a:r>
            <a:r>
              <a:rPr lang="en-US" altLang="ko-KR" dirty="0" err="1"/>
              <a:t>Powerpoint</a:t>
            </a:r>
            <a:r>
              <a:rPr lang="en-US" altLang="ko-KR" dirty="0"/>
              <a:t> Template V2.0]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60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안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8671856" y="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저작권안내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344488" y="971434"/>
            <a:ext cx="9289032" cy="4401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저작권 및 지적재산권은 ㈜</a:t>
            </a:r>
            <a:r>
              <a:rPr lang="ko-KR" altLang="en-US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클립소프트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이하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ko-KR" altLang="ko-KR" sz="1050" b="1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있습니다</a:t>
            </a:r>
            <a:r>
              <a:rPr lang="en-US" altLang="ko-KR" sz="1050" b="1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b="1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 및 본 문서의 복사본 전체 혹은 일부분에 대하여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카피라이트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(Copyright)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등 문서 및 제품과 관련된 등록상표나 지적재산권 등의 표식을 훼손하거나 수정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분리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삭제할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권리는 대한민국의 저작권 관련법과 국제 저작권 협약을 비롯하여 지적재산권 법률 및 협약으로부터 보호를 받습니다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대한민국 내에서의 사용에 관한 것으로 국한하며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미국 및 일본 등 기타 국가에 대해서는 본 문서의 배포 및 사용을 제한합니다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문서에는 당사가 소유하고 있는 특허에 관한 내용을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문서에 언급된 내용과 관련하여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특허와 관련된 여하한의 권리를 제공하지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기본적으로 당사의 승인 없이 상업적인 용도로 사용되거나 양도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판매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배포될 수 없습니다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다만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소프트의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리포팅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솔루션인 </a:t>
            </a:r>
            <a:r>
              <a:rPr lang="ko-KR" altLang="en-US" sz="1050" b="0" u="sng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리포트</a:t>
            </a:r>
            <a:r>
              <a:rPr lang="en-US" altLang="ko-KR" sz="1050" b="0" u="sng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report),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 솔루션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sz="1050" b="0" u="sng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클립 이폼</a:t>
            </a:r>
            <a:r>
              <a:rPr lang="en-US" altLang="ko-KR" sz="1050" b="0" u="sng" kern="100" baseline="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(CLIP e-Form)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에 대한 제품 설명과 운영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관리에 대한 정보를 제공하기 위한 목적으로 작성된 만큼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당사의</a:t>
            </a:r>
            <a:r>
              <a:rPr lang="ko-KR" altLang="en-US" sz="1050" kern="100" baseline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제품 라이선스 범주 내에서 책이름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표지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날짜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저자 및 저작권 표시 등을 포함한 문서 전체를 복사하거나 전자문서로 </a:t>
            </a:r>
            <a:r>
              <a:rPr lang="ko-KR" altLang="en-US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 제품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사용자에게 전달되는 경우는 예외적으로 허용합니다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이러한 경우에도 본 문서에 대한 저작권이나 지적재산권이 이관되거나 판매되는 것이 아니라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그 사용이 허락되는 것입니다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lvl="0" algn="just" latinLnBrk="1">
              <a:lnSpc>
                <a:spcPct val="150000"/>
              </a:lnSpc>
              <a:spcAft>
                <a:spcPts val="600"/>
              </a:spcAft>
            </a:pPr>
            <a:r>
              <a:rPr lang="ko-KR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기술적인 오류나 구문오류를 포함하고 있을 수 있습니다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당사는 본 문서의 정보의 정확성을 유지하기 위해 최대한의 노력을 다할 것이나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문서의 기술적 오류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잘못된 정보가 포함되어 있지 않다는 것을 보증하지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 문서는 특별한 언급 없이 지속적으로 수정 보완할 것이나 본 문서에 기술된 정보로 인하여 발생할 수 있는 직접적인 혹은 간접적인 손해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데이터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프로그램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 무형의 재산에 관한 손실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kern="10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 이익의 손실 등에 관하여 비록 이와 같은 손해 가능성에 대해 사전에 알고 있었다고 해도 손해 배상 등 기타 책임을 지지 않습니다</a:t>
            </a:r>
            <a:r>
              <a:rPr lang="en-US" altLang="ko-KR" sz="1050" kern="100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050" kern="100">
              <a:effectLst/>
              <a:latin typeface="Arial" panose="020B0604020202020204" pitchFamily="34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사용자는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문서를</a:t>
            </a:r>
            <a:r>
              <a:rPr lang="ko-KR" altLang="ko-KR" sz="1050" b="1" dirty="0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구입하거나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전자문서로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다운로드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받거나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시작함으로써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사항에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명시된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이해하며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동의하는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것으로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간주합니다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또한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본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내용이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이전의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문구나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기타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고지에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우선하는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것임을</a:t>
            </a:r>
            <a:r>
              <a:rPr lang="ko-KR" altLang="ko-KR" sz="1050" b="1"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050" b="1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인정합니다</a:t>
            </a:r>
            <a:r>
              <a:rPr lang="en-US" altLang="ko-KR" sz="1050" b="1" dirty="0">
                <a:effectLst/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.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9910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&amp;Re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699422" y="347516"/>
            <a:ext cx="221396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604611" y="0"/>
            <a:ext cx="2357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accent1"/>
                </a:solidFill>
              </a:rPr>
              <a:t>Authority &amp; Revision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344488" y="952912"/>
            <a:ext cx="914501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 용 권 한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ctr"/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문서에 대한 서명은</a:t>
            </a:r>
            <a:r>
              <a:rPr lang="en-US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클립소프트 </a:t>
            </a:r>
            <a:r>
              <a:rPr lang="ko-KR" altLang="ko-KR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내부에서 본 문서에 대하여 수행 및 유지관리의 책임이 있음을 인정하는 것임</a:t>
            </a:r>
            <a:endParaRPr lang="ko-KR" altLang="en-US" sz="1050" dirty="0"/>
          </a:p>
        </p:txBody>
      </p:sp>
      <p:sp>
        <p:nvSpPr>
          <p:cNvPr id="54" name="직사각형 53"/>
          <p:cNvSpPr/>
          <p:nvPr userDrawn="1"/>
        </p:nvSpPr>
        <p:spPr>
          <a:xfrm>
            <a:off x="1677401" y="179168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 문서는 작성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검토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승인하여 승인된 원본을 보관한다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900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6506843"/>
              </p:ext>
            </p:extLst>
          </p:nvPr>
        </p:nvGraphicFramePr>
        <p:xfrm>
          <a:off x="2144688" y="2151724"/>
          <a:ext cx="479488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baseline="0" dirty="0"/>
                        <a:t>작성자</a:t>
                      </a:r>
                      <a:r>
                        <a:rPr lang="en-US" altLang="ko-KR" sz="1000" b="1" baseline="0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작성일자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검토일자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직선 연결선 55"/>
          <p:cNvCxnSpPr/>
          <p:nvPr userDrawn="1"/>
        </p:nvCxnSpPr>
        <p:spPr>
          <a:xfrm>
            <a:off x="1137432" y="198330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 userDrawn="1"/>
        </p:nvSpPr>
        <p:spPr>
          <a:xfrm>
            <a:off x="1677401" y="2797304"/>
            <a:ext cx="65511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본인은 서명으로써 본 문서가</a:t>
            </a:r>
            <a:r>
              <a:rPr lang="en-US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9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업무활동 범위 내에서 사용될 것을 인가함</a:t>
            </a:r>
            <a:endParaRPr lang="ko-KR" altLang="en-US" sz="900" i="1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5831743"/>
              </p:ext>
            </p:extLst>
          </p:nvPr>
        </p:nvGraphicFramePr>
        <p:xfrm>
          <a:off x="2144688" y="3157344"/>
          <a:ext cx="4794885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승인자</a:t>
                      </a:r>
                      <a:r>
                        <a:rPr lang="en-US" altLang="ko-KR" sz="1000" b="1" dirty="0"/>
                        <a:t>:</a:t>
                      </a:r>
                      <a:endParaRPr lang="ko-KR" altLang="en-US" sz="1000" b="1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  <a:r>
                        <a:rPr lang="en-US" altLang="ko-KR" sz="1000" b="1" dirty="0"/>
                        <a:t>: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직선 연결선 58"/>
          <p:cNvCxnSpPr/>
          <p:nvPr userDrawn="1"/>
        </p:nvCxnSpPr>
        <p:spPr>
          <a:xfrm>
            <a:off x="1137432" y="2988923"/>
            <a:ext cx="770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개체 틀 24"/>
          <p:cNvSpPr>
            <a:spLocks noGrp="1"/>
          </p:cNvSpPr>
          <p:nvPr>
            <p:ph type="body" sz="quarter" idx="17" hasCustomPrompt="1"/>
          </p:nvPr>
        </p:nvSpPr>
        <p:spPr>
          <a:xfrm>
            <a:off x="3080792" y="2168581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성명 기입</a:t>
            </a:r>
          </a:p>
        </p:txBody>
      </p:sp>
      <p:sp>
        <p:nvSpPr>
          <p:cNvPr id="61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3080792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검토자 성명 기입</a:t>
            </a:r>
          </a:p>
        </p:txBody>
      </p:sp>
      <p:sp>
        <p:nvSpPr>
          <p:cNvPr id="62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5520597" y="2177048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3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0597" y="241817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4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3089259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승인자 성명 기입</a:t>
            </a:r>
          </a:p>
        </p:txBody>
      </p:sp>
      <p:sp>
        <p:nvSpPr>
          <p:cNvPr id="65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5529064" y="3176390"/>
            <a:ext cx="1368152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66" name="직사각형 65"/>
          <p:cNvSpPr/>
          <p:nvPr userDrawn="1"/>
        </p:nvSpPr>
        <p:spPr>
          <a:xfrm>
            <a:off x="344488" y="3813487"/>
            <a:ext cx="9145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</a:t>
            </a:r>
            <a:r>
              <a:rPr lang="en-US" altLang="ko-KR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개정 이력</a:t>
            </a:r>
            <a:endParaRPr lang="ko-KR" altLang="ko-KR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521217"/>
              </p:ext>
            </p:extLst>
          </p:nvPr>
        </p:nvGraphicFramePr>
        <p:xfrm>
          <a:off x="560512" y="4258776"/>
          <a:ext cx="885698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문서버전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제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en-US" altLang="ko-KR" sz="1000" b="1" baseline="0" dirty="0"/>
                        <a:t> </a:t>
                      </a:r>
                      <a:r>
                        <a:rPr lang="ko-KR" altLang="en-US" sz="1000" b="1" baseline="0" dirty="0"/>
                        <a:t>개정 내역</a:t>
                      </a:r>
                      <a:endParaRPr lang="ko-KR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9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8" name="텍스트 개체 틀 24"/>
          <p:cNvSpPr>
            <a:spLocks noGrp="1"/>
          </p:cNvSpPr>
          <p:nvPr>
            <p:ph type="body" sz="quarter" idx="24" hasCustomPrompt="1"/>
          </p:nvPr>
        </p:nvSpPr>
        <p:spPr>
          <a:xfrm>
            <a:off x="577446" y="4515172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69" name="텍스트 개체 틀 24"/>
          <p:cNvSpPr>
            <a:spLocks noGrp="1"/>
          </p:cNvSpPr>
          <p:nvPr>
            <p:ph type="body" sz="quarter" idx="25"/>
          </p:nvPr>
        </p:nvSpPr>
        <p:spPr>
          <a:xfrm>
            <a:off x="1657566" y="4515172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0" name="텍스트 개체 틀 24"/>
          <p:cNvSpPr>
            <a:spLocks noGrp="1"/>
          </p:cNvSpPr>
          <p:nvPr>
            <p:ph type="body" sz="quarter" idx="26" hasCustomPrompt="1"/>
          </p:nvPr>
        </p:nvSpPr>
        <p:spPr>
          <a:xfrm>
            <a:off x="750714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1" name="텍스트 개체 틀 24"/>
          <p:cNvSpPr>
            <a:spLocks noGrp="1"/>
          </p:cNvSpPr>
          <p:nvPr>
            <p:ph type="body" sz="quarter" idx="27" hasCustomPrompt="1"/>
          </p:nvPr>
        </p:nvSpPr>
        <p:spPr>
          <a:xfrm>
            <a:off x="8464458" y="4515172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2" name="텍스트 개체 틀 24"/>
          <p:cNvSpPr>
            <a:spLocks noGrp="1"/>
          </p:cNvSpPr>
          <p:nvPr>
            <p:ph type="body" sz="quarter" idx="28" hasCustomPrompt="1"/>
          </p:nvPr>
        </p:nvSpPr>
        <p:spPr>
          <a:xfrm>
            <a:off x="577446" y="4764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3" name="텍스트 개체 틀 24"/>
          <p:cNvSpPr>
            <a:spLocks noGrp="1"/>
          </p:cNvSpPr>
          <p:nvPr>
            <p:ph type="body" sz="quarter" idx="29"/>
          </p:nvPr>
        </p:nvSpPr>
        <p:spPr>
          <a:xfrm>
            <a:off x="1657566" y="4764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4" name="텍스트 개체 틀 24"/>
          <p:cNvSpPr>
            <a:spLocks noGrp="1"/>
          </p:cNvSpPr>
          <p:nvPr>
            <p:ph type="body" sz="quarter" idx="30" hasCustomPrompt="1"/>
          </p:nvPr>
        </p:nvSpPr>
        <p:spPr>
          <a:xfrm>
            <a:off x="750714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5" name="텍스트 개체 틀 24"/>
          <p:cNvSpPr>
            <a:spLocks noGrp="1"/>
          </p:cNvSpPr>
          <p:nvPr>
            <p:ph type="body" sz="quarter" idx="31" hasCustomPrompt="1"/>
          </p:nvPr>
        </p:nvSpPr>
        <p:spPr>
          <a:xfrm>
            <a:off x="8464458" y="4764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76" name="텍스트 개체 틀 24"/>
          <p:cNvSpPr>
            <a:spLocks noGrp="1"/>
          </p:cNvSpPr>
          <p:nvPr>
            <p:ph type="body" sz="quarter" idx="32" hasCustomPrompt="1"/>
          </p:nvPr>
        </p:nvSpPr>
        <p:spPr>
          <a:xfrm>
            <a:off x="577446" y="5010761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77" name="텍스트 개체 틀 24"/>
          <p:cNvSpPr>
            <a:spLocks noGrp="1"/>
          </p:cNvSpPr>
          <p:nvPr>
            <p:ph type="body" sz="quarter" idx="33"/>
          </p:nvPr>
        </p:nvSpPr>
        <p:spPr>
          <a:xfrm>
            <a:off x="1657566" y="5010761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8" name="텍스트 개체 틀 24"/>
          <p:cNvSpPr>
            <a:spLocks noGrp="1"/>
          </p:cNvSpPr>
          <p:nvPr>
            <p:ph type="body" sz="quarter" idx="34" hasCustomPrompt="1"/>
          </p:nvPr>
        </p:nvSpPr>
        <p:spPr>
          <a:xfrm>
            <a:off x="750714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79" name="텍스트 개체 틀 24"/>
          <p:cNvSpPr>
            <a:spLocks noGrp="1"/>
          </p:cNvSpPr>
          <p:nvPr>
            <p:ph type="body" sz="quarter" idx="35" hasCustomPrompt="1"/>
          </p:nvPr>
        </p:nvSpPr>
        <p:spPr>
          <a:xfrm>
            <a:off x="8464458" y="5010761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0" name="텍스트 개체 틀 24"/>
          <p:cNvSpPr>
            <a:spLocks noGrp="1"/>
          </p:cNvSpPr>
          <p:nvPr>
            <p:ph type="body" sz="quarter" idx="36" hasCustomPrompt="1"/>
          </p:nvPr>
        </p:nvSpPr>
        <p:spPr>
          <a:xfrm>
            <a:off x="577446" y="5260350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1" name="텍스트 개체 틀 24"/>
          <p:cNvSpPr>
            <a:spLocks noGrp="1"/>
          </p:cNvSpPr>
          <p:nvPr>
            <p:ph type="body" sz="quarter" idx="37"/>
          </p:nvPr>
        </p:nvSpPr>
        <p:spPr>
          <a:xfrm>
            <a:off x="1657566" y="5260350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2" name="텍스트 개체 틀 24"/>
          <p:cNvSpPr>
            <a:spLocks noGrp="1"/>
          </p:cNvSpPr>
          <p:nvPr>
            <p:ph type="body" sz="quarter" idx="38" hasCustomPrompt="1"/>
          </p:nvPr>
        </p:nvSpPr>
        <p:spPr>
          <a:xfrm>
            <a:off x="750714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3" name="텍스트 개체 틀 24"/>
          <p:cNvSpPr>
            <a:spLocks noGrp="1"/>
          </p:cNvSpPr>
          <p:nvPr>
            <p:ph type="body" sz="quarter" idx="39" hasCustomPrompt="1"/>
          </p:nvPr>
        </p:nvSpPr>
        <p:spPr>
          <a:xfrm>
            <a:off x="8464458" y="5260350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4" name="텍스트 개체 틀 24"/>
          <p:cNvSpPr>
            <a:spLocks noGrp="1"/>
          </p:cNvSpPr>
          <p:nvPr>
            <p:ph type="body" sz="quarter" idx="40" hasCustomPrompt="1"/>
          </p:nvPr>
        </p:nvSpPr>
        <p:spPr>
          <a:xfrm>
            <a:off x="577446" y="5489416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5" name="텍스트 개체 틀 24"/>
          <p:cNvSpPr>
            <a:spLocks noGrp="1"/>
          </p:cNvSpPr>
          <p:nvPr>
            <p:ph type="body" sz="quarter" idx="41"/>
          </p:nvPr>
        </p:nvSpPr>
        <p:spPr>
          <a:xfrm>
            <a:off x="1657566" y="5489416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6" name="텍스트 개체 틀 24"/>
          <p:cNvSpPr>
            <a:spLocks noGrp="1"/>
          </p:cNvSpPr>
          <p:nvPr>
            <p:ph type="body" sz="quarter" idx="42" hasCustomPrompt="1"/>
          </p:nvPr>
        </p:nvSpPr>
        <p:spPr>
          <a:xfrm>
            <a:off x="750714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87" name="텍스트 개체 틀 24"/>
          <p:cNvSpPr>
            <a:spLocks noGrp="1"/>
          </p:cNvSpPr>
          <p:nvPr>
            <p:ph type="body" sz="quarter" idx="43" hasCustomPrompt="1"/>
          </p:nvPr>
        </p:nvSpPr>
        <p:spPr>
          <a:xfrm>
            <a:off x="8464458" y="5489416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88" name="텍스트 개체 틀 24"/>
          <p:cNvSpPr>
            <a:spLocks noGrp="1"/>
          </p:cNvSpPr>
          <p:nvPr>
            <p:ph type="body" sz="quarter" idx="44" hasCustomPrompt="1"/>
          </p:nvPr>
        </p:nvSpPr>
        <p:spPr>
          <a:xfrm>
            <a:off x="577446" y="5739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89" name="텍스트 개체 틀 24"/>
          <p:cNvSpPr>
            <a:spLocks noGrp="1"/>
          </p:cNvSpPr>
          <p:nvPr>
            <p:ph type="body" sz="quarter" idx="45"/>
          </p:nvPr>
        </p:nvSpPr>
        <p:spPr>
          <a:xfrm>
            <a:off x="1657566" y="5739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0" name="텍스트 개체 틀 24"/>
          <p:cNvSpPr>
            <a:spLocks noGrp="1"/>
          </p:cNvSpPr>
          <p:nvPr>
            <p:ph type="body" sz="quarter" idx="46" hasCustomPrompt="1"/>
          </p:nvPr>
        </p:nvSpPr>
        <p:spPr>
          <a:xfrm>
            <a:off x="750714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1" name="텍스트 개체 틀 24"/>
          <p:cNvSpPr>
            <a:spLocks noGrp="1"/>
          </p:cNvSpPr>
          <p:nvPr>
            <p:ph type="body" sz="quarter" idx="47" hasCustomPrompt="1"/>
          </p:nvPr>
        </p:nvSpPr>
        <p:spPr>
          <a:xfrm>
            <a:off x="8464458" y="5739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2" name="텍스트 개체 틀 24"/>
          <p:cNvSpPr>
            <a:spLocks noGrp="1"/>
          </p:cNvSpPr>
          <p:nvPr>
            <p:ph type="body" sz="quarter" idx="48" hasCustomPrompt="1"/>
          </p:nvPr>
        </p:nvSpPr>
        <p:spPr>
          <a:xfrm>
            <a:off x="577446" y="5985005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3" name="텍스트 개체 틀 24"/>
          <p:cNvSpPr>
            <a:spLocks noGrp="1"/>
          </p:cNvSpPr>
          <p:nvPr>
            <p:ph type="body" sz="quarter" idx="49"/>
          </p:nvPr>
        </p:nvSpPr>
        <p:spPr>
          <a:xfrm>
            <a:off x="1657566" y="5985005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4" name="텍스트 개체 틀 24"/>
          <p:cNvSpPr>
            <a:spLocks noGrp="1"/>
          </p:cNvSpPr>
          <p:nvPr>
            <p:ph type="body" sz="quarter" idx="50" hasCustomPrompt="1"/>
          </p:nvPr>
        </p:nvSpPr>
        <p:spPr>
          <a:xfrm>
            <a:off x="750714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5" name="텍스트 개체 틀 24"/>
          <p:cNvSpPr>
            <a:spLocks noGrp="1"/>
          </p:cNvSpPr>
          <p:nvPr>
            <p:ph type="body" sz="quarter" idx="51" hasCustomPrompt="1"/>
          </p:nvPr>
        </p:nvSpPr>
        <p:spPr>
          <a:xfrm>
            <a:off x="8464458" y="5985005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  <p:sp>
        <p:nvSpPr>
          <p:cNvPr id="96" name="텍스트 개체 틀 24"/>
          <p:cNvSpPr>
            <a:spLocks noGrp="1"/>
          </p:cNvSpPr>
          <p:nvPr>
            <p:ph type="body" sz="quarter" idx="52" hasCustomPrompt="1"/>
          </p:nvPr>
        </p:nvSpPr>
        <p:spPr>
          <a:xfrm>
            <a:off x="577446" y="6234594"/>
            <a:ext cx="1083021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버전 입력</a:t>
            </a:r>
          </a:p>
        </p:txBody>
      </p:sp>
      <p:sp>
        <p:nvSpPr>
          <p:cNvPr id="97" name="텍스트 개체 틀 24"/>
          <p:cNvSpPr>
            <a:spLocks noGrp="1"/>
          </p:cNvSpPr>
          <p:nvPr>
            <p:ph type="body" sz="quarter" idx="53"/>
          </p:nvPr>
        </p:nvSpPr>
        <p:spPr>
          <a:xfrm>
            <a:off x="1657566" y="6234594"/>
            <a:ext cx="5815713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8" name="텍스트 개체 틀 24"/>
          <p:cNvSpPr>
            <a:spLocks noGrp="1"/>
          </p:cNvSpPr>
          <p:nvPr>
            <p:ph type="body" sz="quarter" idx="54" hasCustomPrompt="1"/>
          </p:nvPr>
        </p:nvSpPr>
        <p:spPr>
          <a:xfrm>
            <a:off x="750714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ko-KR" altLang="en-US" dirty="0"/>
              <a:t>작성자 입력</a:t>
            </a:r>
            <a:endParaRPr lang="en-US" altLang="ko-KR" dirty="0"/>
          </a:p>
        </p:txBody>
      </p:sp>
      <p:sp>
        <p:nvSpPr>
          <p:cNvPr id="99" name="텍스트 개체 틀 24"/>
          <p:cNvSpPr>
            <a:spLocks noGrp="1"/>
          </p:cNvSpPr>
          <p:nvPr>
            <p:ph type="body" sz="quarter" idx="55" hasCustomPrompt="1"/>
          </p:nvPr>
        </p:nvSpPr>
        <p:spPr>
          <a:xfrm>
            <a:off x="8464458" y="6234594"/>
            <a:ext cx="902236" cy="207860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defRPr sz="1000" baseline="0"/>
            </a:lvl1pPr>
          </a:lstStyle>
          <a:p>
            <a:pPr lvl="0"/>
            <a:r>
              <a:rPr lang="en-US" altLang="ko-KR" dirty="0"/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30331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빈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137510" y="144925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1600" baseline="0"/>
            </a:lvl1pPr>
          </a:lstStyle>
          <a:p>
            <a:r>
              <a:rPr lang="ko-KR" altLang="en-US" dirty="0"/>
              <a:t>페이지 제목을 입력 하세요</a:t>
            </a:r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28464" y="430505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02503" y="6477828"/>
            <a:ext cx="966471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1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2080065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</p:spTree>
    <p:extLst>
      <p:ext uri="{BB962C8B-B14F-4D97-AF65-F5344CB8AC3E}">
        <p14:creationId xmlns:p14="http://schemas.microsoft.com/office/powerpoint/2010/main" val="74537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모듈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73609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545343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모듈 이름을 </a:t>
            </a:r>
            <a:r>
              <a:rPr lang="ko-KR" altLang="en-US"/>
              <a:t>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08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4"/>
            <a:ext cx="9505056" cy="6038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823878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</a:t>
            </a:r>
            <a:r>
              <a:rPr lang="ko-KR" altLang="en-US" dirty="0"/>
              <a:t>입력 하세요</a:t>
            </a:r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04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설계 레이아웃 - 백로그구분,3:1분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00472" y="436593"/>
            <a:ext cx="9505056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530175"/>
            <a:ext cx="867544" cy="204837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978212" y="6560583"/>
            <a:ext cx="532518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R&amp;D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2503" y="168895"/>
            <a:ext cx="511679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5889104" y="168895"/>
            <a:ext cx="957313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Backlog-ID: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577078" y="168895"/>
            <a:ext cx="535724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직선 연결선 28"/>
          <p:cNvCxnSpPr/>
          <p:nvPr userDrawn="1"/>
        </p:nvCxnSpPr>
        <p:spPr>
          <a:xfrm flipH="1" flipV="1">
            <a:off x="5961112" y="381545"/>
            <a:ext cx="373786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 userDrawn="1"/>
        </p:nvCxnSpPr>
        <p:spPr>
          <a:xfrm flipH="1" flipV="1">
            <a:off x="200475" y="381545"/>
            <a:ext cx="547260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제목 개체 틀 8"/>
          <p:cNvSpPr>
            <a:spLocks noGrp="1"/>
          </p:cNvSpPr>
          <p:nvPr>
            <p:ph type="title" hasCustomPrompt="1"/>
          </p:nvPr>
        </p:nvSpPr>
        <p:spPr>
          <a:xfrm>
            <a:off x="559405" y="189161"/>
            <a:ext cx="5041665" cy="21600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ko-KR" altLang="en-US" dirty="0"/>
              <a:t>제목을 입력 하세요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6753200" y="189161"/>
            <a:ext cx="1631577" cy="21637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Backlog-ID</a:t>
            </a:r>
            <a:r>
              <a:rPr lang="ko-KR" altLang="en-US"/>
              <a:t>를 입력 하세요</a:t>
            </a:r>
            <a:endParaRPr lang="ko-KR" altLang="en-US" dirty="0"/>
          </a:p>
        </p:txBody>
      </p:sp>
      <p:sp>
        <p:nvSpPr>
          <p:cNvPr id="42" name="텍스트 개체 틀 41"/>
          <p:cNvSpPr>
            <a:spLocks noGrp="1"/>
          </p:cNvSpPr>
          <p:nvPr>
            <p:ph type="body" sz="quarter" idx="11" hasCustomPrompt="1"/>
          </p:nvPr>
        </p:nvSpPr>
        <p:spPr>
          <a:xfrm>
            <a:off x="9024800" y="189161"/>
            <a:ext cx="828146" cy="21602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4" name="텍스트 개체 틀 43"/>
          <p:cNvSpPr>
            <a:spLocks noGrp="1"/>
          </p:cNvSpPr>
          <p:nvPr>
            <p:ph type="body" sz="quarter" idx="12" hasCustomPrompt="1"/>
          </p:nvPr>
        </p:nvSpPr>
        <p:spPr>
          <a:xfrm>
            <a:off x="7561616" y="6506189"/>
            <a:ext cx="2145928" cy="216000"/>
          </a:xfrm>
          <a:prstGeom prst="rect">
            <a:avLst/>
          </a:prstGeom>
        </p:spPr>
        <p:txBody>
          <a:bodyPr rIns="0"/>
          <a:lstStyle>
            <a:lvl1pPr marL="0" indent="0" algn="r">
              <a:buNone/>
              <a:defRPr sz="1000"/>
            </a:lvl1pPr>
          </a:lstStyle>
          <a:p>
            <a:pPr lvl="0"/>
            <a:r>
              <a:rPr lang="ko-KR" altLang="en-US" dirty="0"/>
              <a:t>작성자 정보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7550508" y="437826"/>
            <a:ext cx="2160000" cy="6048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06" y="81520"/>
            <a:ext cx="293936" cy="293936"/>
          </a:xfrm>
          <a:prstGeom prst="rect">
            <a:avLst/>
          </a:prstGeom>
        </p:spPr>
      </p:pic>
      <p:sp>
        <p:nvSpPr>
          <p:cNvPr id="18" name="슬라이드 번호 개체 틀 3"/>
          <p:cNvSpPr txBox="1">
            <a:spLocks/>
          </p:cNvSpPr>
          <p:nvPr userDrawn="1"/>
        </p:nvSpPr>
        <p:spPr>
          <a:xfrm>
            <a:off x="4477978" y="6574328"/>
            <a:ext cx="950044" cy="172069"/>
          </a:xfrm>
          <a:prstGeom prst="rect">
            <a:avLst/>
          </a:prstGeom>
        </p:spPr>
        <p:txBody>
          <a:bodyPr lIns="0" tIns="0" rIns="0" bIns="0"/>
          <a:lstStyle>
            <a:defPPr>
              <a:defRPr lang="ko-KR"/>
            </a:defPPr>
            <a:lvl1pPr marL="0" algn="ctr" defTabSz="914400" rtl="0" eaLnBrk="1" latinLnBrk="1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DD84E-25D4-4983-8AA1-2863C96F08D9}" type="slidenum">
              <a:rPr kumimoji="0" lang="ko-KR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5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7" r:id="rId4"/>
    <p:sldLayoutId id="2147483666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1" hangingPunct="1"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.NET Framework &amp; C#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969359" y="4221088"/>
            <a:ext cx="3415690" cy="432048"/>
          </a:xfrm>
        </p:spPr>
        <p:txBody>
          <a:bodyPr/>
          <a:lstStyle/>
          <a:p>
            <a:r>
              <a:rPr lang="en-US" altLang="ko-KR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Class Library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이바우</a:t>
            </a:r>
          </a:p>
        </p:txBody>
      </p:sp>
    </p:spTree>
    <p:extLst>
      <p:ext uri="{BB962C8B-B14F-4D97-AF65-F5344CB8AC3E}">
        <p14:creationId xmlns:p14="http://schemas.microsoft.com/office/powerpoint/2010/main" val="77339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632520" y="1124744"/>
            <a:ext cx="8316700" cy="36055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운영체제와 연동할 수 있게 관련 기능을 모아서 </a:t>
            </a:r>
            <a:r>
              <a:rPr lang="en-US" altLang="ko-KR" sz="1400" b="1" dirty="0"/>
              <a:t>BCL(Base Class Library) </a:t>
            </a:r>
            <a:r>
              <a:rPr lang="ko-KR" altLang="en-US" sz="1400" b="1" dirty="0"/>
              <a:t>안에 담아 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Socket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Thread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File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Registry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개발해야 하는 프로그램이 어떤 버전의 닷넷 프레임워크부터 지원할지 결정해야 한다</a:t>
            </a:r>
            <a:r>
              <a:rPr lang="en-US" altLang="ko-KR" sz="1400" b="1" dirty="0"/>
              <a:t>. 3.5 </a:t>
            </a:r>
            <a:r>
              <a:rPr lang="ko-KR" altLang="en-US" sz="1400" b="1" dirty="0"/>
              <a:t>환경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에서 동작하는 프로그램을 만들기로 했다면 </a:t>
            </a:r>
            <a:r>
              <a:rPr lang="en-US" altLang="ko-KR" sz="1400" b="1" dirty="0"/>
              <a:t>3.5 </a:t>
            </a:r>
            <a:r>
              <a:rPr lang="ko-KR" altLang="en-US" sz="1400" b="1" dirty="0"/>
              <a:t>이상에서만 제공되는 </a:t>
            </a:r>
            <a:r>
              <a:rPr lang="en-US" altLang="ko-KR" sz="1400" b="1" dirty="0"/>
              <a:t>BCL </a:t>
            </a:r>
            <a:r>
              <a:rPr lang="ko-KR" altLang="en-US" sz="1400" b="1" dirty="0"/>
              <a:t>기능을 사용해서는 안된다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36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328237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시간에 관련된 정보들을 가지고 있는 구조체 형식의 값 형식이다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정적 속성인 </a:t>
            </a:r>
            <a:r>
              <a:rPr lang="en-US" altLang="ko-KR" sz="1400" b="1" dirty="0"/>
              <a:t>Now</a:t>
            </a:r>
            <a:r>
              <a:rPr lang="ko-KR" altLang="en-US" sz="1400" b="1" dirty="0"/>
              <a:t>를 통해 현재 날짜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시간을 알아낼 수 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정밀도가 높은 시간 값이 필요 할 경우 </a:t>
            </a:r>
            <a:r>
              <a:rPr lang="en-US" altLang="ko-KR" sz="1400" b="1" dirty="0"/>
              <a:t>Ticks </a:t>
            </a:r>
            <a:r>
              <a:rPr lang="ko-KR" altLang="en-US" sz="1400" b="1" dirty="0"/>
              <a:t>속성을 사용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초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밀리 초 등 다양한 프로퍼티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메서드</a:t>
            </a:r>
            <a:r>
              <a:rPr lang="en-US" altLang="ko-KR" sz="1400" b="1" dirty="0"/>
              <a:t>(Add, Subtract)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인스턴스를 생성자를 통해 만들 때는 반드시 그 시간이 </a:t>
            </a:r>
            <a:r>
              <a:rPr lang="en-US" altLang="ko-KR" sz="1400" b="1" dirty="0"/>
              <a:t>UTC </a:t>
            </a:r>
            <a:r>
              <a:rPr lang="ko-KR" altLang="en-US" sz="1400" b="1" dirty="0"/>
              <a:t>기준인지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지역 시간 기준인지를 명시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닷넷의 </a:t>
            </a:r>
            <a:r>
              <a:rPr lang="en-US" altLang="ko-KR" sz="1400" b="1" dirty="0" err="1"/>
              <a:t>DateTime</a:t>
            </a:r>
            <a:r>
              <a:rPr lang="ko-KR" altLang="en-US" sz="1400" b="1" dirty="0"/>
              <a:t>은 시간의 </a:t>
            </a:r>
            <a:r>
              <a:rPr lang="ko-KR" altLang="en-US" sz="1400" b="1" dirty="0" err="1"/>
              <a:t>기준값이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일이지만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유닉스 및 자바 관련 플랫폼은 </a:t>
            </a:r>
            <a:r>
              <a:rPr lang="en-US" altLang="ko-KR" sz="1400" b="1" dirty="0"/>
              <a:t>1970</a:t>
            </a:r>
            <a:r>
              <a:rPr lang="ko-KR" altLang="en-US" sz="1400" b="1" dirty="0"/>
              <a:t>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일 기준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3688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5789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System.DateTime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10597"/>
            <a:ext cx="9073008" cy="489820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협정 </a:t>
            </a:r>
            <a:r>
              <a:rPr lang="ko-KR" altLang="en-US" sz="1400" b="1" dirty="0" err="1"/>
              <a:t>세계시</a:t>
            </a:r>
            <a:r>
              <a:rPr lang="en-US" altLang="ko-KR" sz="1400" b="1" dirty="0"/>
              <a:t>(UTC : Universal Time, Coordinated)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예전의 그리니치 평균시</a:t>
            </a:r>
            <a:r>
              <a:rPr lang="en-US" altLang="ko-KR" sz="1400" b="1" dirty="0"/>
              <a:t>(GMT : Greenwich Mean Time)</a:t>
            </a:r>
            <a:r>
              <a:rPr lang="ko-KR" altLang="en-US" sz="1400" b="1" dirty="0"/>
              <a:t>를 제치고 근래에 새롭게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세계 표준시</a:t>
            </a:r>
            <a:r>
              <a:rPr lang="en-US" altLang="ko-KR" sz="1400" b="1" dirty="0"/>
              <a:t>’ </a:t>
            </a:r>
            <a:r>
              <a:rPr lang="ko-KR" altLang="en-US" sz="1400" b="1" dirty="0"/>
              <a:t>로 인정받고 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하지만 </a:t>
            </a:r>
            <a:r>
              <a:rPr lang="en-US" altLang="ko-KR" sz="1400" b="1" dirty="0"/>
              <a:t>GMT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UTC</a:t>
            </a:r>
            <a:r>
              <a:rPr lang="ko-KR" altLang="en-US" sz="1400" b="1" dirty="0"/>
              <a:t>의 시간차가 초의 소수점 아래에 있기 대문에 일반인 입장에서는 크게 영향이 없다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지구의 자전으로 인해 시간차가 발생하는 지역은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시간대</a:t>
            </a:r>
            <a:r>
              <a:rPr lang="en-US" altLang="ko-KR" sz="1400" b="1" dirty="0"/>
              <a:t>(Time Zone)”</a:t>
            </a:r>
            <a:r>
              <a:rPr lang="ko-KR" altLang="en-US" sz="1400" b="1" dirty="0"/>
              <a:t>를 두어 상대적인 차이를 조정한다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따라서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영국의 그리니치 천문대가 위치한 경도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도를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시로 정하고 동쪽으로 날짜 분기선</a:t>
            </a:r>
            <a:r>
              <a:rPr lang="en-US" altLang="ko-KR" sz="1400" b="1" dirty="0"/>
              <a:t>(International Date Line)</a:t>
            </a:r>
            <a:r>
              <a:rPr lang="ko-KR" altLang="en-US" sz="1400" b="1" dirty="0"/>
              <a:t>까지 시간대가 증가하고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서쪽으로는 날짜 분기선까지 시간대가 감소한다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영국의 동쪽에 위치하고 날짜 분기선 이전에 있는 대한민국은 시간대가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에 해당한다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즉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시일 때 대한민국은 </a:t>
            </a:r>
            <a:r>
              <a:rPr lang="en-US" altLang="ko-KR" sz="1400" b="1" dirty="0"/>
              <a:t>9</a:t>
            </a:r>
            <a:r>
              <a:rPr lang="ko-KR" altLang="en-US" sz="1400" b="1" dirty="0"/>
              <a:t>시를 가리키고 있는 것이다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이때문에 </a:t>
            </a:r>
            <a:r>
              <a:rPr lang="en-US" altLang="ko-KR" sz="1400" b="1" dirty="0"/>
              <a:t>UTC +9</a:t>
            </a:r>
            <a:r>
              <a:rPr lang="ko-KR" altLang="en-US" sz="1400" b="1" dirty="0"/>
              <a:t>를 </a:t>
            </a:r>
            <a:r>
              <a:rPr lang="ko-KR" altLang="en-US" sz="1400" b="1" dirty="0" err="1"/>
              <a:t>한굑</a:t>
            </a:r>
            <a:r>
              <a:rPr lang="ko-KR" altLang="en-US" sz="1400" b="1" dirty="0"/>
              <a:t> 표준시</a:t>
            </a:r>
            <a:r>
              <a:rPr lang="en-US" altLang="ko-KR" sz="1400" b="1" dirty="0"/>
              <a:t>(KST : Korea Standard Time)</a:t>
            </a:r>
            <a:r>
              <a:rPr lang="ko-KR" altLang="en-US" sz="1400" b="1" dirty="0"/>
              <a:t>라고도 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2BED6C6-E7C9-430C-BCD6-47CAE7A79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76985"/>
              </p:ext>
            </p:extLst>
          </p:nvPr>
        </p:nvGraphicFramePr>
        <p:xfrm>
          <a:off x="704528" y="4050846"/>
          <a:ext cx="6604000" cy="1569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87943506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446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열거형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00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Unspecified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어떤 형식인지 지정되지 않은 시간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지구의 경도마다 제각기 해석될 여지가 있음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8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Utc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동시간의 그리니치 천문대 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35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Local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시간대를 반영한 지역시간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1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68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675780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System.TimeSpan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타입에 대해 사칙 연산 중에서 유일하게 허용되는 것이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뼤기＂다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그리고 빼기의 연산 </a:t>
            </a:r>
            <a:r>
              <a:rPr lang="ko-KR" altLang="en-US" sz="1400" b="1" dirty="0" err="1"/>
              <a:t>결괏</a:t>
            </a:r>
            <a:r>
              <a:rPr lang="ko-KR" altLang="en-US" sz="1400" b="1" dirty="0"/>
              <a:t> 값은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개의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사이의 시간 간격을 나타내는 </a:t>
            </a:r>
            <a:r>
              <a:rPr lang="en-US" altLang="ko-KR" sz="1400" b="1" dirty="0" err="1"/>
              <a:t>TimeSpan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으로 나온다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- </a:t>
            </a:r>
            <a:r>
              <a:rPr lang="ko-KR" altLang="en-US" sz="1400" b="1" dirty="0"/>
              <a:t>주로 시간 간격에 많이 사용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67851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2766078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System.Diagnostics.Stopwatch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6665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시간차에 대해 </a:t>
            </a:r>
            <a:r>
              <a:rPr lang="en-US" altLang="ko-KR" sz="1400" b="1" dirty="0" err="1"/>
              <a:t>DateTime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TimeSpan</a:t>
            </a:r>
            <a:r>
              <a:rPr lang="ko-KR" altLang="en-US" sz="1400" b="1" dirty="0"/>
              <a:t>으로 가능하지만 더 정확한 시간차 계산을 위해 해당 타입을 제공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코드의 특정 구간에 대한 성능 측정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SQL Query </a:t>
            </a:r>
            <a:r>
              <a:rPr lang="ko-KR" altLang="en-US" sz="1400" b="1" dirty="0"/>
              <a:t>수행 시간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특정 파일에 대한 읽기 시간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20303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</a:t>
            </a:r>
            <a:r>
              <a:rPr lang="ko-KR" altLang="en-US" dirty="0"/>
              <a:t> </a:t>
            </a:r>
            <a:r>
              <a:rPr lang="en-US" altLang="ko-KR" dirty="0"/>
              <a:t>Class Library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이바우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D2FF7-E5C7-4CC9-84B6-B2295EAC55C0}"/>
              </a:ext>
            </a:extLst>
          </p:cNvPr>
          <p:cNvSpPr txBox="1"/>
          <p:nvPr/>
        </p:nvSpPr>
        <p:spPr>
          <a:xfrm>
            <a:off x="416496" y="836712"/>
            <a:ext cx="1346522" cy="37388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 err="1"/>
              <a:t>System.String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80147-310D-4726-B4FD-EA889EB13697}"/>
              </a:ext>
            </a:extLst>
          </p:cNvPr>
          <p:cNvSpPr txBox="1"/>
          <p:nvPr/>
        </p:nvSpPr>
        <p:spPr>
          <a:xfrm>
            <a:off x="416496" y="1205644"/>
            <a:ext cx="9073008" cy="134338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가자 많이 사용되는 클래스</a:t>
            </a:r>
            <a:r>
              <a:rPr lang="en-US" altLang="ko-KR" sz="1400" b="1" dirty="0"/>
              <a:t>!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열거형 </a:t>
            </a:r>
            <a:r>
              <a:rPr lang="en-US" altLang="ko-KR" sz="1400" b="1" dirty="0" err="1"/>
              <a:t>StringComparison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을 활용하여 대소문자 구분을 하지 않을 수 있다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59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2EF582A2-96B7-4328-9F01-97EB2D727F17}" vid="{70A852F6-C0DE-4A63-B8D3-31F884B7F1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E83431362FE4E479AFE784FA9188651" ma:contentTypeVersion="0" ma:contentTypeDescription="새 문서를 만듭니다." ma:contentTypeScope="" ma:versionID="8c3e47d44ebfc8c65f7d738e734783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d8f6c9257034a6ffde9c3b3e5e5b89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0449EB-AB12-46ED-B1D5-5ADE30ED81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90C689-3919-4FAB-A032-F7730DDB613A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23B2C53-46AC-4194-BE77-B01686A954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CLIP e-Form_MS Powerpoint Template_V2.0(20150115)</Template>
  <TotalTime>10828</TotalTime>
  <Words>444</Words>
  <Application>Microsoft Office PowerPoint</Application>
  <PresentationFormat>A4 용지(210x297mm)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Base Class Library</vt:lpstr>
      <vt:lpstr>Base Class Library</vt:lpstr>
      <vt:lpstr>Base Class Library</vt:lpstr>
      <vt:lpstr>Base Class Library</vt:lpstr>
      <vt:lpstr>Base Class Library</vt:lpstr>
      <vt:lpstr>Base Class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홍지철</dc:creator>
  <cp:keywords>서식, 프로젝트, 프로세스</cp:keywords>
  <cp:lastModifiedBy>이바우</cp:lastModifiedBy>
  <cp:revision>42</cp:revision>
  <cp:lastPrinted>2014-12-01T04:03:39Z</cp:lastPrinted>
  <dcterms:created xsi:type="dcterms:W3CDTF">2015-01-17T02:06:44Z</dcterms:created>
  <dcterms:modified xsi:type="dcterms:W3CDTF">2020-06-22T13:12:47Z</dcterms:modified>
  <cp:category>서식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프로젝트 명">
    <vt:lpwstr>프로젝트 명 입력</vt:lpwstr>
  </property>
  <property fmtid="{D5CDD505-2E9C-101B-9397-08002B2CF9AE}" pid="3" name="ContentTypeId">
    <vt:lpwstr>0x0101009E83431362FE4E479AFE784FA9188651</vt:lpwstr>
  </property>
</Properties>
</file>