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72" r:id="rId5"/>
    <p:sldId id="273" r:id="rId6"/>
    <p:sldId id="289" r:id="rId7"/>
    <p:sldId id="274" r:id="rId8"/>
    <p:sldId id="275" r:id="rId9"/>
    <p:sldId id="276" r:id="rId10"/>
    <p:sldId id="277" r:id="rId11"/>
    <p:sldId id="290" r:id="rId12"/>
    <p:sldId id="278" r:id="rId13"/>
    <p:sldId id="280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8" r:id="rId22"/>
    <p:sldId id="291" r:id="rId2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0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5%84%EC%8A%A4%ED%82%A4%20%EC%BD%94%EB%93%9C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2%A0%EC%9D%B4%EC%8A%A464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7304"/>
              </p:ext>
            </p:extLst>
          </p:nvPr>
        </p:nvGraphicFramePr>
        <p:xfrm>
          <a:off x="704528" y="1643914"/>
          <a:ext cx="83529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“{0:C}”,-123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-\123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“{0:E}”,-123.45f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-1.234500E+002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고정 소수점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“{0:F}”,-123.45f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기본값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“{0:G}”,-123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“{0:N}”,-123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백분율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“{0:P}”,-123.45f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-12.345.00%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반올림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“{0:R}”,-123.45f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-123.45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“{0:X}”,-123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FFFFFF85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8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형식 문자열 종류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now = </a:t>
            </a:r>
            <a:r>
              <a:rPr lang="en-US" altLang="ko-KR" sz="1400" b="1" dirty="0" err="1"/>
              <a:t>DateTime.Now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DE1C2FD-32E0-42E8-A802-218F9C7F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31216"/>
              </p:ext>
            </p:extLst>
          </p:nvPr>
        </p:nvGraphicFramePr>
        <p:xfrm>
          <a:off x="704528" y="1643914"/>
          <a:ext cx="835293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36781125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180269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541373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31421952"/>
                    </a:ext>
                  </a:extLst>
                </a:gridCol>
                <a:gridCol w="2304258">
                  <a:extLst>
                    <a:ext uri="{9D8B030D-6E8A-4147-A177-3AD203B41FA5}">
                      <a16:colId xmlns:a16="http://schemas.microsoft.com/office/drawing/2014/main" val="125267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Format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한글 윈도우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날짜형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“{0:D}”,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“{0:T}”,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전체날짜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상세시간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“{0:F}”,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 수요일 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단축시간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일반날짜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당세시간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“{0:G}”,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2013-02-13 </a:t>
                      </a:r>
                      <a:r>
                        <a:rPr lang="ko-KR" altLang="en-US" sz="1100" dirty="0"/>
                        <a:t>오후 </a:t>
                      </a:r>
                      <a:r>
                        <a:rPr lang="en-US" altLang="ko-KR" sz="1100" dirty="0"/>
                        <a:t>1:27:52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“{0:M}”,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13</a:t>
                      </a:r>
                      <a:r>
                        <a:rPr lang="ko-KR" altLang="en-US" sz="11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6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“{0:Y}”, now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2013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7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95085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System.StringBuilder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String</a:t>
            </a:r>
            <a:r>
              <a:rPr lang="ko-KR" altLang="en-US" sz="1400" b="1" dirty="0"/>
              <a:t> 타입은 불변 객체이기 때문에 모든 </a:t>
            </a:r>
            <a:r>
              <a:rPr lang="en-US" altLang="ko-KR" sz="1400" b="1" dirty="0"/>
              <a:t>String</a:t>
            </a:r>
            <a:r>
              <a:rPr lang="ko-KR" altLang="en-US" sz="1400" b="1" dirty="0"/>
              <a:t>의 변환은 새로운 메모리 할당을 발생시킨다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기존 문자열에서 새로운 문자열을 만들기 위해 주로 사용된다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새로운 메모리 할당을 하지 않고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2138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문자가 숫자로 표현되는 것을 인코딩</a:t>
            </a:r>
            <a:r>
              <a:rPr lang="en-US" altLang="ko-KR" sz="1400" b="1" dirty="0"/>
              <a:t>(Encoding:</a:t>
            </a:r>
            <a:r>
              <a:rPr lang="ko-KR" altLang="en-US" sz="1400" b="1" dirty="0"/>
              <a:t>부호화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ASCII </a:t>
            </a:r>
            <a:r>
              <a:rPr lang="ko-KR" altLang="en-US" sz="1400" b="1" dirty="0"/>
              <a:t>코드</a:t>
            </a:r>
            <a:r>
              <a:rPr lang="en-US" altLang="ko-KR" sz="1400" b="1" dirty="0"/>
              <a:t>(0 ~ 127)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https://namu.wiki/w/%EC%95%84%EC%8A%A4%ED%82%A4%20%EC%BD%94%EB%93%9C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77CB50-A438-403E-A95D-E3EC050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33514"/>
              </p:ext>
            </p:extLst>
          </p:nvPr>
        </p:nvGraphicFramePr>
        <p:xfrm>
          <a:off x="776536" y="3052332"/>
          <a:ext cx="8208912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1">
                  <a:extLst>
                    <a:ext uri="{9D8B030D-6E8A-4147-A177-3AD203B41FA5}">
                      <a16:colId xmlns:a16="http://schemas.microsoft.com/office/drawing/2014/main" val="2708769345"/>
                    </a:ext>
                  </a:extLst>
                </a:gridCol>
                <a:gridCol w="5357561">
                  <a:extLst>
                    <a:ext uri="{9D8B030D-6E8A-4147-A177-3AD203B41FA5}">
                      <a16:colId xmlns:a16="http://schemas.microsoft.com/office/drawing/2014/main" val="122842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정적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ASCII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7</a:t>
                      </a:r>
                      <a:r>
                        <a:rPr lang="ko-KR" altLang="en-US" sz="1200" b="0" dirty="0"/>
                        <a:t>비트 </a:t>
                      </a:r>
                      <a:r>
                        <a:rPr lang="en-US" altLang="ko-KR" sz="1200" b="0" dirty="0"/>
                        <a:t>ASCII </a:t>
                      </a:r>
                      <a:r>
                        <a:rPr lang="ko-KR" altLang="en-US" sz="1200" b="0" dirty="0"/>
                        <a:t>문자셋을 위한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Default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시스템 기본 문자셋을 위한 인코딩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한글 윈도우의 경우 </a:t>
                      </a:r>
                      <a:r>
                        <a:rPr lang="en-US" altLang="ko-KR" sz="1200" b="0" dirty="0"/>
                        <a:t>ks_c_5601_1987, </a:t>
                      </a:r>
                      <a:r>
                        <a:rPr lang="ko-KR" altLang="en-US" sz="1200" b="0" dirty="0"/>
                        <a:t>영문 윈도우의 경우 </a:t>
                      </a:r>
                      <a:r>
                        <a:rPr lang="en-US" altLang="ko-KR" sz="1200" b="0" dirty="0"/>
                        <a:t>iso-8859-1)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Unicode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UTF-16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9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UTF32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UTF-32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5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UTF8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유니코드 문자셋의 </a:t>
                      </a:r>
                      <a:r>
                        <a:rPr lang="en-US" altLang="ko-KR" sz="1200" b="0" dirty="0"/>
                        <a:t>UTF-8 </a:t>
                      </a:r>
                      <a:r>
                        <a:rPr lang="ko-KR" altLang="en-US" sz="1200" b="0" dirty="0"/>
                        <a:t>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1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5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0240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522136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Base64 “Byte[] </a:t>
            </a:r>
            <a:r>
              <a:rPr lang="ko-KR" altLang="en-US" sz="1400" b="1" dirty="0"/>
              <a:t>배열을 웹상에서 전송하기 위해 많이 사용되는 방식</a:t>
            </a:r>
            <a:r>
              <a:rPr lang="en-US" altLang="ko-KR" sz="1400" b="1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https://ko.wikipedia.org/wiki/%EB%B2%A0%EC%9D%B4%EC%8A%A464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문자열은 알파벳 대소문자와 숫자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</a:t>
            </a:r>
            <a:r>
              <a:rPr lang="en-US" altLang="ko-KR" sz="1400" b="1" dirty="0"/>
              <a:t>"+", "/" </a:t>
            </a:r>
            <a:r>
              <a:rPr lang="ko-KR" altLang="en-US" sz="1400" b="1" dirty="0"/>
              <a:t>기호 </a:t>
            </a:r>
            <a:r>
              <a:rPr lang="en-US" altLang="ko-KR" sz="1400" b="1" dirty="0"/>
              <a:t>64</a:t>
            </a:r>
            <a:r>
              <a:rPr lang="ko-KR" altLang="en-US" sz="1400" b="1" dirty="0"/>
              <a:t>개로 이루어지며</a:t>
            </a:r>
            <a:r>
              <a:rPr lang="en-US" altLang="ko-KR" sz="1400" b="1" dirty="0"/>
              <a:t>, "="</a:t>
            </a:r>
            <a:r>
              <a:rPr lang="ko-KR" altLang="en-US" sz="1400" b="1" dirty="0"/>
              <a:t>는 끝을 알리는 코드로 쓰인다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송신쪽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Convert.ToBase64String(byte[])</a:t>
            </a:r>
            <a:r>
              <a:rPr lang="ko-KR" altLang="en-US" sz="1400" b="1" dirty="0"/>
              <a:t>를 사용하여 바이트들을 </a:t>
            </a:r>
            <a:r>
              <a:rPr lang="ko-KR" altLang="en-US" sz="1400" b="1" dirty="0" err="1"/>
              <a:t>바이트들을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Base64 </a:t>
            </a:r>
            <a:r>
              <a:rPr lang="ko-KR" altLang="en-US" sz="1400" b="1" dirty="0"/>
              <a:t>인코딩 된 문자열로 변경하고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수신쪽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Convert.FromBase64String(string)</a:t>
            </a:r>
            <a:r>
              <a:rPr lang="ko-KR" altLang="en-US" sz="1400" b="1" dirty="0"/>
              <a:t>을 사용하여 </a:t>
            </a:r>
            <a:r>
              <a:rPr lang="en-US" altLang="ko-KR" sz="1400" b="1" dirty="0"/>
              <a:t>Base64 </a:t>
            </a:r>
            <a:r>
              <a:rPr lang="ko-KR" altLang="en-US" sz="1400" b="1" dirty="0" err="1"/>
              <a:t>인코딩된</a:t>
            </a:r>
            <a:r>
              <a:rPr lang="ko-KR" altLang="en-US" sz="1400" b="1" dirty="0"/>
              <a:t> 문자열을 다시 바이트 배열로 변경하여 사용하게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04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3446393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정규 표현식</a:t>
            </a:r>
            <a:r>
              <a:rPr lang="en-US" altLang="ko-KR" sz="1400" b="1" dirty="0"/>
              <a:t>(regular expression)</a:t>
            </a:r>
            <a:r>
              <a:rPr lang="ko-KR" altLang="en-US" sz="1400" b="1" dirty="0"/>
              <a:t>은 문자열 처리에 대한 일반적인 규칙을 표현하는 형식 언어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2861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51996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직렬화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역직렬화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일련의 바이트 배열로 변환하는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역직렬화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바이트로부터 원래의 데이터로 복원하는 작업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System.BitConverter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System.IO.MemoryStream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System.IO.StreamWriter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System.IO.StreamReader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System.IO.BinaryWriter</a:t>
            </a:r>
            <a:r>
              <a:rPr lang="en-US" altLang="ko-KR" sz="1400" b="1" dirty="0"/>
              <a:t> / </a:t>
            </a:r>
            <a:r>
              <a:rPr lang="en-US" altLang="ko-KR" sz="1400" b="1" dirty="0" err="1"/>
              <a:t>System.IO.BinaryReader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System.Runtime.Serialization.Formatters.Binary.BinaryFormatter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System.Xml.Serialization.XmlSerializer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System.Runtime.Serialization.Json.DataContractJsonSerializer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3592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928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r>
              <a:rPr lang="en-US" altLang="ko-KR" sz="1400" b="1" dirty="0"/>
              <a:t>(Endianness)</a:t>
            </a:r>
            <a:r>
              <a:rPr lang="ko-KR" altLang="en-US" sz="1400" b="1" dirty="0"/>
              <a:t>은 컴퓨터의 메모리와 같은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차원의 공간에 여러 개의 연속된 대상을 배열하는 방법을 뜻하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바이트를 배열하는 방법을 특히 바이트 순서</a:t>
            </a:r>
            <a:r>
              <a:rPr lang="en-US" altLang="ko-KR" sz="1400" b="1" dirty="0"/>
              <a:t>(Byte Order)</a:t>
            </a:r>
            <a:r>
              <a:rPr lang="ko-KR" altLang="en-US" sz="1400" b="1" dirty="0"/>
              <a:t>라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엔디언은</a:t>
            </a:r>
            <a:r>
              <a:rPr lang="ko-KR" altLang="en-US" sz="1400" b="1" dirty="0"/>
              <a:t> 보통 큰 단위가 앞에 나오는 빅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(Big Endian)</a:t>
            </a:r>
            <a:r>
              <a:rPr lang="ko-KR" altLang="en-US" sz="1400" b="1" dirty="0"/>
              <a:t>과 작은 단위가 앞에 나오는 리틀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(Little Endian)</a:t>
            </a:r>
            <a:r>
              <a:rPr lang="ko-KR" altLang="en-US" sz="1400" b="1" dirty="0"/>
              <a:t>으로 나눌 수 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두 경우에 속하지 않거나 둘을 모두 지원하는 것을 미들 </a:t>
            </a:r>
            <a:r>
              <a:rPr lang="ko-KR" altLang="en-US" sz="1400" b="1" dirty="0" err="1"/>
              <a:t>엔디언</a:t>
            </a:r>
            <a:r>
              <a:rPr lang="en-US" altLang="ko-KR" sz="1400" b="1" dirty="0"/>
              <a:t>(Middle Endian)</a:t>
            </a:r>
            <a:r>
              <a:rPr lang="ko-KR" altLang="en-US" sz="1400" b="1" dirty="0"/>
              <a:t>이라 부르기도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빅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상위 바이트 </a:t>
            </a:r>
            <a:r>
              <a:rPr lang="en-US" altLang="ko-KR" sz="1400" b="1" dirty="0"/>
              <a:t>(MSB - Most Significant Byte) </a:t>
            </a:r>
            <a:r>
              <a:rPr lang="ko-KR" altLang="en-US" sz="1400" b="1" dirty="0"/>
              <a:t>부터 차례로 저장하는 방식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리틀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 하위 바이트</a:t>
            </a:r>
            <a:r>
              <a:rPr lang="en-US" altLang="ko-KR" sz="1400" b="1" dirty="0"/>
              <a:t> (LSB – Least Significant Byte) </a:t>
            </a:r>
            <a:r>
              <a:rPr lang="ko-KR" altLang="en-US" sz="1400" b="1" dirty="0"/>
              <a:t>부터 차례로 저장하는 방식</a:t>
            </a:r>
            <a:r>
              <a:rPr lang="en-US" altLang="ko-KR" sz="1400" b="1" dirty="0"/>
              <a:t>  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4475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엔디언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45750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 err="1"/>
              <a:t>엔디언</a:t>
            </a:r>
            <a:r>
              <a:rPr lang="ko-KR" altLang="en-US" sz="1400" b="1" dirty="0"/>
              <a:t> 차이점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오늘날 </a:t>
            </a:r>
            <a:r>
              <a:rPr lang="en-US" altLang="ko-KR" sz="1400" b="1" dirty="0"/>
              <a:t>x86 </a:t>
            </a:r>
            <a:r>
              <a:rPr lang="ko-KR" altLang="en-US" sz="1400" b="1" dirty="0" err="1"/>
              <a:t>아키텍쳐를</a:t>
            </a:r>
            <a:r>
              <a:rPr lang="ko-KR" altLang="en-US" sz="1400" b="1" dirty="0"/>
              <a:t> 사용하는 대부분의 데스크톱 컴퓨터는 리틀 </a:t>
            </a:r>
            <a:r>
              <a:rPr lang="ko-KR" altLang="en-US" sz="1400" b="1" dirty="0" err="1"/>
              <a:t>엔디언을</a:t>
            </a:r>
            <a:r>
              <a:rPr lang="ko-KR" altLang="en-US" sz="1400" b="1" dirty="0"/>
              <a:t> 쓰며 이를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인텔 </a:t>
            </a:r>
            <a:r>
              <a:rPr lang="ko-KR" altLang="en-US" sz="1400" b="1" dirty="0" err="1"/>
              <a:t>포멧＇이라</a:t>
            </a:r>
            <a:r>
              <a:rPr lang="ko-KR" altLang="en-US" sz="1400" b="1" dirty="0"/>
              <a:t>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네트워크에서는 주소를 빅 </a:t>
            </a:r>
            <a:r>
              <a:rPr lang="ko-KR" altLang="en-US" sz="1400" b="1" dirty="0" err="1"/>
              <a:t>엔디언으로</a:t>
            </a:r>
            <a:r>
              <a:rPr lang="ko-KR" altLang="en-US" sz="1400" b="1" dirty="0"/>
              <a:t> 쓰는데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역사적으로 라우팅이 전화를 거는 식으로 </a:t>
            </a:r>
            <a:r>
              <a:rPr lang="ko-KR" altLang="en-US" sz="1400" b="1" dirty="0" err="1"/>
              <a:t>접두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부후로</a:t>
            </a:r>
            <a:r>
              <a:rPr lang="ko-KR" altLang="en-US" sz="1400" b="1" dirty="0"/>
              <a:t> 이루어졌기 때문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D266EB4-58EA-46CE-8A85-1BCDC301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95536"/>
              </p:ext>
            </p:extLst>
          </p:nvPr>
        </p:nvGraphicFramePr>
        <p:xfrm>
          <a:off x="778133" y="2055316"/>
          <a:ext cx="6603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816">
                  <a:extLst>
                    <a:ext uri="{9D8B030D-6E8A-4147-A177-3AD203B41FA5}">
                      <a16:colId xmlns:a16="http://schemas.microsoft.com/office/drawing/2014/main" val="332900961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828200660"/>
                    </a:ext>
                  </a:extLst>
                </a:gridCol>
                <a:gridCol w="2509911">
                  <a:extLst>
                    <a:ext uri="{9D8B030D-6E8A-4147-A177-3AD203B41FA5}">
                      <a16:colId xmlns:a16="http://schemas.microsoft.com/office/drawing/2014/main" val="277806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0x12345678</a:t>
                      </a:r>
                      <a:r>
                        <a:rPr lang="ko-KR" altLang="en-US" sz="1200" b="1" dirty="0"/>
                        <a:t>의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빅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12 34 56 78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3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리틀 </a:t>
                      </a:r>
                      <a:r>
                        <a:rPr lang="ko-KR" altLang="en-US" sz="1200" dirty="0" err="1"/>
                        <a:t>엔디언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34 12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78 56 34 12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0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컬렉션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배열은 크기가 고정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크기가 정해지지 않는 배열을 다뤄야 할 필요가 있을 때 컬렉션을 사용하면 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System.Collections.ArrayList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System.Collections.Hashtable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System.Collections.SortedList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System.Collections.Stack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</a:t>
            </a:r>
            <a:r>
              <a:rPr lang="en-US" altLang="ko-KR" sz="1400" b="1" err="1"/>
              <a:t>Collections</a:t>
            </a:r>
            <a:r>
              <a:rPr lang="en-US" altLang="ko-KR" sz="1400" b="1"/>
              <a:t>.Queue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113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543739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시간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8053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빼기＂다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 등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723275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문자열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23128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BCL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System.Text.StringBuilder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System.Text.Encoding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err="1"/>
              <a:t>System.Text.RegularExpressions.Regex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230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9897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가장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11169</TotalTime>
  <Words>1375</Words>
  <Application>Microsoft Office PowerPoint</Application>
  <PresentationFormat>A4 용지(210x297mm)</PresentationFormat>
  <Paragraphs>323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67</cp:revision>
  <cp:lastPrinted>2014-12-01T04:03:39Z</cp:lastPrinted>
  <dcterms:created xsi:type="dcterms:W3CDTF">2015-01-17T02:06:44Z</dcterms:created>
  <dcterms:modified xsi:type="dcterms:W3CDTF">2020-06-24T12:33:34Z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