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58" r:id="rId3"/>
    <p:sldId id="281" r:id="rId4"/>
    <p:sldId id="282" r:id="rId5"/>
    <p:sldId id="279" r:id="rId6"/>
    <p:sldId id="25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0" r:id="rId18"/>
    <p:sldId id="271" r:id="rId19"/>
    <p:sldId id="272" r:id="rId20"/>
    <p:sldId id="273" r:id="rId21"/>
    <p:sldId id="274" r:id="rId22"/>
    <p:sldId id="267" r:id="rId23"/>
    <p:sldId id="268" r:id="rId24"/>
    <p:sldId id="275" r:id="rId25"/>
    <p:sldId id="276" r:id="rId26"/>
    <p:sldId id="277" r:id="rId27"/>
    <p:sldId id="278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B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91" autoAdjust="0"/>
  </p:normalViewPr>
  <p:slideViewPr>
    <p:cSldViewPr>
      <p:cViewPr>
        <p:scale>
          <a:sx n="64" d="100"/>
          <a:sy n="64" d="100"/>
        </p:scale>
        <p:origin x="-461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 Unicode MS" panose="020B0604020202020204" pitchFamily="50" charset="-127"/>
              </a:defRPr>
            </a:lvl1pPr>
          </a:lstStyle>
          <a:p>
            <a:fld id="{068A46FD-528D-4A7A-A032-84C48F8E6518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 Unicode MS" panose="020B0604020202020204" pitchFamily="50" charset="-127"/>
              </a:defRPr>
            </a:lvl1pPr>
          </a:lstStyle>
          <a:p>
            <a:fld id="{150CC903-86C9-4029-9800-94CFC48794E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397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Arial Unicode MS" panose="020B0604020202020204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Arial Unicode MS" panose="020B0604020202020204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Arial Unicode MS" panose="020B0604020202020204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Arial Unicode MS" panose="020B0604020202020204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Arial Unicode MS" panose="020B06040202020202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903-86C9-4029-9800-94CFC48794E5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903-86C9-4029-9800-94CFC48794E5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88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CC903-86C9-4029-9800-94CFC48794E5}" type="slidenum">
              <a:rPr lang="ko-KR" altLang="en-US" smtClean="0"/>
              <a:t>6</a:t>
            </a:fld>
            <a:endParaRPr lang="ko-KR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Arial Unicode MS" panose="020B06040202020202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Arial Unicode MS" panose="020B0604020202020204" pitchFamily="50" charset="-127"/>
              </a:defRPr>
            </a:lvl1pPr>
            <a:lvl2pPr>
              <a:defRPr>
                <a:ea typeface="Arial Unicode MS" panose="020B0604020202020204" pitchFamily="50" charset="-127"/>
              </a:defRPr>
            </a:lvl2pPr>
            <a:lvl3pPr>
              <a:defRPr>
                <a:ea typeface="Arial Unicode MS" panose="020B0604020202020204" pitchFamily="50" charset="-127"/>
              </a:defRPr>
            </a:lvl3pPr>
            <a:lvl4pPr>
              <a:defRPr>
                <a:ea typeface="Arial Unicode MS" panose="020B0604020202020204" pitchFamily="50" charset="-127"/>
              </a:defRPr>
            </a:lvl4pPr>
            <a:lvl5pPr>
              <a:defRPr>
                <a:ea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ea typeface="Arial Unicode MS" panose="020B0604020202020204" pitchFamily="50" charset="-127"/>
              </a:defRPr>
            </a:lvl1pPr>
            <a:lvl2pPr>
              <a:defRPr>
                <a:ea typeface="Arial Unicode MS" panose="020B0604020202020204" pitchFamily="50" charset="-127"/>
              </a:defRPr>
            </a:lvl2pPr>
            <a:lvl3pPr>
              <a:defRPr>
                <a:ea typeface="Arial Unicode MS" panose="020B0604020202020204" pitchFamily="50" charset="-127"/>
              </a:defRPr>
            </a:lvl3pPr>
            <a:lvl4pPr>
              <a:defRPr>
                <a:ea typeface="Arial Unicode MS" panose="020B0604020202020204" pitchFamily="50" charset="-127"/>
              </a:defRPr>
            </a:lvl4pPr>
            <a:lvl5pPr>
              <a:defRPr>
                <a:ea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  <a:lvl2pPr>
              <a:defRPr>
                <a:ea typeface="Arial Unicode MS" panose="020B0604020202020204" pitchFamily="50" charset="-127"/>
              </a:defRPr>
            </a:lvl2pPr>
            <a:lvl3pPr>
              <a:defRPr>
                <a:ea typeface="Arial Unicode MS" panose="020B0604020202020204" pitchFamily="50" charset="-127"/>
              </a:defRPr>
            </a:lvl3pPr>
            <a:lvl4pPr>
              <a:defRPr>
                <a:ea typeface="Arial Unicode MS" panose="020B0604020202020204" pitchFamily="50" charset="-127"/>
              </a:defRPr>
            </a:lvl4pPr>
            <a:lvl5pPr>
              <a:defRPr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3"/>
            <a:endParaRPr lang="en-US" altLang="ko-KR" dirty="0" smtClean="0"/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en-US" altLang="ko-KR" dirty="0" err="1" smtClean="0"/>
              <a:t>abc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ea typeface="Arial Unicode MS" panose="020B0604020202020204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ea typeface="Arial Unicode MS" panose="020B0604020202020204" pitchFamily="50" charset="-127"/>
              </a:defRPr>
            </a:lvl1pPr>
            <a:lvl2pPr>
              <a:defRPr sz="2400">
                <a:ea typeface="Arial Unicode MS" panose="020B0604020202020204" pitchFamily="50" charset="-127"/>
              </a:defRPr>
            </a:lvl2pPr>
            <a:lvl3pPr>
              <a:defRPr sz="2000">
                <a:ea typeface="Arial Unicode MS" panose="020B0604020202020204" pitchFamily="50" charset="-127"/>
              </a:defRPr>
            </a:lvl3pPr>
            <a:lvl4pPr>
              <a:defRPr sz="1800">
                <a:ea typeface="Arial Unicode MS" panose="020B0604020202020204" pitchFamily="50" charset="-127"/>
              </a:defRPr>
            </a:lvl4pPr>
            <a:lvl5pPr>
              <a:defRPr sz="1800">
                <a:ea typeface="Arial Unicode MS" panose="020B06040202020202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ea typeface="Arial Unicode MS" panose="020B0604020202020204" pitchFamily="50" charset="-127"/>
              </a:defRPr>
            </a:lvl1pPr>
            <a:lvl2pPr>
              <a:defRPr sz="2400">
                <a:ea typeface="Arial Unicode MS" panose="020B0604020202020204" pitchFamily="50" charset="-127"/>
              </a:defRPr>
            </a:lvl2pPr>
            <a:lvl3pPr>
              <a:defRPr sz="2000">
                <a:ea typeface="Arial Unicode MS" panose="020B0604020202020204" pitchFamily="50" charset="-127"/>
              </a:defRPr>
            </a:lvl3pPr>
            <a:lvl4pPr>
              <a:defRPr sz="1800">
                <a:ea typeface="Arial Unicode MS" panose="020B0604020202020204" pitchFamily="50" charset="-127"/>
              </a:defRPr>
            </a:lvl4pPr>
            <a:lvl5pPr>
              <a:defRPr sz="1800">
                <a:ea typeface="Arial Unicode MS" panose="020B06040202020202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a typeface="Arial Unicode MS" panose="020B06040202020202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ea typeface="Arial Unicode MS" panose="020B0604020202020204" pitchFamily="50" charset="-127"/>
              </a:defRPr>
            </a:lvl1pPr>
            <a:lvl2pPr>
              <a:defRPr sz="2000">
                <a:ea typeface="Arial Unicode MS" panose="020B0604020202020204" pitchFamily="50" charset="-127"/>
              </a:defRPr>
            </a:lvl2pPr>
            <a:lvl3pPr>
              <a:defRPr sz="1800">
                <a:ea typeface="Arial Unicode MS" panose="020B0604020202020204" pitchFamily="50" charset="-127"/>
              </a:defRPr>
            </a:lvl3pPr>
            <a:lvl4pPr>
              <a:defRPr sz="1600">
                <a:ea typeface="Arial Unicode MS" panose="020B0604020202020204" pitchFamily="50" charset="-127"/>
              </a:defRPr>
            </a:lvl4pPr>
            <a:lvl5pPr>
              <a:defRPr sz="1600">
                <a:ea typeface="Arial Unicode MS" panose="020B06040202020202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a typeface="Arial Unicode MS" panose="020B06040202020202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ea typeface="Arial Unicode MS" panose="020B0604020202020204" pitchFamily="50" charset="-127"/>
              </a:defRPr>
            </a:lvl1pPr>
            <a:lvl2pPr>
              <a:defRPr sz="2000">
                <a:ea typeface="Arial Unicode MS" panose="020B0604020202020204" pitchFamily="50" charset="-127"/>
              </a:defRPr>
            </a:lvl2pPr>
            <a:lvl3pPr>
              <a:defRPr sz="1800">
                <a:ea typeface="Arial Unicode MS" panose="020B0604020202020204" pitchFamily="50" charset="-127"/>
              </a:defRPr>
            </a:lvl3pPr>
            <a:lvl4pPr>
              <a:defRPr sz="1600">
                <a:ea typeface="Arial Unicode MS" panose="020B0604020202020204" pitchFamily="50" charset="-127"/>
              </a:defRPr>
            </a:lvl4pPr>
            <a:lvl5pPr>
              <a:defRPr sz="1600">
                <a:ea typeface="Arial Unicode MS" panose="020B06040202020202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ea typeface="Arial Unicode MS" panose="020B0604020202020204" pitchFamily="50" charset="-127"/>
              </a:defRPr>
            </a:lvl1pPr>
            <a:lvl2pPr>
              <a:defRPr sz="2800">
                <a:ea typeface="Arial Unicode MS" panose="020B0604020202020204" pitchFamily="50" charset="-127"/>
              </a:defRPr>
            </a:lvl2pPr>
            <a:lvl3pPr>
              <a:defRPr sz="2400">
                <a:ea typeface="Arial Unicode MS" panose="020B0604020202020204" pitchFamily="50" charset="-127"/>
              </a:defRPr>
            </a:lvl3pPr>
            <a:lvl4pPr>
              <a:defRPr sz="2000">
                <a:ea typeface="Arial Unicode MS" panose="020B0604020202020204" pitchFamily="50" charset="-127"/>
              </a:defRPr>
            </a:lvl4pPr>
            <a:lvl5pPr>
              <a:defRPr sz="2000">
                <a:ea typeface="Arial Unicode MS" panose="020B06040202020202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ea typeface="Arial Unicode MS" panose="020B06040202020202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ea typeface="Arial Unicode MS" panose="020B0604020202020204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ea typeface="Arial Unicode MS" panose="020B06040202020202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ea typeface="Arial Unicode MS" panose="020B06040202020202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6000"/>
                    </a14:imgEffect>
                    <a14:imgEffect>
                      <a14:brightnessContrast bright="6000"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50" charset="-127"/>
              </a:defRPr>
            </a:lvl1pPr>
          </a:lstStyle>
          <a:p>
            <a:fld id="{FC90DF4C-D511-42F0-AECA-DEEB82F6A327}" type="datetimeFigureOut">
              <a:rPr lang="ko-KR" altLang="en-US" smtClean="0"/>
              <a:pPr/>
              <a:t>2019-10-28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 Unicode MS" panose="020B0604020202020204" pitchFamily="50" charset="-127"/>
              </a:defRPr>
            </a:lvl1pPr>
          </a:lstStyle>
          <a:p>
            <a:fld id="{C6E6ED92-7749-4F8B-B6B7-18C6BE4565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 Unicode MS" panose="020B06040202020202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Arial Unicode MS" panose="020B06040202020202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Arial Unicode MS" panose="020B06040202020202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Arial Unicode MS" panose="020B06040202020202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Arial Unicode MS" panose="020B06040202020202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Arial Unicode MS" panose="020B06040202020202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aeRvtKG21KHdD5lg6Hgyhx5rPq_ZOsGjG5rJ1HP7BbA/pub?start=false&amp;loop=false&amp;delayms=3000&amp;slide=id.p" TargetMode="External"/><Relationship Id="rId2" Type="http://schemas.openxmlformats.org/officeDocument/2006/relationships/hyperlink" Target="http://blog.naver.com/PostView.nhn?blogId=sogangori&amp;logNo=22099397188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lunit.io/2017/06/01/r-cnns-tutorial/" TargetMode="External"/><Relationship Id="rId5" Type="http://schemas.openxmlformats.org/officeDocument/2006/relationships/hyperlink" Target="https://taeu.github.io/paper/deeplearning-paper-ssd/" TargetMode="External"/><Relationship Id="rId4" Type="http://schemas.openxmlformats.org/officeDocument/2006/relationships/hyperlink" Target="https://taeu.github.io/paper/deeplearning-paper-yolo1-0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772816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latin typeface="Arial Unicode MS" panose="020B0604020202020204" pitchFamily="50" charset="-127"/>
                <a:cs typeface="Arial Unicode MS" panose="020B0604020202020204" pitchFamily="50" charset="-127"/>
              </a:rPr>
              <a:t>Object Detection</a:t>
            </a:r>
            <a:r>
              <a:rPr lang="en-US" altLang="ko-KR" sz="4000" dirty="0" smtClean="0">
                <a:latin typeface="Arial Unicode MS" panose="020B0604020202020204" pitchFamily="50" charset="-127"/>
                <a:cs typeface="Arial Unicode MS" panose="020B0604020202020204" pitchFamily="50" charset="-127"/>
              </a:rPr>
              <a:t/>
            </a:r>
            <a:br>
              <a:rPr lang="en-US" altLang="ko-KR" sz="4000" dirty="0" smtClean="0">
                <a:latin typeface="Arial Unicode MS" panose="020B0604020202020204" pitchFamily="50" charset="-127"/>
                <a:cs typeface="Arial Unicode MS" panose="020B0604020202020204" pitchFamily="50" charset="-127"/>
              </a:rPr>
            </a:br>
            <a:r>
              <a:rPr lang="en-US" altLang="ko-KR" sz="3200" dirty="0" smtClean="0">
                <a:latin typeface="Arial Unicode MS" panose="020B0604020202020204" pitchFamily="50" charset="-127"/>
                <a:cs typeface="Arial Unicode MS" panose="020B0604020202020204" pitchFamily="50" charset="-127"/>
              </a:rPr>
              <a:t> R-CNN / YOLO / SSD</a:t>
            </a:r>
            <a:endParaRPr lang="ko-KR" altLang="en-US" sz="3200" dirty="0">
              <a:latin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481346" y="6381328"/>
            <a:ext cx="3636912" cy="360040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고려대학교 통계학과 양지</a:t>
            </a:r>
            <a:r>
              <a:rPr lang="ko-KR" altLang="en-US" dirty="0"/>
              <a:t>현</a:t>
            </a:r>
          </a:p>
        </p:txBody>
      </p:sp>
    </p:spTree>
    <p:extLst>
      <p:ext uri="{BB962C8B-B14F-4D97-AF65-F5344CB8AC3E}">
        <p14:creationId xmlns:p14="http://schemas.microsoft.com/office/powerpoint/2010/main" val="312924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blogfiles.pstatic.net/MjAxNzA0MjhfMTQ0/MDAxNDkzMzY0MTE0NjMz.opzJNnX54o0yNvjoEOlnpLqfWsbWoUsYEFrPB8V9Jecg.fnz089UocFPykjl_EimM1NINctQ79e1i0s0lhLi5flwg.PNG.sogangori/confidences2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59" y="260648"/>
            <a:ext cx="7219950" cy="513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104580" y="4507064"/>
            <a:ext cx="4923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모든 </a:t>
            </a:r>
            <a:r>
              <a:rPr lang="en-US" altLang="ko-KR" dirty="0" smtClean="0">
                <a:ea typeface="Arial Unicode MS" panose="020B0604020202020204" pitchFamily="50" charset="-127"/>
              </a:rPr>
              <a:t>grid cell</a:t>
            </a:r>
            <a:r>
              <a:rPr lang="ko-KR" altLang="en-US" dirty="0" smtClean="0">
                <a:ea typeface="Arial Unicode MS" panose="020B0604020202020204" pitchFamily="50" charset="-127"/>
              </a:rPr>
              <a:t>은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가 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>
                <a:ea typeface="Arial Unicode MS" panose="020B0604020202020204" pitchFamily="50" charset="-127"/>
              </a:rPr>
              <a:t>개씩 있으므로 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>
                <a:ea typeface="Arial Unicode MS" panose="020B0604020202020204" pitchFamily="50" charset="-127"/>
              </a:rPr>
              <a:t>번째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에 </a:t>
            </a:r>
            <a:r>
              <a:rPr lang="ko-KR" altLang="en-US" dirty="0">
                <a:ea typeface="Arial Unicode MS" panose="020B0604020202020204" pitchFamily="50" charset="-127"/>
              </a:rPr>
              <a:t>대해서도 클래스를 </a:t>
            </a:r>
            <a:r>
              <a:rPr lang="ko-KR" altLang="en-US" dirty="0" smtClean="0">
                <a:ea typeface="Arial Unicode MS" panose="020B0604020202020204" pitchFamily="50" charset="-127"/>
              </a:rPr>
              <a:t>분류한다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blogfiles.pstatic.net/MjAxNzA0MjhfMjUw/MDAxNDkzMzY0NDQyNDQ5.TF2xVDnVt0LLsAqLFRmBLAxsPa1W396-hPRwiHksaoUg.TF8F434-MLBQjVvU02dXT1fduB23VquAny80Kiex4KEg.PNG.sogangori/interpret0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93" y="116632"/>
            <a:ext cx="7419975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331640" y="5085184"/>
            <a:ext cx="4824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Arial Unicode MS" panose="020B0604020202020204" pitchFamily="50" charset="-127"/>
              </a:rPr>
              <a:t>1</a:t>
            </a:r>
            <a:r>
              <a:rPr lang="ko-KR" altLang="en-US" dirty="0" smtClean="0">
                <a:ea typeface="Arial Unicode MS" panose="020B0604020202020204" pitchFamily="50" charset="-127"/>
              </a:rPr>
              <a:t>번째 </a:t>
            </a:r>
            <a:r>
              <a:rPr lang="en-US" altLang="ko-KR" dirty="0" smtClean="0">
                <a:ea typeface="Arial Unicode MS" panose="020B0604020202020204" pitchFamily="50" charset="-127"/>
              </a:rPr>
              <a:t>grid cell</a:t>
            </a:r>
            <a:r>
              <a:rPr lang="ko-KR" altLang="en-US" dirty="0" smtClean="0">
                <a:ea typeface="Arial Unicode MS" panose="020B0604020202020204" pitchFamily="50" charset="-127"/>
              </a:rPr>
              <a:t>에서 </a:t>
            </a:r>
            <a:r>
              <a:rPr lang="ko-KR" altLang="en-US" dirty="0" err="1" smtClean="0">
                <a:ea typeface="Arial Unicode MS" panose="020B0604020202020204" pitchFamily="50" charset="-127"/>
              </a:rPr>
              <a:t>두개의</a:t>
            </a:r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에 대한 </a:t>
            </a:r>
            <a:r>
              <a:rPr lang="ko-KR" altLang="en-US" dirty="0" smtClean="0">
                <a:ea typeface="Arial Unicode MS" panose="020B0604020202020204" pitchFamily="50" charset="-127"/>
              </a:rPr>
              <a:t>클래스 </a:t>
            </a:r>
            <a:r>
              <a:rPr lang="ko-KR" altLang="en-US" dirty="0">
                <a:ea typeface="Arial Unicode MS" panose="020B0604020202020204" pitchFamily="50" charset="-127"/>
              </a:rPr>
              <a:t>분류 점수 </a:t>
            </a:r>
            <a:r>
              <a:rPr lang="en-US" altLang="ko-KR" dirty="0" smtClean="0">
                <a:ea typeface="Arial Unicode MS" panose="020B0604020202020204" pitchFamily="50" charset="-127"/>
              </a:rPr>
              <a:t>2</a:t>
            </a:r>
            <a:r>
              <a:rPr lang="ko-KR" altLang="en-US" dirty="0" smtClean="0">
                <a:ea typeface="Arial Unicode MS" panose="020B0604020202020204" pitchFamily="50" charset="-127"/>
              </a:rPr>
              <a:t>개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blogfiles.pstatic.net/MjAxNzA0MjhfMjg0/MDAxNDkzMzY0NDQyNzk2.m_gI5DvCWERZolur2wm3lV06AOpviUM9aMAK4agx3IMg.cR2yu_4TYnEk3otbz8lo-vDU8Z270y02oLnKglw7g34g.PNG.sogangori/interpret1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88640"/>
            <a:ext cx="774382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51720" y="5369214"/>
            <a:ext cx="4824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2</a:t>
            </a:r>
            <a:r>
              <a:rPr lang="ko-KR" altLang="en-US" dirty="0" smtClean="0">
                <a:ea typeface="Arial Unicode MS" panose="020B0604020202020204" pitchFamily="50" charset="-127"/>
              </a:rPr>
              <a:t>번째 </a:t>
            </a:r>
            <a:r>
              <a:rPr lang="en-US" altLang="ko-KR" dirty="0">
                <a:ea typeface="Arial Unicode MS" panose="020B0604020202020204" pitchFamily="50" charset="-127"/>
              </a:rPr>
              <a:t>grid cell</a:t>
            </a:r>
            <a:r>
              <a:rPr lang="ko-KR" altLang="en-US" dirty="0">
                <a:ea typeface="Arial Unicode MS" panose="020B0604020202020204" pitchFamily="50" charset="-127"/>
              </a:rPr>
              <a:t>에서의 클래스 분류 점수 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>
                <a:ea typeface="Arial Unicode MS" panose="020B0604020202020204" pitchFamily="50" charset="-127"/>
              </a:rPr>
              <a:t>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blogfiles.pstatic.net/MjAxNzA0MjhfMjc5/MDAxNDkzMzY0NDQzMjk5.eoKL642TBIQUvQDliMfQKmlwh45S3evKLed81uQFWGsg.H7qXMwU0_UeC2OS0c3K5bWTmC-mkWXo2zw-hh5C4b2wg.PNG.sogangori/interpret2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48" y="476672"/>
            <a:ext cx="85725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259632" y="4509120"/>
            <a:ext cx="51125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 </a:t>
            </a:r>
            <a:r>
              <a:rPr lang="ko-KR" altLang="en-US" dirty="0" smtClean="0">
                <a:ea typeface="Arial Unicode MS" panose="020B0604020202020204" pitchFamily="50" charset="-127"/>
              </a:rPr>
              <a:t>마지막 </a:t>
            </a:r>
            <a:r>
              <a:rPr lang="en-US" altLang="ko-KR" dirty="0" smtClean="0">
                <a:ea typeface="Arial Unicode MS" panose="020B0604020202020204" pitchFamily="50" charset="-127"/>
              </a:rPr>
              <a:t>grid cell</a:t>
            </a:r>
            <a:r>
              <a:rPr lang="ko-KR" altLang="en-US" dirty="0" smtClean="0">
                <a:ea typeface="Arial Unicode MS" panose="020B0604020202020204" pitchFamily="50" charset="-127"/>
              </a:rPr>
              <a:t>에서의 클래스 </a:t>
            </a:r>
            <a:r>
              <a:rPr lang="ko-KR" altLang="en-US" dirty="0">
                <a:ea typeface="Arial Unicode MS" panose="020B0604020202020204" pitchFamily="50" charset="-127"/>
              </a:rPr>
              <a:t>분류 점수 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 smtClean="0">
                <a:ea typeface="Arial Unicode MS" panose="020B0604020202020204" pitchFamily="50" charset="-127"/>
              </a:rPr>
              <a:t>개</a:t>
            </a:r>
            <a:r>
              <a:rPr lang="ko-KR" altLang="en-US" dirty="0">
                <a:ea typeface="Arial Unicode MS" panose="020B0604020202020204" pitchFamily="50" charset="-127"/>
              </a:rPr>
              <a:t/>
            </a:r>
            <a:br>
              <a:rPr lang="ko-KR" altLang="en-US" dirty="0">
                <a:ea typeface="Arial Unicode MS" panose="020B0604020202020204" pitchFamily="50" charset="-127"/>
              </a:rPr>
            </a:br>
            <a:endParaRPr lang="ko-KR" altLang="en-US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93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blogfiles.pstatic.net/MjAxNzA0MjhfMjEx/MDAxNDkzMzY0NDQzNjM5.zcM_k_ixUIU3Q1GDDwWYzC6Cg_P1eKR069FG9VbqaJQg.B8lxrdrGWcuFfyRGfJMjtOKwklDPaF1p6xkfzGG47cMg.PNG.sogangori/interpret3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02914"/>
            <a:ext cx="4686300" cy="402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547664" y="4797152"/>
            <a:ext cx="525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경계 박스가 </a:t>
            </a:r>
            <a:r>
              <a:rPr lang="en-US" altLang="ko-KR" dirty="0">
                <a:ea typeface="Arial Unicode MS" panose="020B0604020202020204" pitchFamily="50" charset="-127"/>
              </a:rPr>
              <a:t>7x7</a:t>
            </a:r>
            <a:r>
              <a:rPr lang="ko-KR" altLang="en-US" dirty="0">
                <a:ea typeface="Arial Unicode MS" panose="020B0604020202020204" pitchFamily="50" charset="-127"/>
              </a:rPr>
              <a:t>개이므로 클래스 분류 점수는 </a:t>
            </a:r>
            <a:r>
              <a:rPr lang="en-US" altLang="ko-KR" dirty="0">
                <a:ea typeface="Arial Unicode MS" panose="020B0604020202020204" pitchFamily="50" charset="-127"/>
              </a:rPr>
              <a:t>7x7x2 </a:t>
            </a:r>
            <a:r>
              <a:rPr lang="ko-KR" altLang="en-US" dirty="0">
                <a:ea typeface="Arial Unicode MS" panose="020B0604020202020204" pitchFamily="50" charset="-127"/>
              </a:rPr>
              <a:t>개로 총 </a:t>
            </a:r>
            <a:r>
              <a:rPr lang="en-US" altLang="ko-KR" dirty="0">
                <a:ea typeface="Arial Unicode MS" panose="020B0604020202020204" pitchFamily="50" charset="-127"/>
              </a:rPr>
              <a:t>98</a:t>
            </a:r>
            <a:r>
              <a:rPr lang="ko-KR" altLang="en-US" dirty="0">
                <a:ea typeface="Arial Unicode MS" panose="020B0604020202020204" pitchFamily="50" charset="-127"/>
              </a:rPr>
              <a:t>개가 된다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8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blogfiles.pstatic.net/MjAxNzA0MjhfMjE4/MDAxNDkzMzY0NjQ5NjE3.3a88NWDSeRMYfG90r1TsN5bzmlw_nWoTaUg3Rv1O1gIg.YzuLL3KZVYd2VUeLyVngpzF6Fj-ZyOjcAHhE7C5D54og.PNG.sogangori/interpret4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41" y="476671"/>
            <a:ext cx="857250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259632" y="4149080"/>
            <a:ext cx="72728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▶ 98</a:t>
            </a:r>
            <a:r>
              <a:rPr lang="ko-KR" altLang="en-US" dirty="0" smtClean="0">
                <a:ea typeface="Arial Unicode MS" panose="020B0604020202020204" pitchFamily="50" charset="-127"/>
              </a:rPr>
              <a:t>개의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 </a:t>
            </a:r>
            <a:r>
              <a:rPr lang="ko-KR" altLang="en-US" dirty="0" smtClean="0">
                <a:ea typeface="Arial Unicode MS" panose="020B0604020202020204" pitchFamily="50" charset="-127"/>
              </a:rPr>
              <a:t>중에서 각 클래스를 잘 예측하는 </a:t>
            </a:r>
            <a:r>
              <a:rPr lang="en-US" altLang="ko-KR" dirty="0" smtClean="0">
                <a:ea typeface="Arial Unicode MS" panose="020B0604020202020204" pitchFamily="50" charset="-127"/>
              </a:rPr>
              <a:t>box</a:t>
            </a:r>
            <a:r>
              <a:rPr lang="ko-KR" altLang="en-US" dirty="0" smtClean="0">
                <a:ea typeface="Arial Unicode MS" panose="020B0604020202020204" pitchFamily="50" charset="-127"/>
              </a:rPr>
              <a:t>만 추출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20</a:t>
            </a:r>
            <a:r>
              <a:rPr lang="ko-KR" altLang="en-US" dirty="0">
                <a:ea typeface="Arial Unicode MS" panose="020B0604020202020204" pitchFamily="50" charset="-127"/>
              </a:rPr>
              <a:t>개의 클래스 중에서 우선 </a:t>
            </a:r>
            <a:r>
              <a:rPr lang="en-US" altLang="ko-KR" dirty="0">
                <a:ea typeface="Arial Unicode MS" panose="020B0604020202020204" pitchFamily="50" charset="-127"/>
              </a:rPr>
              <a:t>dog </a:t>
            </a:r>
            <a:r>
              <a:rPr lang="ko-KR" altLang="en-US" dirty="0">
                <a:ea typeface="Arial Unicode MS" panose="020B0604020202020204" pitchFamily="50" charset="-127"/>
              </a:rPr>
              <a:t>만 </a:t>
            </a:r>
            <a:r>
              <a:rPr lang="ko-KR" altLang="en-US" dirty="0" smtClean="0">
                <a:ea typeface="Arial Unicode MS" panose="020B0604020202020204" pitchFamily="50" charset="-127"/>
              </a:rPr>
              <a:t>살펴보자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1</a:t>
            </a:r>
            <a:r>
              <a:rPr lang="en-US" altLang="ko-KR" dirty="0" smtClean="0">
                <a:ea typeface="Arial Unicode MS" panose="020B0604020202020204" pitchFamily="50" charset="-127"/>
              </a:rPr>
              <a:t>. </a:t>
            </a:r>
            <a:r>
              <a:rPr lang="en-US" altLang="ko-KR" dirty="0" smtClean="0">
                <a:ea typeface="Arial Unicode MS" panose="020B0604020202020204" pitchFamily="50" charset="-127"/>
              </a:rPr>
              <a:t>98</a:t>
            </a:r>
            <a:r>
              <a:rPr lang="ko-KR" altLang="en-US" dirty="0">
                <a:ea typeface="Arial Unicode MS" panose="020B0604020202020204" pitchFamily="50" charset="-127"/>
              </a:rPr>
              <a:t>개의 클래스 분류 </a:t>
            </a:r>
            <a:r>
              <a:rPr lang="ko-KR" altLang="en-US" dirty="0" smtClean="0">
                <a:ea typeface="Arial Unicode MS" panose="020B0604020202020204" pitchFamily="50" charset="-127"/>
              </a:rPr>
              <a:t>점수 중에서 </a:t>
            </a:r>
            <a:r>
              <a:rPr lang="en-US" altLang="ko-KR" dirty="0" err="1" smtClean="0">
                <a:ea typeface="Arial Unicode MS" panose="020B0604020202020204" pitchFamily="50" charset="-127"/>
              </a:rPr>
              <a:t>threshhold</a:t>
            </a:r>
            <a:r>
              <a:rPr lang="ko-KR" altLang="en-US" dirty="0" smtClean="0">
                <a:ea typeface="Arial Unicode MS" panose="020B0604020202020204" pitchFamily="50" charset="-127"/>
              </a:rPr>
              <a:t>인 </a:t>
            </a:r>
            <a:r>
              <a:rPr lang="en-US" altLang="ko-KR" dirty="0" smtClean="0">
                <a:ea typeface="Arial Unicode MS" panose="020B0604020202020204" pitchFamily="50" charset="-127"/>
              </a:rPr>
              <a:t>0.2</a:t>
            </a:r>
            <a:r>
              <a:rPr lang="ko-KR" altLang="en-US" dirty="0" smtClean="0">
                <a:ea typeface="Arial Unicode MS" panose="020B0604020202020204" pitchFamily="50" charset="-127"/>
              </a:rPr>
              <a:t>보다 </a:t>
            </a:r>
            <a:r>
              <a:rPr lang="ko-KR" altLang="en-US" dirty="0" err="1">
                <a:ea typeface="Arial Unicode MS" panose="020B0604020202020204" pitchFamily="50" charset="-127"/>
              </a:rPr>
              <a:t>작은것은</a:t>
            </a:r>
            <a:r>
              <a:rPr lang="ko-KR" altLang="en-US" dirty="0">
                <a:ea typeface="Arial Unicode MS" panose="020B0604020202020204" pitchFamily="50" charset="-127"/>
              </a:rPr>
              <a:t> 전부 </a:t>
            </a:r>
            <a:r>
              <a:rPr lang="en-US" altLang="ko-KR" dirty="0">
                <a:ea typeface="Arial Unicode MS" panose="020B0604020202020204" pitchFamily="50" charset="-127"/>
              </a:rPr>
              <a:t>0</a:t>
            </a:r>
            <a:r>
              <a:rPr lang="ko-KR" altLang="en-US" dirty="0">
                <a:ea typeface="Arial Unicode MS" panose="020B0604020202020204" pitchFamily="50" charset="-127"/>
              </a:rPr>
              <a:t>으로 채워준다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(0.2</a:t>
            </a:r>
            <a:r>
              <a:rPr lang="ko-KR" altLang="en-US" dirty="0" smtClean="0">
                <a:ea typeface="Arial Unicode MS" panose="020B0604020202020204" pitchFamily="50" charset="-127"/>
              </a:rPr>
              <a:t>보다</a:t>
            </a:r>
            <a:r>
              <a:rPr lang="en-US" altLang="ko-KR" dirty="0" smtClean="0">
                <a:ea typeface="Arial Unicode MS" panose="020B0604020202020204" pitchFamily="50" charset="-127"/>
              </a:rPr>
              <a:t> </a:t>
            </a:r>
            <a:r>
              <a:rPr lang="ko-KR" altLang="en-US" dirty="0" smtClean="0">
                <a:ea typeface="Arial Unicode MS" panose="020B0604020202020204" pitchFamily="50" charset="-127"/>
              </a:rPr>
              <a:t>작으면 해당 클래스는 절대 </a:t>
            </a:r>
            <a:r>
              <a:rPr lang="ko-KR" altLang="en-US" dirty="0" err="1" smtClean="0">
                <a:ea typeface="Arial Unicode MS" panose="020B0604020202020204" pitchFamily="50" charset="-127"/>
              </a:rPr>
              <a:t>아닐것</a:t>
            </a:r>
            <a:r>
              <a:rPr lang="ko-KR" altLang="en-US" dirty="0" smtClean="0">
                <a:ea typeface="Arial Unicode MS" panose="020B0604020202020204" pitchFamily="50" charset="-127"/>
              </a:rPr>
              <a:t> 이라고 </a:t>
            </a:r>
            <a:r>
              <a:rPr lang="ko-KR" altLang="en-US" dirty="0" smtClean="0">
                <a:ea typeface="Arial Unicode MS" panose="020B0604020202020204" pitchFamily="50" charset="-127"/>
              </a:rPr>
              <a:t>판단</a:t>
            </a:r>
            <a:r>
              <a:rPr lang="en-US" altLang="ko-KR" dirty="0" smtClean="0">
                <a:ea typeface="Arial Unicode MS" panose="020B0604020202020204" pitchFamily="50" charset="-127"/>
              </a:rPr>
              <a:t>)</a:t>
            </a:r>
          </a:p>
          <a:p>
            <a:r>
              <a:rPr lang="ko-KR" altLang="en-US" dirty="0">
                <a:ea typeface="Arial Unicode MS" panose="020B0604020202020204" pitchFamily="50" charset="-127"/>
              </a:rPr>
              <a:t/>
            </a:r>
            <a:br>
              <a:rPr lang="ko-KR" altLang="en-US" dirty="0">
                <a:ea typeface="Arial Unicode MS" panose="020B0604020202020204" pitchFamily="50" charset="-127"/>
              </a:rPr>
            </a:br>
            <a:r>
              <a:rPr lang="en-US" altLang="ko-KR" dirty="0">
                <a:ea typeface="Arial Unicode MS" panose="020B0604020202020204" pitchFamily="50" charset="-127"/>
              </a:rPr>
              <a:t>2. </a:t>
            </a:r>
            <a:r>
              <a:rPr lang="ko-KR" altLang="en-US" dirty="0" smtClean="0">
                <a:ea typeface="Arial Unicode MS" panose="020B0604020202020204" pitchFamily="50" charset="-127"/>
              </a:rPr>
              <a:t>내림차순으로 정렬</a:t>
            </a:r>
            <a:endParaRPr lang="en-US" altLang="ko-KR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405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160240" y="2649686"/>
            <a:ext cx="48600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신뢰도가 </a:t>
            </a:r>
            <a:r>
              <a:rPr lang="en-US" altLang="ko-KR" dirty="0">
                <a:ea typeface="Arial Unicode MS" panose="020B0604020202020204" pitchFamily="50" charset="-127"/>
              </a:rPr>
              <a:t>0.2</a:t>
            </a:r>
            <a:r>
              <a:rPr lang="ko-KR" altLang="en-US" dirty="0">
                <a:ea typeface="Arial Unicode MS" panose="020B0604020202020204" pitchFamily="50" charset="-127"/>
              </a:rPr>
              <a:t>보다 작은 것은 모두 지운 후에 개일 확률이 높은 경계 박스가 </a:t>
            </a:r>
            <a:r>
              <a:rPr lang="en-US" altLang="ko-KR" dirty="0">
                <a:ea typeface="Arial Unicode MS" panose="020B0604020202020204" pitchFamily="50" charset="-127"/>
              </a:rPr>
              <a:t>3</a:t>
            </a:r>
            <a:r>
              <a:rPr lang="ko-KR" altLang="en-US" dirty="0">
                <a:ea typeface="Arial Unicode MS" panose="020B0604020202020204" pitchFamily="50" charset="-127"/>
              </a:rPr>
              <a:t>개 남았다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r>
              <a:rPr lang="en-US" altLang="ko-KR" b="1" dirty="0">
                <a:ea typeface="Arial Unicode MS" panose="020B0604020202020204" pitchFamily="50" charset="-127"/>
              </a:rPr>
              <a:t> </a:t>
            </a:r>
            <a:r>
              <a:rPr lang="ko-KR" altLang="en-US" b="1" dirty="0" smtClean="0">
                <a:ea typeface="Arial Unicode MS" panose="020B0604020202020204" pitchFamily="50" charset="-127"/>
              </a:rPr>
              <a:t>이에 대해 자세히 살펴보자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. 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pic>
        <p:nvPicPr>
          <p:cNvPr id="10242" name="Picture 2" descr="https://blogfiles.pstatic.net/MjAxNzA1MTVfMjg3/MDAxNDk0ODMxNjcxNDk1.IBwtIxvrcZZ-tNOCyu_VW3PyEKAxzs5CMxQHwE2Sblog.fKcGbst9f_aIEAR6nElqXoNGNkJ4-odAXSMCon0pAWog.PNG.sogangori/NMS0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60648"/>
            <a:ext cx="8572500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blogfiles.pstatic.net/MjAxNzA1MTVfMzIg/MDAxNDk0ODMxNjcxOTMy.v-iltLZ2ikgAZVq8Qse92flheXATHGwFZC6Y0v53GtQg.x3WWTV3vq0YMfnlJKgzmr7fp03Rh4wGN00ksAuGCZScg.PNG.sogangori/NMS1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92696"/>
            <a:ext cx="85725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305744" y="2780928"/>
            <a:ext cx="45867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위 그림에서 개에 대해 가장 높은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 </a:t>
            </a:r>
            <a:r>
              <a:rPr lang="ko-KR" altLang="en-US" dirty="0" smtClean="0">
                <a:ea typeface="Arial Unicode MS" panose="020B0604020202020204" pitchFamily="50" charset="-127"/>
              </a:rPr>
              <a:t>신뢰 </a:t>
            </a:r>
            <a:r>
              <a:rPr lang="ko-KR" altLang="en-US" dirty="0">
                <a:ea typeface="Arial Unicode MS" panose="020B0604020202020204" pitchFamily="50" charset="-127"/>
              </a:rPr>
              <a:t>점수를 갖는 </a:t>
            </a:r>
            <a:r>
              <a:rPr lang="en-US" altLang="ko-KR" dirty="0" smtClean="0">
                <a:ea typeface="Arial Unicode MS" panose="020B0604020202020204" pitchFamily="50" charset="-127"/>
              </a:rPr>
              <a:t>grid box</a:t>
            </a:r>
            <a:r>
              <a:rPr lang="ko-KR" altLang="en-US" dirty="0" smtClean="0">
                <a:ea typeface="Arial Unicode MS" panose="020B0604020202020204" pitchFamily="50" charset="-127"/>
              </a:rPr>
              <a:t>는 </a:t>
            </a:r>
            <a:r>
              <a:rPr lang="en-US" altLang="ko-KR" dirty="0" smtClean="0">
                <a:ea typeface="Arial Unicode MS" panose="020B0604020202020204" pitchFamily="50" charset="-127"/>
              </a:rPr>
              <a:t>bb47 </a:t>
            </a:r>
            <a:r>
              <a:rPr lang="ko-KR" altLang="en-US" dirty="0">
                <a:ea typeface="Arial Unicode MS" panose="020B0604020202020204" pitchFamily="50" charset="-127"/>
              </a:rPr>
              <a:t>이었다</a:t>
            </a:r>
            <a:r>
              <a:rPr lang="en-US" altLang="ko-KR" dirty="0">
                <a:ea typeface="Arial Unicode MS" panose="020B0604020202020204" pitchFamily="50" charset="-127"/>
              </a:rPr>
              <a:t>. </a:t>
            </a:r>
          </a:p>
          <a:p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ko-KR" altLang="en-US" dirty="0" smtClean="0">
                <a:ea typeface="Arial Unicode MS" panose="020B0604020202020204" pitchFamily="50" charset="-127"/>
              </a:rPr>
              <a:t>그 </a:t>
            </a:r>
            <a:r>
              <a:rPr lang="en-US" altLang="ko-KR" dirty="0" smtClean="0">
                <a:ea typeface="Arial Unicode MS" panose="020B0604020202020204" pitchFamily="50" charset="-127"/>
              </a:rPr>
              <a:t>grid box</a:t>
            </a:r>
            <a:r>
              <a:rPr lang="ko-KR" altLang="en-US" dirty="0" smtClean="0">
                <a:ea typeface="Arial Unicode MS" panose="020B0604020202020204" pitchFamily="50" charset="-127"/>
              </a:rPr>
              <a:t>의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 </a:t>
            </a:r>
            <a:r>
              <a:rPr lang="ko-KR" altLang="en-US" dirty="0" smtClean="0">
                <a:ea typeface="Arial Unicode MS" panose="020B0604020202020204" pitchFamily="50" charset="-127"/>
              </a:rPr>
              <a:t>예측 </a:t>
            </a:r>
            <a:r>
              <a:rPr lang="ko-KR" altLang="en-US" dirty="0">
                <a:ea typeface="Arial Unicode MS" panose="020B0604020202020204" pitchFamily="50" charset="-127"/>
              </a:rPr>
              <a:t>좌표를 </a:t>
            </a:r>
            <a:r>
              <a:rPr lang="ko-KR" altLang="en-US" dirty="0" smtClean="0">
                <a:ea typeface="Arial Unicode MS" panose="020B0604020202020204" pitchFamily="50" charset="-127"/>
              </a:rPr>
              <a:t>오렌지 </a:t>
            </a:r>
            <a:r>
              <a:rPr lang="ko-KR" altLang="en-US" dirty="0">
                <a:ea typeface="Arial Unicode MS" panose="020B0604020202020204" pitchFamily="50" charset="-127"/>
              </a:rPr>
              <a:t>색으로 </a:t>
            </a:r>
            <a:r>
              <a:rPr lang="ko-KR" altLang="en-US" dirty="0" smtClean="0">
                <a:ea typeface="Arial Unicode MS" panose="020B0604020202020204" pitchFamily="50" charset="-127"/>
              </a:rPr>
              <a:t>표시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6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blogfiles.pstatic.net/MjAxNzA1MTVfMTEw/MDAxNDk0ODMyMDY4ODI0.V6x703oE1aI1UNneHX1VQSnZkwTCRBjsHvCLhR8GTnMg.v5QONidu6O2Ll08iDy2fL9XVBpQ0y0uA_D5tnwqDe9Ig.PNG.sogangori/NMS2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260648"/>
            <a:ext cx="4464496" cy="597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https://blogfiles.pstatic.net/MjAxNzA1MTVfMSAg/MDAxNDk0ODMyMDQ5MTQ4.Bzv1ssmcQUK_Ta_gMvyb1Ul600U50N1diU1anQ8GOT8g.wKu2rueCbWjqWFE2JMXpOwHjQiPLDJcVYDH8MCEi5Gog.PNG.sogangori/NMS3.PNG?type=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57" y="260649"/>
            <a:ext cx="4664139" cy="597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blogfiles.pstatic.net/MjAxNzA1MTVfMjUx/MDAxNDk0ODMyMDQ5NjU4.qdo9B7IfKK85sIBd12KTJZtenVJMr5-TiF-mscLPHnUg.tUJW2fMsRtzXVWpHrplh4_mTfvWSySay4bIfumHtwrAg.PNG.sogangori/NMS4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562364"/>
            <a:ext cx="8572500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44016" y="116632"/>
            <a:ext cx="6012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그림</a:t>
            </a:r>
            <a:r>
              <a:rPr lang="en-US" altLang="ko-KR" dirty="0">
                <a:ea typeface="Arial Unicode MS" panose="020B0604020202020204" pitchFamily="50" charset="-127"/>
              </a:rPr>
              <a:t>) </a:t>
            </a:r>
            <a:r>
              <a:rPr lang="ko-KR" altLang="en-US" b="1" dirty="0" smtClean="0">
                <a:ea typeface="Arial Unicode MS" panose="020B0604020202020204" pitchFamily="50" charset="-127"/>
              </a:rPr>
              <a:t>중복된 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b="1" dirty="0" smtClean="0">
                <a:ea typeface="Arial Unicode MS" panose="020B0604020202020204" pitchFamily="50" charset="-127"/>
              </a:rPr>
              <a:t> 지우기 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– NMS algorithm</a:t>
            </a:r>
            <a:endParaRPr lang="ko-KR" altLang="en-US" b="1" dirty="0"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899592" y="4725143"/>
            <a:ext cx="7841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1. 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r>
              <a:rPr lang="ko-KR" altLang="en-US" dirty="0">
                <a:ea typeface="Arial Unicode MS" panose="020B0604020202020204" pitchFamily="50" charset="-127"/>
              </a:rPr>
              <a:t>신뢰도가 가장 높은 </a:t>
            </a:r>
            <a:r>
              <a:rPr lang="ko-KR" altLang="en-US" dirty="0" smtClean="0">
                <a:ea typeface="Arial Unicode MS" panose="020B0604020202020204" pitchFamily="50" charset="-127"/>
              </a:rPr>
              <a:t>값</a:t>
            </a:r>
            <a:r>
              <a:rPr lang="en-US" altLang="ko-KR" dirty="0" smtClean="0">
                <a:ea typeface="Arial Unicode MS" panose="020B0604020202020204" pitchFamily="50" charset="-127"/>
              </a:rPr>
              <a:t>(</a:t>
            </a:r>
            <a:r>
              <a:rPr lang="en-US" altLang="ko-KR" u="sng" dirty="0" err="1" smtClean="0">
                <a:ea typeface="Arial Unicode MS" panose="020B0604020202020204" pitchFamily="50" charset="-127"/>
              </a:rPr>
              <a:t>bbox_max</a:t>
            </a:r>
            <a:r>
              <a:rPr lang="en-US" altLang="ko-KR" dirty="0" smtClean="0">
                <a:ea typeface="Arial Unicode MS" panose="020B0604020202020204" pitchFamily="50" charset="-127"/>
              </a:rPr>
              <a:t>)</a:t>
            </a:r>
            <a:r>
              <a:rPr lang="ko-KR" altLang="en-US" dirty="0" smtClean="0">
                <a:ea typeface="Arial Unicode MS" panose="020B0604020202020204" pitchFamily="50" charset="-127"/>
              </a:rPr>
              <a:t>은 </a:t>
            </a:r>
            <a:r>
              <a:rPr lang="en-US" altLang="ko-KR" dirty="0" smtClean="0">
                <a:ea typeface="Arial Unicode MS" panose="020B0604020202020204" pitchFamily="50" charset="-127"/>
              </a:rPr>
              <a:t>0.5</a:t>
            </a:r>
            <a:r>
              <a:rPr lang="ko-KR" altLang="en-US" dirty="0" smtClean="0">
                <a:ea typeface="Arial Unicode MS" panose="020B0604020202020204" pitchFamily="50" charset="-127"/>
              </a:rPr>
              <a:t>이고</a:t>
            </a:r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ko-KR" altLang="en-US" dirty="0" smtClean="0">
                <a:ea typeface="Arial Unicode MS" panose="020B0604020202020204" pitchFamily="50" charset="-127"/>
              </a:rPr>
              <a:t>   </a:t>
            </a:r>
            <a:r>
              <a:rPr lang="ko-KR" altLang="en-US" dirty="0" err="1" smtClean="0">
                <a:ea typeface="Arial Unicode MS" panose="020B0604020202020204" pitchFamily="50" charset="-127"/>
              </a:rPr>
              <a:t>두번째로</a:t>
            </a:r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r>
              <a:rPr lang="ko-KR" altLang="en-US" dirty="0">
                <a:ea typeface="Arial Unicode MS" panose="020B0604020202020204" pitchFamily="50" charset="-127"/>
              </a:rPr>
              <a:t>높은 신뢰도를 </a:t>
            </a:r>
            <a:r>
              <a:rPr lang="ko-KR" altLang="en-US" dirty="0" smtClean="0">
                <a:ea typeface="Arial Unicode MS" panose="020B0604020202020204" pitchFamily="50" charset="-127"/>
              </a:rPr>
              <a:t>갖는 </a:t>
            </a:r>
            <a:r>
              <a:rPr lang="en-US" altLang="ko-KR" b="1" dirty="0" smtClean="0">
                <a:solidFill>
                  <a:srgbClr val="00B050"/>
                </a:solidFill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의 값은 </a:t>
            </a:r>
            <a:r>
              <a:rPr lang="en-US" altLang="ko-KR" dirty="0" smtClean="0">
                <a:ea typeface="Arial Unicode MS" panose="020B0604020202020204" pitchFamily="50" charset="-127"/>
              </a:rPr>
              <a:t>0.3 </a:t>
            </a:r>
            <a:r>
              <a:rPr lang="ko-KR" altLang="en-US" dirty="0" smtClean="0">
                <a:ea typeface="Arial Unicode MS" panose="020B0604020202020204" pitchFamily="50" charset="-127"/>
              </a:rPr>
              <a:t>이다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</a:p>
          <a:p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2. </a:t>
            </a:r>
            <a:r>
              <a:rPr lang="ko-KR" altLang="en-US" dirty="0" smtClean="0">
                <a:ea typeface="Arial Unicode MS" panose="020B0604020202020204" pitchFamily="50" charset="-127"/>
              </a:rPr>
              <a:t>두 </a:t>
            </a:r>
            <a:r>
              <a:rPr lang="ko-KR" altLang="en-US" dirty="0">
                <a:ea typeface="Arial Unicode MS" panose="020B0604020202020204" pitchFamily="50" charset="-127"/>
              </a:rPr>
              <a:t>경계박스의 겹치는 부분이 </a:t>
            </a:r>
            <a:r>
              <a:rPr lang="en-US" altLang="ko-KR" dirty="0">
                <a:ea typeface="Arial Unicode MS" panose="020B0604020202020204" pitchFamily="50" charset="-127"/>
              </a:rPr>
              <a:t>50%</a:t>
            </a:r>
            <a:r>
              <a:rPr lang="ko-KR" altLang="en-US" dirty="0">
                <a:ea typeface="Arial Unicode MS" panose="020B0604020202020204" pitchFamily="50" charset="-127"/>
              </a:rPr>
              <a:t>가 </a:t>
            </a:r>
            <a:r>
              <a:rPr lang="ko-KR" altLang="en-US" dirty="0" smtClean="0">
                <a:ea typeface="Arial Unicode MS" panose="020B0604020202020204" pitchFamily="50" charset="-127"/>
              </a:rPr>
              <a:t>넘으므로</a:t>
            </a:r>
            <a:r>
              <a:rPr lang="en-US" altLang="ko-KR" dirty="0" smtClean="0">
                <a:ea typeface="Arial Unicode MS" panose="020B0604020202020204" pitchFamily="50" charset="-127"/>
              </a:rPr>
              <a:t>, </a:t>
            </a:r>
          </a:p>
          <a:p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  </a:t>
            </a:r>
            <a:r>
              <a:rPr lang="ko-KR" altLang="en-US" dirty="0" smtClean="0">
                <a:ea typeface="Arial Unicode MS" panose="020B0604020202020204" pitchFamily="50" charset="-127"/>
              </a:rPr>
              <a:t>이런 </a:t>
            </a:r>
            <a:r>
              <a:rPr lang="ko-KR" altLang="en-US" dirty="0">
                <a:ea typeface="Arial Unicode MS" panose="020B0604020202020204" pitchFamily="50" charset="-127"/>
              </a:rPr>
              <a:t>경우 </a:t>
            </a:r>
            <a:r>
              <a:rPr lang="ko-KR" altLang="en-US" dirty="0" smtClean="0">
                <a:ea typeface="Arial Unicode MS" panose="020B0604020202020204" pitchFamily="50" charset="-127"/>
              </a:rPr>
              <a:t>둘 </a:t>
            </a:r>
            <a:r>
              <a:rPr lang="ko-KR" altLang="en-US" dirty="0">
                <a:ea typeface="Arial Unicode MS" panose="020B0604020202020204" pitchFamily="50" charset="-127"/>
              </a:rPr>
              <a:t>중 신뢰도가 낮은 것을 지워준다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</a:p>
          <a:p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3. </a:t>
            </a:r>
            <a:r>
              <a:rPr lang="ko-KR" altLang="en-US" dirty="0" smtClean="0">
                <a:ea typeface="Arial Unicode MS" panose="020B0604020202020204" pitchFamily="50" charset="-127"/>
              </a:rPr>
              <a:t>따라</a:t>
            </a:r>
            <a:r>
              <a:rPr lang="ko-KR" altLang="en-US" dirty="0">
                <a:ea typeface="Arial Unicode MS" panose="020B0604020202020204" pitchFamily="50" charset="-127"/>
              </a:rPr>
              <a:t>서</a:t>
            </a:r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r>
              <a:rPr lang="en-US" altLang="ko-KR" dirty="0">
                <a:ea typeface="Arial Unicode MS" panose="020B0604020202020204" pitchFamily="50" charset="-127"/>
              </a:rPr>
              <a:t>0.3</a:t>
            </a:r>
            <a:r>
              <a:rPr lang="ko-KR" altLang="en-US" dirty="0">
                <a:ea typeface="Arial Unicode MS" panose="020B0604020202020204" pitchFamily="50" charset="-127"/>
              </a:rPr>
              <a:t>의 신뢰도 값을 </a:t>
            </a:r>
            <a:r>
              <a:rPr lang="en-US" altLang="ko-KR" dirty="0">
                <a:ea typeface="Arial Unicode MS" panose="020B0604020202020204" pitchFamily="50" charset="-127"/>
              </a:rPr>
              <a:t>0 </a:t>
            </a:r>
            <a:r>
              <a:rPr lang="ko-KR" altLang="en-US" dirty="0">
                <a:ea typeface="Arial Unicode MS" panose="020B0604020202020204" pitchFamily="50" charset="-127"/>
              </a:rPr>
              <a:t>으로 설정한다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6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275" y="70431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a typeface="Arial Unicode MS" panose="020B0604020202020204" pitchFamily="50" charset="-127"/>
              </a:rPr>
              <a:t>[</a:t>
            </a:r>
            <a:r>
              <a:rPr lang="ko-KR" altLang="en-US" sz="2400" b="1" dirty="0" smtClean="0">
                <a:ea typeface="Arial Unicode MS" panose="020B0604020202020204" pitchFamily="50" charset="-127"/>
              </a:rPr>
              <a:t>개요</a:t>
            </a:r>
            <a:r>
              <a:rPr lang="en-US" altLang="ko-KR" sz="2400" b="1" dirty="0" smtClean="0">
                <a:ea typeface="Arial Unicode MS" panose="020B0604020202020204" pitchFamily="50" charset="-127"/>
              </a:rPr>
              <a:t>]</a:t>
            </a:r>
            <a:endParaRPr lang="ko-KR" altLang="en-US" sz="2400" b="1" dirty="0">
              <a:ea typeface="Arial Unicode MS" panose="020B06040202020202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275856" y="1272856"/>
            <a:ext cx="4957393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이미지에서 객체들은 다양한 영역에 </a:t>
            </a:r>
            <a:r>
              <a:rPr lang="ko-KR" altLang="en-US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분포</a:t>
            </a:r>
            <a:endParaRPr lang="en-US" altLang="ko-KR" dirty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200" b="1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→</a:t>
            </a:r>
            <a:r>
              <a:rPr lang="en-US" altLang="ko-KR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이미지에서 </a:t>
            </a:r>
            <a:r>
              <a:rPr lang="ko-KR" altLang="en-US" dirty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객체를 추출하기 전에 객체가 어느 </a:t>
            </a:r>
            <a:r>
              <a:rPr lang="ko-KR" altLang="en-US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범위에 있는지 </a:t>
            </a:r>
            <a:r>
              <a:rPr lang="en-US" altLang="ko-KR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bounding box</a:t>
            </a:r>
            <a:r>
              <a:rPr lang="ko-KR" altLang="en-US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를 </a:t>
            </a:r>
            <a:r>
              <a:rPr lang="ko-KR" altLang="en-US" dirty="0" err="1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확인해야함</a:t>
            </a:r>
            <a:endParaRPr lang="en-US" altLang="ko-KR" dirty="0" smtClean="0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5" name="AutoShape 2" descr="http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6" name="AutoShape 4" descr="http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7" name="AutoShape 6" descr="http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8" name="AutoShape 8" descr="http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10" name="AutoShape 10" descr="https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pic>
        <p:nvPicPr>
          <p:cNvPr id="215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1" y="617537"/>
            <a:ext cx="28194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473986" y="3244334"/>
            <a:ext cx="483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ea typeface="Arial Unicode MS" panose="020B0604020202020204" pitchFamily="50" charset="-127"/>
              </a:rPr>
              <a:t>▷ 경계 </a:t>
            </a:r>
            <a:r>
              <a:rPr lang="ko-KR" altLang="en-US" dirty="0">
                <a:ea typeface="Arial Unicode MS" panose="020B0604020202020204" pitchFamily="50" charset="-127"/>
              </a:rPr>
              <a:t>상자를 예측하기 위한 여러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3075" y="3933056"/>
            <a:ext cx="77601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R-CNN</a:t>
            </a: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 CNN</a:t>
            </a:r>
            <a:r>
              <a:rPr lang="ko-KR" altLang="en-US" dirty="0">
                <a:ea typeface="Arial Unicode MS" panose="020B0604020202020204" pitchFamily="50" charset="-127"/>
              </a:rPr>
              <a:t>은 정확도 높은 객체 추출이 가능하지만</a:t>
            </a:r>
            <a:r>
              <a:rPr lang="en-US" altLang="ko-KR" dirty="0">
                <a:ea typeface="Arial Unicode MS" panose="020B0604020202020204" pitchFamily="50" charset="-127"/>
              </a:rPr>
              <a:t>, </a:t>
            </a:r>
            <a:r>
              <a:rPr lang="ko-KR" altLang="en-US" dirty="0">
                <a:ea typeface="Arial Unicode MS" panose="020B0604020202020204" pitchFamily="50" charset="-127"/>
              </a:rPr>
              <a:t>윈도우 검출 슬라이딩에서 획득한 수많은 이미지를 </a:t>
            </a:r>
            <a:r>
              <a:rPr lang="en-US" altLang="ko-KR" dirty="0">
                <a:ea typeface="Arial Unicode MS" panose="020B0604020202020204" pitchFamily="50" charset="-127"/>
              </a:rPr>
              <a:t>CNN</a:t>
            </a:r>
            <a:r>
              <a:rPr lang="ko-KR" altLang="en-US" dirty="0">
                <a:ea typeface="Arial Unicode MS" panose="020B0604020202020204" pitchFamily="50" charset="-127"/>
              </a:rPr>
              <a:t>으로 실행하는 것은 </a:t>
            </a:r>
            <a:r>
              <a:rPr lang="ko-KR" altLang="en-US" dirty="0" smtClean="0">
                <a:ea typeface="Arial Unicode MS" panose="020B0604020202020204" pitchFamily="50" charset="-127"/>
              </a:rPr>
              <a:t>불가능 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b="1" dirty="0">
                <a:ea typeface="Arial Unicode MS" panose="020B0604020202020204" pitchFamily="50" charset="-127"/>
              </a:rPr>
              <a:t>→ 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 </a:t>
            </a:r>
            <a:r>
              <a:rPr lang="ko-KR" altLang="en-US" dirty="0" smtClean="0">
                <a:ea typeface="Arial Unicode MS" panose="020B0604020202020204" pitchFamily="50" charset="-127"/>
              </a:rPr>
              <a:t>영역 </a:t>
            </a:r>
            <a:r>
              <a:rPr lang="en-US" altLang="ko-KR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region)</a:t>
            </a:r>
            <a:r>
              <a:rPr lang="ko-KR" altLang="en-US" dirty="0">
                <a:ea typeface="Arial Unicode MS" panose="020B0604020202020204" pitchFamily="50" charset="-127"/>
              </a:rPr>
              <a:t>을 고려한 </a:t>
            </a:r>
            <a:r>
              <a:rPr lang="en-US" altLang="ko-KR" dirty="0" smtClean="0">
                <a:ea typeface="Arial Unicode MS" panose="020B0604020202020204" pitchFamily="50" charset="-127"/>
              </a:rPr>
              <a:t>R-CNN</a:t>
            </a:r>
            <a:r>
              <a:rPr lang="ko-KR" altLang="en-US" dirty="0" smtClean="0">
                <a:ea typeface="Arial Unicode MS" panose="020B0604020202020204" pitchFamily="50" charset="-127"/>
              </a:rPr>
              <a:t>알고리즘을 사용하여</a:t>
            </a:r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ko-KR" altLang="en-US" dirty="0" smtClean="0">
                <a:ea typeface="Arial Unicode MS" panose="020B0604020202020204" pitchFamily="50" charset="-127"/>
              </a:rPr>
              <a:t>해결 가능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b="1" dirty="0" smtClean="0">
                <a:ea typeface="Arial Unicode MS" panose="020B0604020202020204" pitchFamily="50" charset="-127"/>
              </a:rPr>
              <a:t>→ </a:t>
            </a:r>
            <a:r>
              <a:rPr lang="ko-KR" altLang="en-US" b="1" dirty="0" smtClean="0">
                <a:ea typeface="Arial Unicode MS" panose="020B0604020202020204" pitchFamily="50" charset="-127"/>
              </a:rPr>
              <a:t>즉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, </a:t>
            </a:r>
            <a:r>
              <a:rPr lang="ko-KR" altLang="en-US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‘</a:t>
            </a:r>
            <a:r>
              <a:rPr lang="ko-KR" altLang="en-US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물체가 </a:t>
            </a:r>
            <a:r>
              <a:rPr lang="ko-KR" altLang="en-US" dirty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있을 </a:t>
            </a:r>
            <a:r>
              <a:rPr lang="ko-KR" altLang="en-US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법한</a:t>
            </a:r>
            <a:r>
              <a:rPr lang="en-US" altLang="ko-KR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’ </a:t>
            </a:r>
            <a:r>
              <a:rPr lang="ko-KR" altLang="en-US" dirty="0" smtClean="0">
                <a:ea typeface="Arial Unicode MS" panose="020B0604020202020204" pitchFamily="50" charset="-127"/>
              </a:rPr>
              <a:t>영역을 </a:t>
            </a:r>
            <a:r>
              <a:rPr lang="ko-KR" altLang="en-US" dirty="0">
                <a:ea typeface="Arial Unicode MS" panose="020B0604020202020204" pitchFamily="50" charset="-127"/>
              </a:rPr>
              <a:t>빠른 속도로 찾아내는 </a:t>
            </a:r>
            <a:r>
              <a:rPr lang="ko-KR" altLang="en-US" dirty="0" smtClean="0">
                <a:ea typeface="Arial Unicode MS" panose="020B0604020202020204" pitchFamily="50" charset="-127"/>
              </a:rPr>
              <a:t>알고리즘 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    (region </a:t>
            </a:r>
            <a:r>
              <a:rPr lang="en-US" altLang="ko-KR" dirty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proposal </a:t>
            </a:r>
            <a:r>
              <a:rPr lang="en-US" altLang="ko-KR" dirty="0" smtClean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algorithm)</a:t>
            </a:r>
            <a:r>
              <a:rPr lang="ko-KR" altLang="en-US" dirty="0" smtClean="0">
                <a:ea typeface="Arial Unicode MS" panose="020B0604020202020204" pitchFamily="50" charset="-127"/>
              </a:rPr>
              <a:t>을 사용</a:t>
            </a:r>
            <a:endParaRPr lang="en-US" altLang="ko-KR" dirty="0" smtClean="0">
              <a:ea typeface="Arial Unicode MS" panose="020B06040202020202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s://blogfiles.pstatic.net/MjAxNzA1MTVfMTIg/MDAxNDk0ODMyNDg2MTI4.jC0eFZXVEvqOmHQ3mwS0wzJ2rWJlZK4sCz_5W4B4nkog.WOa2frrwOvszbC7cXROC9EkRwoj9IstqSV1DXLAQD5sg.PNG.sogangori/NMS5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817399" cy="392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79602" y="4555422"/>
            <a:ext cx="8640960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1. 3</a:t>
            </a:r>
            <a:r>
              <a:rPr lang="ko-KR" altLang="en-US" dirty="0">
                <a:ea typeface="Arial Unicode MS" panose="020B0604020202020204" pitchFamily="50" charset="-127"/>
              </a:rPr>
              <a:t>번째로 높은 신뢰도를 갖는 파란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ea typeface="Arial Unicode MS" panose="020B0604020202020204" pitchFamily="50" charset="-127"/>
              </a:rPr>
              <a:t> </a:t>
            </a:r>
            <a:r>
              <a:rPr lang="en-US" altLang="ko-KR" b="1" dirty="0" smtClean="0">
                <a:solidFill>
                  <a:srgbClr val="180BC3"/>
                </a:solidFill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는 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 </a:t>
            </a:r>
            <a:r>
              <a:rPr lang="ko-KR" altLang="en-US" dirty="0" smtClean="0">
                <a:ea typeface="Arial Unicode MS" panose="020B0604020202020204" pitchFamily="50" charset="-127"/>
              </a:rPr>
              <a:t>신뢰도가 </a:t>
            </a:r>
            <a:r>
              <a:rPr lang="ko-KR" altLang="en-US" dirty="0">
                <a:ea typeface="Arial Unicode MS" panose="020B0604020202020204" pitchFamily="50" charset="-127"/>
              </a:rPr>
              <a:t>가장 높은 오렌지색 </a:t>
            </a:r>
            <a:r>
              <a:rPr lang="en-US" altLang="ko-KR" b="1" dirty="0" smtClean="0">
                <a:solidFill>
                  <a:schemeClr val="accent6">
                    <a:lumMod val="75000"/>
                  </a:schemeClr>
                </a:solidFill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와 </a:t>
            </a:r>
            <a:r>
              <a:rPr lang="ko-KR" altLang="en-US" dirty="0">
                <a:ea typeface="Arial Unicode MS" panose="020B0604020202020204" pitchFamily="50" charset="-127"/>
              </a:rPr>
              <a:t>겹치는 부분이 </a:t>
            </a:r>
            <a:r>
              <a:rPr lang="en-US" altLang="ko-KR" dirty="0">
                <a:ea typeface="Arial Unicode MS" panose="020B0604020202020204" pitchFamily="50" charset="-127"/>
              </a:rPr>
              <a:t>50% </a:t>
            </a:r>
            <a:r>
              <a:rPr lang="ko-KR" altLang="en-US" dirty="0">
                <a:ea typeface="Arial Unicode MS" panose="020B0604020202020204" pitchFamily="50" charset="-127"/>
              </a:rPr>
              <a:t>가 넘지 </a:t>
            </a:r>
            <a:r>
              <a:rPr lang="ko-KR" altLang="en-US" dirty="0" smtClean="0">
                <a:ea typeface="Arial Unicode MS" panose="020B0604020202020204" pitchFamily="50" charset="-127"/>
              </a:rPr>
              <a:t>않음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endParaRPr lang="en-US" altLang="ko-KR" dirty="0">
              <a:ea typeface="Arial Unicode MS" panose="020B0604020202020204" pitchFamily="50" charset="-127"/>
            </a:endParaRPr>
          </a:p>
          <a:p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2. </a:t>
            </a:r>
            <a:r>
              <a:rPr lang="ko-KR" altLang="en-US" dirty="0" smtClean="0">
                <a:ea typeface="Arial Unicode MS" panose="020B0604020202020204" pitchFamily="50" charset="-127"/>
              </a:rPr>
              <a:t>이런 </a:t>
            </a:r>
            <a:r>
              <a:rPr lang="ko-KR" altLang="en-US" dirty="0">
                <a:ea typeface="Arial Unicode MS" panose="020B0604020202020204" pitchFamily="50" charset="-127"/>
              </a:rPr>
              <a:t>경우는 신뢰도 값을 건드리지 않고 그냥 건너 뛴다</a:t>
            </a:r>
            <a:r>
              <a:rPr lang="en-US" altLang="ko-KR" dirty="0">
                <a:ea typeface="Arial Unicode MS" panose="020B0604020202020204" pitchFamily="50" charset="-127"/>
              </a:rPr>
              <a:t>(</a:t>
            </a:r>
            <a:r>
              <a:rPr lang="en-US" altLang="ko-KR" dirty="0" smtClean="0">
                <a:ea typeface="Arial Unicode MS" panose="020B0604020202020204" pitchFamily="50" charset="-127"/>
              </a:rPr>
              <a:t>continue)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6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9552" y="4953942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개에 대해 정렬한 </a:t>
            </a:r>
            <a:r>
              <a:rPr lang="en-US" altLang="ko-KR" dirty="0" smtClean="0">
                <a:ea typeface="Arial Unicode MS" panose="020B0604020202020204" pitchFamily="50" charset="-127"/>
              </a:rPr>
              <a:t>1x20 (</a:t>
            </a:r>
            <a:r>
              <a:rPr lang="ko-KR" altLang="en-US" dirty="0" err="1">
                <a:ea typeface="Arial Unicode MS" panose="020B0604020202020204" pitchFamily="50" charset="-127"/>
              </a:rPr>
              <a:t>첫번째</a:t>
            </a:r>
            <a:r>
              <a:rPr lang="ko-KR" altLang="en-US" dirty="0">
                <a:ea typeface="Arial Unicode MS" panose="020B0604020202020204" pitchFamily="50" charset="-127"/>
              </a:rPr>
              <a:t> 행</a:t>
            </a:r>
            <a:r>
              <a:rPr lang="en-US" altLang="ko-KR" dirty="0">
                <a:ea typeface="Arial Unicode MS" panose="020B0604020202020204" pitchFamily="50" charset="-127"/>
              </a:rPr>
              <a:t>) </a:t>
            </a:r>
            <a:r>
              <a:rPr lang="ko-KR" altLang="en-US" dirty="0" smtClean="0">
                <a:ea typeface="Arial Unicode MS" panose="020B0604020202020204" pitchFamily="50" charset="-127"/>
              </a:rPr>
              <a:t>에서는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2</a:t>
            </a:r>
            <a:r>
              <a:rPr lang="ko-KR" altLang="en-US" dirty="0" smtClean="0">
                <a:ea typeface="Arial Unicode MS" panose="020B0604020202020204" pitchFamily="50" charset="-127"/>
              </a:rPr>
              <a:t>개의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box(</a:t>
            </a:r>
            <a:r>
              <a:rPr lang="ko-KR" altLang="en-US" b="1" dirty="0" smtClean="0">
                <a:solidFill>
                  <a:schemeClr val="accent6">
                    <a:lumMod val="75000"/>
                  </a:schemeClr>
                </a:solidFill>
                <a:ea typeface="Arial Unicode MS" panose="020B0604020202020204" pitchFamily="50" charset="-127"/>
              </a:rPr>
              <a:t>오렌지색</a:t>
            </a:r>
            <a:r>
              <a:rPr lang="ko-KR" altLang="en-US" dirty="0" smtClean="0">
                <a:ea typeface="Arial Unicode MS" panose="020B0604020202020204" pitchFamily="50" charset="-127"/>
              </a:rPr>
              <a:t>과 </a:t>
            </a:r>
            <a:r>
              <a:rPr lang="ko-KR" altLang="en-US" b="1" dirty="0">
                <a:solidFill>
                  <a:srgbClr val="180BC3"/>
                </a:solidFill>
                <a:ea typeface="Arial Unicode MS" panose="020B0604020202020204" pitchFamily="50" charset="-127"/>
              </a:rPr>
              <a:t>파란색</a:t>
            </a:r>
            <a:r>
              <a:rPr lang="en-US" altLang="ko-KR" dirty="0">
                <a:ea typeface="Arial Unicode MS" panose="020B0604020202020204" pitchFamily="50" charset="-127"/>
              </a:rPr>
              <a:t>)</a:t>
            </a:r>
            <a:r>
              <a:rPr lang="ko-KR" altLang="en-US" dirty="0">
                <a:ea typeface="Arial Unicode MS" panose="020B0604020202020204" pitchFamily="50" charset="-127"/>
              </a:rPr>
              <a:t>만 남고 나머지 </a:t>
            </a:r>
            <a:r>
              <a:rPr lang="en-US" altLang="ko-KR" dirty="0">
                <a:ea typeface="Arial Unicode MS" panose="020B0604020202020204" pitchFamily="50" charset="-127"/>
              </a:rPr>
              <a:t>18</a:t>
            </a:r>
            <a:r>
              <a:rPr lang="ko-KR" altLang="en-US" dirty="0">
                <a:ea typeface="Arial Unicode MS" panose="020B0604020202020204" pitchFamily="50" charset="-127"/>
              </a:rPr>
              <a:t>개는 모두 </a:t>
            </a:r>
            <a:r>
              <a:rPr lang="en-US" altLang="ko-KR" dirty="0">
                <a:ea typeface="Arial Unicode MS" panose="020B0604020202020204" pitchFamily="50" charset="-127"/>
              </a:rPr>
              <a:t>0</a:t>
            </a:r>
            <a:r>
              <a:rPr lang="ko-KR" altLang="en-US" dirty="0">
                <a:ea typeface="Arial Unicode MS" panose="020B0604020202020204" pitchFamily="50" charset="-127"/>
              </a:rPr>
              <a:t>이 </a:t>
            </a:r>
            <a:r>
              <a:rPr lang="ko-KR" altLang="en-US" dirty="0" smtClean="0">
                <a:ea typeface="Arial Unicode MS" panose="020B0604020202020204" pitchFamily="50" charset="-127"/>
              </a:rPr>
              <a:t>됨</a:t>
            </a:r>
            <a:r>
              <a:rPr lang="ko-KR" altLang="en-US" dirty="0">
                <a:ea typeface="Arial Unicode MS" panose="020B0604020202020204" pitchFamily="50" charset="-127"/>
              </a:rPr>
              <a:t/>
            </a:r>
            <a:br>
              <a:rPr lang="ko-KR" altLang="en-US" dirty="0">
                <a:ea typeface="Arial Unicode MS" panose="020B0604020202020204" pitchFamily="50" charset="-127"/>
              </a:rPr>
            </a:br>
            <a:endParaRPr lang="ko-KR" altLang="en-US" dirty="0">
              <a:ea typeface="Arial Unicode MS" panose="020B0604020202020204" pitchFamily="50" charset="-127"/>
            </a:endParaRPr>
          </a:p>
        </p:txBody>
      </p:sp>
      <p:pic>
        <p:nvPicPr>
          <p:cNvPr id="15362" name="Picture 2" descr="https://blogfiles.pstatic.net/MjAxNzA1MTVfMzgg/MDAxNDk0ODMzMTg0NDU4.i3bHwnnYh7yn3vdn-X0vt7Lib9F7GFhcxNobDA4ye5Mg.7aXVgSlwa0QC7bqQpJ7rArt3k1Sq-A6bvU_K4e3mzNkg.PNG.sogangori/nms_dog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87" y="476672"/>
            <a:ext cx="9048217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6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30089" y="2564904"/>
            <a:ext cx="78488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Arial Unicode MS" panose="020B0604020202020204" pitchFamily="50" charset="-127"/>
              </a:rPr>
              <a:t>그림</a:t>
            </a:r>
            <a:r>
              <a:rPr lang="en-US" altLang="ko-KR" sz="1400" dirty="0" smtClean="0">
                <a:ea typeface="Arial Unicode MS" panose="020B0604020202020204" pitchFamily="50" charset="-127"/>
              </a:rPr>
              <a:t>) </a:t>
            </a:r>
            <a:r>
              <a:rPr lang="ko-KR" altLang="en-US" sz="1400" dirty="0" smtClean="0">
                <a:ea typeface="Arial Unicode MS" panose="020B0604020202020204" pitchFamily="50" charset="-127"/>
              </a:rPr>
              <a:t>고양이 클래스</a:t>
            </a:r>
            <a:r>
              <a:rPr lang="en-US" altLang="ko-KR" sz="1400" dirty="0" smtClean="0">
                <a:ea typeface="Arial Unicode MS" panose="020B0604020202020204" pitchFamily="50" charset="-127"/>
              </a:rPr>
              <a:t>(2</a:t>
            </a:r>
            <a:r>
              <a:rPr lang="ko-KR" altLang="en-US" sz="1400" dirty="0" smtClean="0">
                <a:ea typeface="Arial Unicode MS" panose="020B0604020202020204" pitchFamily="50" charset="-127"/>
              </a:rPr>
              <a:t>번째 행</a:t>
            </a:r>
            <a:r>
              <a:rPr lang="en-US" altLang="ko-KR" sz="1400" dirty="0" smtClean="0">
                <a:ea typeface="Arial Unicode MS" panose="020B0604020202020204" pitchFamily="50" charset="-127"/>
              </a:rPr>
              <a:t>)</a:t>
            </a:r>
            <a:r>
              <a:rPr lang="ko-KR" altLang="en-US" sz="1400" dirty="0" smtClean="0">
                <a:ea typeface="Arial Unicode MS" panose="020B0604020202020204" pitchFamily="50" charset="-127"/>
              </a:rPr>
              <a:t>에 </a:t>
            </a:r>
            <a:r>
              <a:rPr lang="ko-KR" altLang="en-US" sz="1400" dirty="0">
                <a:ea typeface="Arial Unicode MS" panose="020B0604020202020204" pitchFamily="50" charset="-127"/>
              </a:rPr>
              <a:t>대해 중복 </a:t>
            </a:r>
            <a:r>
              <a:rPr lang="en-US" altLang="ko-KR" sz="1400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sz="1400" dirty="0" smtClean="0">
                <a:ea typeface="Arial Unicode MS" panose="020B0604020202020204" pitchFamily="50" charset="-127"/>
              </a:rPr>
              <a:t>를 </a:t>
            </a:r>
            <a:r>
              <a:rPr lang="ko-KR" altLang="en-US" sz="1400" dirty="0">
                <a:ea typeface="Arial Unicode MS" panose="020B0604020202020204" pitchFamily="50" charset="-127"/>
              </a:rPr>
              <a:t>지운 </a:t>
            </a:r>
            <a:r>
              <a:rPr lang="ko-KR" altLang="en-US" sz="1400" dirty="0" smtClean="0">
                <a:ea typeface="Arial Unicode MS" panose="020B0604020202020204" pitchFamily="50" charset="-127"/>
              </a:rPr>
              <a:t>결과</a:t>
            </a:r>
            <a:endParaRPr lang="ko-KR" altLang="en-US" sz="1400" dirty="0">
              <a:ea typeface="Arial Unicode MS" panose="020B0604020202020204" pitchFamily="50" charset="-127"/>
            </a:endParaRPr>
          </a:p>
        </p:txBody>
      </p:sp>
      <p:pic>
        <p:nvPicPr>
          <p:cNvPr id="16386" name="Picture 2" descr="https://blogfiles.pstatic.net/MjAxNzA1MTVfMjgy/MDAxNDk0ODMzMTg0MTc0.772Rf9wAFTW_CQE1cXHo2gxHfEtsTtpp2epk5ncaiDkg.u0vMIPiWKMKCjbTQIBySH6rr1PBxVhAv3qLpCMPv-Jsg.PNG.sogangori/nms_cat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64" y="44624"/>
            <a:ext cx="85725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s://blogfiles.pstatic.net/MjAxNzA1MTVfMjA4/MDAxNDk0ODMyNzMxMzI4.PDjJKYLlYFrCpqJhGaNRWrh7s0G30oHqWMx_C-EQxvIg.6G6I4fTEHsFCzFdYYIZ_silvFBHxSkmvBE1Spjf4_ecg.PNG.sogangori/NMS6.PNG?type=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89" y="3111550"/>
            <a:ext cx="2088232" cy="371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2632218" y="4293096"/>
            <a:ext cx="5616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Arial Unicode MS" panose="020B0604020202020204" pitchFamily="50" charset="-127"/>
              </a:rPr>
              <a:t>남은 </a:t>
            </a:r>
            <a:r>
              <a:rPr lang="en-US" altLang="ko-KR" dirty="0">
                <a:ea typeface="Arial Unicode MS" panose="020B0604020202020204" pitchFamily="50" charset="-127"/>
              </a:rPr>
              <a:t>19</a:t>
            </a:r>
            <a:r>
              <a:rPr lang="ko-KR" altLang="en-US" dirty="0">
                <a:ea typeface="Arial Unicode MS" panose="020B0604020202020204" pitchFamily="50" charset="-127"/>
              </a:rPr>
              <a:t>개의 클래스</a:t>
            </a:r>
            <a:r>
              <a:rPr lang="en-US" altLang="ko-KR" dirty="0" smtClean="0">
                <a:ea typeface="Arial Unicode MS" panose="020B0604020202020204" pitchFamily="50" charset="-127"/>
              </a:rPr>
              <a:t>(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 smtClean="0">
                <a:ea typeface="Arial Unicode MS" panose="020B0604020202020204" pitchFamily="50" charset="-127"/>
              </a:rPr>
              <a:t>번째 </a:t>
            </a:r>
            <a:r>
              <a:rPr lang="ko-KR" altLang="en-US" dirty="0">
                <a:ea typeface="Arial Unicode MS" panose="020B0604020202020204" pitchFamily="50" charset="-127"/>
              </a:rPr>
              <a:t>행부터 마지막 행까지</a:t>
            </a:r>
            <a:r>
              <a:rPr lang="en-US" altLang="ko-KR" dirty="0">
                <a:ea typeface="Arial Unicode MS" panose="020B0604020202020204" pitchFamily="50" charset="-127"/>
              </a:rPr>
              <a:t>)</a:t>
            </a:r>
            <a:r>
              <a:rPr lang="ko-KR" altLang="en-US" dirty="0">
                <a:ea typeface="Arial Unicode MS" panose="020B0604020202020204" pitchFamily="50" charset="-127"/>
              </a:rPr>
              <a:t>에 대해서도 같은 </a:t>
            </a:r>
            <a:r>
              <a:rPr lang="ko-KR" altLang="en-US" dirty="0" smtClean="0">
                <a:ea typeface="Arial Unicode MS" panose="020B0604020202020204" pitchFamily="50" charset="-127"/>
              </a:rPr>
              <a:t>작업을 반복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987824" y="534742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=&gt; </a:t>
            </a:r>
            <a:r>
              <a:rPr lang="ko-KR" altLang="en-US" dirty="0" smtClean="0">
                <a:ea typeface="Arial Unicode MS" panose="020B0604020202020204" pitchFamily="50" charset="-127"/>
              </a:rPr>
              <a:t>사진에서는 </a:t>
            </a:r>
            <a:r>
              <a:rPr lang="ko-KR" altLang="en-US" dirty="0">
                <a:ea typeface="Arial Unicode MS" panose="020B0604020202020204" pitchFamily="50" charset="-127"/>
              </a:rPr>
              <a:t>개가 </a:t>
            </a:r>
            <a:r>
              <a:rPr lang="en-US" altLang="ko-KR" dirty="0">
                <a:ea typeface="Arial Unicode MS" panose="020B0604020202020204" pitchFamily="50" charset="-127"/>
              </a:rPr>
              <a:t>1</a:t>
            </a:r>
            <a:r>
              <a:rPr lang="ko-KR" altLang="en-US" dirty="0">
                <a:ea typeface="Arial Unicode MS" panose="020B0604020202020204" pitchFamily="50" charset="-127"/>
              </a:rPr>
              <a:t>마리 뿐이 없었는데</a:t>
            </a:r>
            <a:r>
              <a:rPr lang="en-US" altLang="ko-KR" dirty="0">
                <a:ea typeface="Arial Unicode MS" panose="020B0604020202020204" pitchFamily="50" charset="-127"/>
              </a:rPr>
              <a:t>, </a:t>
            </a:r>
            <a:r>
              <a:rPr lang="ko-KR" altLang="en-US" dirty="0">
                <a:ea typeface="Arial Unicode MS" panose="020B0604020202020204" pitchFamily="50" charset="-127"/>
              </a:rPr>
              <a:t>개에 대한 경계박스가 오렌지색</a:t>
            </a:r>
            <a:r>
              <a:rPr lang="en-US" altLang="ko-KR" dirty="0">
                <a:ea typeface="Arial Unicode MS" panose="020B0604020202020204" pitchFamily="50" charset="-127"/>
              </a:rPr>
              <a:t>, </a:t>
            </a:r>
            <a:r>
              <a:rPr lang="ko-KR" altLang="en-US" dirty="0">
                <a:ea typeface="Arial Unicode MS" panose="020B0604020202020204" pitchFamily="50" charset="-127"/>
              </a:rPr>
              <a:t>파란색 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>
                <a:ea typeface="Arial Unicode MS" panose="020B0604020202020204" pitchFamily="50" charset="-127"/>
              </a:rPr>
              <a:t>개가 남아있다</a:t>
            </a:r>
            <a:r>
              <a:rPr lang="en-US" altLang="ko-KR" dirty="0">
                <a:ea typeface="Arial Unicode MS" panose="020B0604020202020204" pitchFamily="50" charset="-127"/>
              </a:rPr>
              <a:t>.</a:t>
            </a:r>
          </a:p>
          <a:p>
            <a:r>
              <a:rPr lang="ko-KR" altLang="en-US" dirty="0">
                <a:ea typeface="Arial Unicode MS" panose="020B0604020202020204" pitchFamily="50" charset="-127"/>
              </a:rPr>
              <a:t>파란색 경계 박스에는 개가 없었다</a:t>
            </a:r>
            <a:r>
              <a:rPr lang="en-US" altLang="ko-KR" dirty="0">
                <a:ea typeface="Arial Unicode MS" panose="020B0604020202020204" pitchFamily="50" charset="-127"/>
              </a:rPr>
              <a:t>. </a:t>
            </a:r>
            <a:r>
              <a:rPr lang="ko-KR" altLang="en-US" dirty="0">
                <a:ea typeface="Arial Unicode MS" panose="020B0604020202020204" pitchFamily="50" charset="-127"/>
              </a:rPr>
              <a:t>이것을 지워주어야 </a:t>
            </a:r>
            <a:r>
              <a:rPr lang="ko-KR" altLang="en-US" dirty="0" smtClean="0">
                <a:ea typeface="Arial Unicode MS" panose="020B0604020202020204" pitchFamily="50" charset="-127"/>
              </a:rPr>
              <a:t>한다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6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s://blogfiles.pstatic.net/MjAxNzA1MTVfNiAg/MDAxNDk0ODMyNzMxNDY3.ZkFSN24bwbMKrBzkdf0LdIQm6BBgEMoXaGsAa1SlJHwg.jsqjym9k7tbt9DCMLpQ6idRMkUIFtH1Lrdow-bSCNcYg.PNG.sogangori/NMS7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5148064" cy="65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0" y="6443463"/>
            <a:ext cx="42839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ea typeface="Arial Unicode MS" panose="020B0604020202020204" pitchFamily="50" charset="-127"/>
              </a:rPr>
              <a:t>그림</a:t>
            </a:r>
            <a:r>
              <a:rPr lang="en-US" altLang="ko-KR" sz="1400" dirty="0" smtClean="0">
                <a:ea typeface="Arial Unicode MS" panose="020B0604020202020204" pitchFamily="50" charset="-127"/>
              </a:rPr>
              <a:t>) </a:t>
            </a:r>
            <a:r>
              <a:rPr lang="ko-KR" altLang="en-US" sz="1400" dirty="0" smtClean="0">
                <a:ea typeface="Arial Unicode MS" panose="020B0604020202020204" pitchFamily="50" charset="-127"/>
              </a:rPr>
              <a:t>최종 </a:t>
            </a:r>
            <a:r>
              <a:rPr lang="en-US" altLang="ko-KR" sz="1400" dirty="0" smtClean="0">
                <a:ea typeface="Arial Unicode MS" panose="020B0604020202020204" pitchFamily="50" charset="-127"/>
              </a:rPr>
              <a:t>bounding box </a:t>
            </a:r>
            <a:r>
              <a:rPr lang="ko-KR" altLang="en-US" sz="1400" dirty="0" smtClean="0">
                <a:ea typeface="Arial Unicode MS" panose="020B0604020202020204" pitchFamily="50" charset="-127"/>
              </a:rPr>
              <a:t>결정하기</a:t>
            </a:r>
            <a:endParaRPr lang="ko-KR" altLang="en-US" sz="1400" dirty="0">
              <a:ea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183560" y="1556792"/>
            <a:ext cx="37089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Arial Unicode MS" panose="020B0604020202020204" pitchFamily="50" charset="-127"/>
              </a:rPr>
              <a:t>각 </a:t>
            </a:r>
            <a:r>
              <a:rPr lang="en-US" altLang="ko-KR" dirty="0" smtClean="0">
                <a:ea typeface="Arial Unicode MS" panose="020B0604020202020204" pitchFamily="50" charset="-127"/>
              </a:rPr>
              <a:t>grid</a:t>
            </a:r>
            <a:r>
              <a:rPr lang="ko-KR" altLang="en-US" dirty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cell </a:t>
            </a:r>
            <a:r>
              <a:rPr lang="ko-KR" altLang="en-US" dirty="0" smtClean="0">
                <a:ea typeface="Arial Unicode MS" panose="020B0604020202020204" pitchFamily="50" charset="-127"/>
              </a:rPr>
              <a:t>에서는 </a:t>
            </a:r>
            <a:r>
              <a:rPr lang="ko-KR" altLang="en-US" dirty="0">
                <a:ea typeface="Arial Unicode MS" panose="020B0604020202020204" pitchFamily="50" charset="-127"/>
              </a:rPr>
              <a:t>최대값을 갖는 클래스 하나와 </a:t>
            </a:r>
            <a:r>
              <a:rPr lang="ko-KR" altLang="en-US" dirty="0" smtClean="0">
                <a:ea typeface="Arial Unicode MS" panose="020B0604020202020204" pitchFamily="50" charset="-127"/>
              </a:rPr>
              <a:t>또 다른 </a:t>
            </a:r>
            <a:r>
              <a:rPr lang="ko-KR" altLang="en-US" dirty="0">
                <a:ea typeface="Arial Unicode MS" panose="020B0604020202020204" pitchFamily="50" charset="-127"/>
              </a:rPr>
              <a:t>클래스 하나 총 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>
                <a:ea typeface="Arial Unicode MS" panose="020B0604020202020204" pitchFamily="50" charset="-127"/>
              </a:rPr>
              <a:t>개가 나타날 수 있다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</a:p>
          <a:p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ko-KR" altLang="en-US" dirty="0" smtClean="0">
                <a:ea typeface="Arial Unicode MS" panose="020B0604020202020204" pitchFamily="50" charset="-127"/>
              </a:rPr>
              <a:t>이처럼 하나의 </a:t>
            </a:r>
            <a:r>
              <a:rPr lang="en-US" altLang="ko-KR" dirty="0" smtClean="0">
                <a:ea typeface="Arial Unicode MS" panose="020B0604020202020204" pitchFamily="50" charset="-127"/>
              </a:rPr>
              <a:t>grid cell</a:t>
            </a:r>
            <a:r>
              <a:rPr lang="ko-KR" altLang="en-US" dirty="0" smtClean="0">
                <a:ea typeface="Arial Unicode MS" panose="020B0604020202020204" pitchFamily="50" charset="-127"/>
              </a:rPr>
              <a:t>에서 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>
                <a:ea typeface="Arial Unicode MS" panose="020B0604020202020204" pitchFamily="50" charset="-127"/>
              </a:rPr>
              <a:t>개의 클래스가 검출되었다면 오브젝트들이 겹쳐있을 </a:t>
            </a:r>
            <a:r>
              <a:rPr lang="ko-KR" altLang="en-US" dirty="0" smtClean="0">
                <a:ea typeface="Arial Unicode MS" panose="020B0604020202020204" pitchFamily="50" charset="-127"/>
              </a:rPr>
              <a:t>확률이 높다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ko-KR" altLang="en-US" dirty="0" smtClean="0">
                <a:ea typeface="Arial Unicode MS" panose="020B0604020202020204" pitchFamily="50" charset="-127"/>
              </a:rPr>
              <a:t>이 경우</a:t>
            </a:r>
            <a:r>
              <a:rPr lang="en-US" altLang="ko-KR" dirty="0" smtClean="0">
                <a:ea typeface="Arial Unicode MS" panose="020B0604020202020204" pitchFamily="50" charset="-127"/>
              </a:rPr>
              <a:t>, </a:t>
            </a:r>
            <a:r>
              <a:rPr lang="ko-KR" altLang="en-US" dirty="0" smtClean="0">
                <a:ea typeface="Arial Unicode MS" panose="020B0604020202020204" pitchFamily="50" charset="-127"/>
              </a:rPr>
              <a:t>신뢰도가 </a:t>
            </a:r>
            <a:r>
              <a:rPr lang="en-US" altLang="ko-KR" dirty="0" smtClean="0">
                <a:ea typeface="Arial Unicode MS" panose="020B0604020202020204" pitchFamily="50" charset="-127"/>
              </a:rPr>
              <a:t>0.5(threshold)</a:t>
            </a:r>
            <a:r>
              <a:rPr lang="ko-KR" altLang="en-US" dirty="0" smtClean="0">
                <a:ea typeface="Arial Unicode MS" panose="020B0604020202020204" pitchFamily="50" charset="-127"/>
              </a:rPr>
              <a:t>보다 낮은 </a:t>
            </a:r>
            <a:r>
              <a:rPr lang="en-US" altLang="ko-KR" dirty="0" smtClean="0">
                <a:ea typeface="Arial Unicode MS" panose="020B0604020202020204" pitchFamily="50" charset="-127"/>
              </a:rPr>
              <a:t>box</a:t>
            </a:r>
            <a:r>
              <a:rPr lang="ko-KR" altLang="en-US" dirty="0" smtClean="0">
                <a:ea typeface="Arial Unicode MS" panose="020B0604020202020204" pitchFamily="50" charset="-127"/>
              </a:rPr>
              <a:t>를 삭제한다</a:t>
            </a:r>
            <a:endParaRPr lang="en-US" altLang="ko-KR" dirty="0" smtClean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626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1560" y="4581128"/>
            <a:ext cx="73448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ea typeface="Arial Unicode MS" panose="020B0604020202020204" pitchFamily="50" charset="-127"/>
              </a:rPr>
              <a:t>앞서 살펴본 개에 대한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를 다시 살펴보자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r>
              <a:rPr lang="en-US" altLang="ko-KR" dirty="0">
                <a:ea typeface="Arial Unicode MS" panose="020B0604020202020204" pitchFamily="50" charset="-127"/>
              </a:rPr>
              <a:t/>
            </a:r>
            <a:br>
              <a:rPr lang="en-US" altLang="ko-KR" dirty="0">
                <a:ea typeface="Arial Unicode MS" panose="020B0604020202020204" pitchFamily="50" charset="-127"/>
              </a:rPr>
            </a:br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ko-KR" altLang="en-US" dirty="0">
                <a:ea typeface="Arial Unicode MS" panose="020B0604020202020204" pitchFamily="50" charset="-127"/>
              </a:rPr>
              <a:t>위의 예에서 개일 확률이 있는 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>
                <a:ea typeface="Arial Unicode MS" panose="020B0604020202020204" pitchFamily="50" charset="-127"/>
              </a:rPr>
              <a:t>개의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중에서 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ko-KR" altLang="en-US" b="1" dirty="0" smtClean="0">
                <a:solidFill>
                  <a:srgbClr val="FFC000"/>
                </a:solidFill>
                <a:ea typeface="Arial Unicode MS" panose="020B0604020202020204" pitchFamily="50" charset="-127"/>
              </a:rPr>
              <a:t>오렌지색</a:t>
            </a:r>
            <a:r>
              <a:rPr lang="ko-KR" altLang="en-US" dirty="0" smtClean="0">
                <a:ea typeface="Arial Unicode MS" panose="020B0604020202020204" pitchFamily="50" charset="-127"/>
              </a:rPr>
              <a:t>만 </a:t>
            </a:r>
            <a:r>
              <a:rPr lang="ko-KR" altLang="en-US" dirty="0">
                <a:ea typeface="Arial Unicode MS" panose="020B0604020202020204" pitchFamily="50" charset="-127"/>
              </a:rPr>
              <a:t>진짜이고 </a:t>
            </a:r>
            <a:r>
              <a:rPr lang="ko-KR" altLang="en-US" b="1" dirty="0" smtClean="0">
                <a:solidFill>
                  <a:srgbClr val="180BC3"/>
                </a:solidFill>
                <a:ea typeface="Arial Unicode MS" panose="020B0604020202020204" pitchFamily="50" charset="-127"/>
              </a:rPr>
              <a:t>파란색</a:t>
            </a:r>
            <a:r>
              <a:rPr lang="ko-KR" altLang="en-US" dirty="0" smtClean="0">
                <a:ea typeface="Arial Unicode MS" panose="020B0604020202020204" pitchFamily="50" charset="-127"/>
              </a:rPr>
              <a:t>은 잘못된 것이다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</a:p>
          <a:p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ko-KR" altLang="en-US" dirty="0">
                <a:ea typeface="Arial Unicode MS" panose="020B0604020202020204" pitchFamily="50" charset="-127"/>
              </a:rPr>
              <a:t>파란색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는 </a:t>
            </a:r>
            <a:r>
              <a:rPr lang="ko-KR" altLang="en-US" dirty="0">
                <a:ea typeface="Arial Unicode MS" panose="020B0604020202020204" pitchFamily="50" charset="-127"/>
              </a:rPr>
              <a:t>신뢰점수가 </a:t>
            </a:r>
            <a:r>
              <a:rPr lang="en-US" altLang="ko-KR" dirty="0">
                <a:ea typeface="Arial Unicode MS" panose="020B0604020202020204" pitchFamily="50" charset="-127"/>
              </a:rPr>
              <a:t>0.5 </a:t>
            </a:r>
            <a:r>
              <a:rPr lang="ko-KR" altLang="en-US" dirty="0">
                <a:ea typeface="Arial Unicode MS" panose="020B0604020202020204" pitchFamily="50" charset="-127"/>
              </a:rPr>
              <a:t>이하이므로 나중에 </a:t>
            </a:r>
            <a:r>
              <a:rPr lang="ko-KR" altLang="en-US" dirty="0" smtClean="0">
                <a:ea typeface="Arial Unicode MS" panose="020B0604020202020204" pitchFamily="50" charset="-127"/>
              </a:rPr>
              <a:t>지워진다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pic>
        <p:nvPicPr>
          <p:cNvPr id="5" name="Picture 2" descr="https://blogfiles.pstatic.net/MjAxNzA1MTVfMTIg/MDAxNDk0ODMyNDg2MTI4.jC0eFZXVEvqOmHQ3mwS0wzJ2rWJlZK4sCz_5W4B4nkog.WOa2frrwOvszbC7cXROC9EkRwoj9IstqSV1DXLAQD5sg.PNG.sogangori/NMS5.PNG?type=w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71"/>
          <a:stretch/>
        </p:blipFill>
        <p:spPr bwMode="auto">
          <a:xfrm>
            <a:off x="107505" y="200895"/>
            <a:ext cx="4023320" cy="392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99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blogfiles.pstatic.net/MjAxNzA1MTVfNjcg/MDAxNDk0ODMyNzMxOTY0.XQXHgVuFudJsRbq1f9NkSfhdhWuVnJZkdVvgKjhqMasg.xZAW-IYSw-5KbgZq9NrqkuJUwiTdSn0gM2gso_XjCkYg.PNG.sogangori/NMSfinal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78" y="116631"/>
            <a:ext cx="6981918" cy="604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9973" y="6206218"/>
            <a:ext cx="61024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그림</a:t>
            </a:r>
            <a:r>
              <a:rPr lang="en-US" altLang="ko-KR" dirty="0">
                <a:ea typeface="Arial Unicode MS" panose="020B0604020202020204" pitchFamily="50" charset="-127"/>
              </a:rPr>
              <a:t>) </a:t>
            </a:r>
            <a:r>
              <a:rPr lang="ko-KR" altLang="en-US" dirty="0">
                <a:ea typeface="Arial Unicode MS" panose="020B0604020202020204" pitchFamily="50" charset="-127"/>
              </a:rPr>
              <a:t>전체 </a:t>
            </a:r>
            <a:r>
              <a:rPr lang="en-US" altLang="ko-KR" dirty="0">
                <a:ea typeface="Arial Unicode MS" panose="020B0604020202020204" pitchFamily="50" charset="-127"/>
              </a:rPr>
              <a:t>98</a:t>
            </a:r>
            <a:r>
              <a:rPr lang="ko-KR" altLang="en-US" dirty="0">
                <a:ea typeface="Arial Unicode MS" panose="020B0604020202020204" pitchFamily="50" charset="-127"/>
              </a:rPr>
              <a:t>개의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에 대해 </a:t>
            </a:r>
            <a:r>
              <a:rPr lang="ko-KR" altLang="en-US" dirty="0">
                <a:ea typeface="Arial Unicode MS" panose="020B0604020202020204" pitchFamily="50" charset="-127"/>
              </a:rPr>
              <a:t>같은 </a:t>
            </a:r>
            <a:r>
              <a:rPr lang="ko-KR" altLang="en-US" dirty="0" smtClean="0">
                <a:ea typeface="Arial Unicode MS" panose="020B0604020202020204" pitchFamily="50" charset="-127"/>
              </a:rPr>
              <a:t>작업 반복 </a:t>
            </a:r>
            <a:r>
              <a:rPr lang="en-US" altLang="ko-KR" dirty="0" smtClean="0">
                <a:ea typeface="Arial Unicode MS" panose="020B0604020202020204" pitchFamily="50" charset="-127"/>
              </a:rPr>
              <a:t>– </a:t>
            </a:r>
            <a:r>
              <a:rPr lang="ko-KR" altLang="en-US" dirty="0" smtClean="0">
                <a:ea typeface="Arial Unicode MS" panose="020B0604020202020204" pitchFamily="50" charset="-127"/>
              </a:rPr>
              <a:t>최종 </a:t>
            </a:r>
            <a:r>
              <a:rPr lang="en-US" altLang="ko-KR" dirty="0" smtClean="0">
                <a:ea typeface="Arial Unicode MS" panose="020B0604020202020204" pitchFamily="50" charset="-127"/>
              </a:rPr>
              <a:t>3</a:t>
            </a:r>
            <a:r>
              <a:rPr lang="ko-KR" altLang="en-US" dirty="0" smtClean="0">
                <a:ea typeface="Arial Unicode MS" panose="020B0604020202020204" pitchFamily="50" charset="-127"/>
              </a:rPr>
              <a:t>개의 </a:t>
            </a:r>
            <a:r>
              <a:rPr lang="en-US" altLang="ko-KR" dirty="0" smtClean="0">
                <a:ea typeface="Arial Unicode MS" panose="020B0604020202020204" pitchFamily="50" charset="-127"/>
              </a:rPr>
              <a:t>box</a:t>
            </a:r>
            <a:r>
              <a:rPr lang="ko-KR" altLang="en-US" dirty="0" smtClean="0">
                <a:ea typeface="Arial Unicode MS" panose="020B0604020202020204" pitchFamily="50" charset="-127"/>
              </a:rPr>
              <a:t>만 남는다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97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188664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ea typeface="Arial Unicode MS" panose="020B0604020202020204" pitchFamily="50" charset="-127"/>
              </a:rPr>
              <a:t>[Wrap Up]</a:t>
            </a:r>
            <a:endParaRPr lang="ko-KR" altLang="en-US" sz="2500" b="1" dirty="0">
              <a:ea typeface="Arial Unicode MS" panose="020B0604020202020204" pitchFamily="50" charset="-127"/>
            </a:endParaRPr>
          </a:p>
        </p:txBody>
      </p:sp>
      <p:pic>
        <p:nvPicPr>
          <p:cNvPr id="20482" name="Picture 2" descr="https://blogfiles.pstatic.net/MjAxNzA1MDhfMjk4/MDAxNDk0MjA5NDA3NDk2.NT0H9wXWSWrMX6fwzfHELMigMj_8N51SAzER7jV7Ascg.SrSfRJgRUYfsH0i3ZrUgkDsSovbiIQAYG5WjguLzNXYg.PNG.sogangori/yolo_net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4" y="836712"/>
            <a:ext cx="85725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77511" y="3119716"/>
            <a:ext cx="853244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Arial Unicode MS" panose="020B0604020202020204" pitchFamily="50" charset="-127"/>
              </a:rPr>
              <a:t>1</a:t>
            </a:r>
            <a:r>
              <a:rPr lang="ko-KR" altLang="en-US" dirty="0">
                <a:ea typeface="Arial Unicode MS" panose="020B0604020202020204" pitchFamily="50" charset="-127"/>
              </a:rPr>
              <a:t>번째 그림은 입력 데이터 인 </a:t>
            </a:r>
            <a:r>
              <a:rPr lang="en-US" altLang="ko-KR" dirty="0">
                <a:ea typeface="Arial Unicode MS" panose="020B0604020202020204" pitchFamily="50" charset="-127"/>
              </a:rPr>
              <a:t>RGB </a:t>
            </a:r>
            <a:r>
              <a:rPr lang="ko-KR" altLang="en-US" dirty="0" smtClean="0">
                <a:ea typeface="Arial Unicode MS" panose="020B0604020202020204" pitchFamily="50" charset="-127"/>
              </a:rPr>
              <a:t>이미지</a:t>
            </a:r>
            <a:endParaRPr lang="ko-KR" altLang="en-US" dirty="0">
              <a:ea typeface="Arial Unicode MS" panose="020B0604020202020204" pitchFamily="50" charset="-127"/>
            </a:endParaRPr>
          </a:p>
          <a:p>
            <a:endParaRPr lang="ko-KR" altLang="en-US" dirty="0">
              <a:ea typeface="Arial Unicode MS" panose="020B0604020202020204" pitchFamily="50" charset="-127"/>
            </a:endParaRPr>
          </a:p>
          <a:p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>
                <a:ea typeface="Arial Unicode MS" panose="020B0604020202020204" pitchFamily="50" charset="-127"/>
              </a:rPr>
              <a:t>번째 그림은 정답 라벨</a:t>
            </a:r>
            <a:r>
              <a:rPr lang="en-US" altLang="ko-KR" dirty="0">
                <a:ea typeface="Arial Unicode MS" panose="020B0604020202020204" pitchFamily="50" charset="-127"/>
              </a:rPr>
              <a:t>(Ground Truth</a:t>
            </a:r>
            <a:r>
              <a:rPr lang="en-US" altLang="ko-KR" dirty="0" smtClean="0">
                <a:ea typeface="Arial Unicode MS" panose="020B0604020202020204" pitchFamily="50" charset="-127"/>
              </a:rPr>
              <a:t>)</a:t>
            </a:r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dirty="0">
                <a:ea typeface="Arial Unicode MS" panose="020B0604020202020204" pitchFamily="50" charset="-127"/>
              </a:rPr>
              <a:t>  </a:t>
            </a:r>
            <a:r>
              <a:rPr lang="ko-KR" altLang="en-US" dirty="0">
                <a:ea typeface="Arial Unicode MS" panose="020B0604020202020204" pitchFamily="50" charset="-127"/>
              </a:rPr>
              <a:t>전체 좌표를 </a:t>
            </a:r>
            <a:r>
              <a:rPr lang="en-US" altLang="ko-KR" dirty="0">
                <a:ea typeface="Arial Unicode MS" panose="020B0604020202020204" pitchFamily="50" charset="-127"/>
              </a:rPr>
              <a:t>7x7 </a:t>
            </a:r>
            <a:r>
              <a:rPr lang="ko-KR" altLang="en-US" dirty="0" err="1">
                <a:ea typeface="Arial Unicode MS" panose="020B0604020202020204" pitchFamily="50" charset="-127"/>
              </a:rPr>
              <a:t>그리드</a:t>
            </a:r>
            <a:r>
              <a:rPr lang="ko-KR" altLang="en-US" dirty="0">
                <a:ea typeface="Arial Unicode MS" panose="020B0604020202020204" pitchFamily="50" charset="-127"/>
              </a:rPr>
              <a:t> 셀로 나눈다</a:t>
            </a:r>
            <a:r>
              <a:rPr lang="en-US" altLang="ko-KR" dirty="0" smtClean="0">
                <a:ea typeface="Arial Unicode MS" panose="020B0604020202020204" pitchFamily="50" charset="-127"/>
              </a:rPr>
              <a:t>. </a:t>
            </a:r>
            <a:r>
              <a:rPr lang="ko-KR" altLang="en-US" dirty="0" smtClean="0">
                <a:ea typeface="Arial Unicode MS" panose="020B0604020202020204" pitchFamily="50" charset="-127"/>
              </a:rPr>
              <a:t>각 </a:t>
            </a:r>
            <a:r>
              <a:rPr lang="ko-KR" altLang="en-US" dirty="0">
                <a:ea typeface="Arial Unicode MS" panose="020B0604020202020204" pitchFamily="50" charset="-127"/>
              </a:rPr>
              <a:t>셀에 어떤 클래스가 </a:t>
            </a:r>
            <a:r>
              <a:rPr lang="ko-KR" altLang="en-US" dirty="0" err="1" smtClean="0">
                <a:ea typeface="Arial Unicode MS" panose="020B0604020202020204" pitchFamily="50" charset="-127"/>
              </a:rPr>
              <a:t>있는지와</a:t>
            </a:r>
            <a:r>
              <a:rPr lang="en-US" altLang="ko-KR" dirty="0" smtClean="0">
                <a:ea typeface="Arial Unicode MS" panose="020B0604020202020204" pitchFamily="50" charset="-127"/>
              </a:rPr>
              <a:t>, </a:t>
            </a:r>
            <a:r>
              <a:rPr lang="ko-KR" altLang="en-US" dirty="0">
                <a:ea typeface="Arial Unicode MS" panose="020B0604020202020204" pitchFamily="50" charset="-127"/>
              </a:rPr>
              <a:t>그 </a:t>
            </a:r>
            <a:r>
              <a:rPr lang="ko-KR" altLang="en-US" dirty="0" smtClean="0">
                <a:ea typeface="Arial Unicode MS" panose="020B0604020202020204" pitchFamily="50" charset="-127"/>
              </a:rPr>
              <a:t>클래스의</a:t>
            </a:r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의 중심점 </a:t>
            </a:r>
            <a:r>
              <a:rPr lang="en-US" altLang="ko-KR" dirty="0" smtClean="0">
                <a:ea typeface="Arial Unicode MS" panose="020B0604020202020204" pitchFamily="50" charset="-127"/>
              </a:rPr>
              <a:t>(</a:t>
            </a:r>
            <a:r>
              <a:rPr lang="en-US" altLang="ko-KR" dirty="0" err="1">
                <a:ea typeface="Arial Unicode MS" panose="020B0604020202020204" pitchFamily="50" charset="-127"/>
              </a:rPr>
              <a:t>x,y</a:t>
            </a:r>
            <a:r>
              <a:rPr lang="en-US" altLang="ko-KR" dirty="0" smtClean="0">
                <a:ea typeface="Arial Unicode MS" panose="020B0604020202020204" pitchFamily="50" charset="-127"/>
              </a:rPr>
              <a:t>)</a:t>
            </a:r>
            <a:r>
              <a:rPr lang="ko-KR" altLang="en-US" dirty="0" smtClean="0">
                <a:ea typeface="Arial Unicode MS" panose="020B0604020202020204" pitchFamily="50" charset="-127"/>
              </a:rPr>
              <a:t>과 </a:t>
            </a:r>
            <a:r>
              <a:rPr lang="en-US" altLang="ko-KR" dirty="0" smtClean="0">
                <a:ea typeface="Arial Unicode MS" panose="020B0604020202020204" pitchFamily="50" charset="-127"/>
              </a:rPr>
              <a:t>width, height </a:t>
            </a:r>
            <a:r>
              <a:rPr lang="ko-KR" altLang="en-US" dirty="0">
                <a:ea typeface="Arial Unicode MS" panose="020B0604020202020204" pitchFamily="50" charset="-127"/>
              </a:rPr>
              <a:t>를 </a:t>
            </a:r>
            <a:r>
              <a:rPr lang="ko-KR" altLang="en-US" dirty="0" smtClean="0">
                <a:ea typeface="Arial Unicode MS" panose="020B0604020202020204" pitchFamily="50" charset="-127"/>
              </a:rPr>
              <a:t>저장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endParaRPr lang="en-US" altLang="ko-KR" dirty="0">
              <a:ea typeface="Arial Unicode MS" panose="020B0604020202020204" pitchFamily="50" charset="-127"/>
            </a:endParaRPr>
          </a:p>
          <a:p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dirty="0">
                <a:ea typeface="Arial Unicode MS" panose="020B0604020202020204" pitchFamily="50" charset="-127"/>
              </a:rPr>
              <a:t>3</a:t>
            </a:r>
            <a:r>
              <a:rPr lang="ko-KR" altLang="en-US" dirty="0">
                <a:ea typeface="Arial Unicode MS" panose="020B0604020202020204" pitchFamily="50" charset="-127"/>
              </a:rPr>
              <a:t>번째 그림은 네트워크의 출력을 단순하게 표시한 </a:t>
            </a:r>
            <a:r>
              <a:rPr lang="ko-KR" altLang="en-US" dirty="0" smtClean="0">
                <a:ea typeface="Arial Unicode MS" panose="020B0604020202020204" pitchFamily="50" charset="-127"/>
              </a:rPr>
              <a:t>것</a:t>
            </a:r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dirty="0">
                <a:ea typeface="Arial Unicode MS" panose="020B0604020202020204" pitchFamily="50" charset="-127"/>
              </a:rPr>
              <a:t> </a:t>
            </a:r>
            <a:r>
              <a:rPr lang="ko-KR" altLang="en-US" dirty="0" smtClean="0">
                <a:ea typeface="Arial Unicode MS" panose="020B0604020202020204" pitchFamily="50" charset="-127"/>
              </a:rPr>
              <a:t>각 </a:t>
            </a:r>
            <a:r>
              <a:rPr lang="ko-KR" altLang="en-US" dirty="0">
                <a:ea typeface="Arial Unicode MS" panose="020B0604020202020204" pitchFamily="50" charset="-127"/>
              </a:rPr>
              <a:t>셀에는 오브젝트가 있는지 없는지</a:t>
            </a:r>
            <a:r>
              <a:rPr lang="en-US" altLang="ko-KR" dirty="0">
                <a:ea typeface="Arial Unicode MS" panose="020B0604020202020204" pitchFamily="50" charset="-127"/>
              </a:rPr>
              <a:t>(</a:t>
            </a:r>
            <a:r>
              <a:rPr lang="ko-KR" altLang="en-US" dirty="0">
                <a:ea typeface="Arial Unicode MS" panose="020B0604020202020204" pitchFamily="50" charset="-127"/>
              </a:rPr>
              <a:t>신뢰 점수</a:t>
            </a:r>
            <a:r>
              <a:rPr lang="en-US" altLang="ko-KR" dirty="0">
                <a:ea typeface="Arial Unicode MS" panose="020B0604020202020204" pitchFamily="50" charset="-127"/>
              </a:rPr>
              <a:t>), </a:t>
            </a:r>
            <a:r>
              <a:rPr lang="ko-KR" altLang="en-US" dirty="0">
                <a:ea typeface="Arial Unicode MS" panose="020B0604020202020204" pitchFamily="50" charset="-127"/>
              </a:rPr>
              <a:t>오브젝트가 있다면 그것은 어떤 클래스인지</a:t>
            </a:r>
            <a:r>
              <a:rPr lang="en-US" altLang="ko-KR" dirty="0">
                <a:ea typeface="Arial Unicode MS" panose="020B0604020202020204" pitchFamily="50" charset="-127"/>
              </a:rPr>
              <a:t>, </a:t>
            </a:r>
            <a:r>
              <a:rPr lang="ko-KR" altLang="en-US" dirty="0">
                <a:ea typeface="Arial Unicode MS" panose="020B0604020202020204" pitchFamily="50" charset="-127"/>
              </a:rPr>
              <a:t>오브젝트의 경계박스 중심좌표와 </a:t>
            </a:r>
            <a:r>
              <a:rPr lang="en-US" altLang="ko-KR" dirty="0" err="1">
                <a:ea typeface="Arial Unicode MS" panose="020B0604020202020204" pitchFamily="50" charset="-127"/>
              </a:rPr>
              <a:t>w,h</a:t>
            </a:r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ko-KR" altLang="en-US" dirty="0">
                <a:ea typeface="Arial Unicode MS" panose="020B0604020202020204" pitchFamily="50" charset="-127"/>
              </a:rPr>
              <a:t>가 저장되어 있다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r>
              <a:rPr lang="en-US" altLang="ko-KR" dirty="0">
                <a:ea typeface="Arial Unicode MS" panose="020B0604020202020204" pitchFamily="50" charset="-127"/>
              </a:rPr>
              <a:t/>
            </a:r>
            <a:br>
              <a:rPr lang="en-US" altLang="ko-KR" dirty="0">
                <a:ea typeface="Arial Unicode MS" panose="020B0604020202020204" pitchFamily="50" charset="-127"/>
              </a:rPr>
            </a:br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dirty="0">
                <a:ea typeface="Arial Unicode MS" panose="020B0604020202020204" pitchFamily="50" charset="-127"/>
              </a:rPr>
              <a:t>4</a:t>
            </a:r>
            <a:r>
              <a:rPr lang="ko-KR" altLang="en-US" dirty="0">
                <a:ea typeface="Arial Unicode MS" panose="020B0604020202020204" pitchFamily="50" charset="-127"/>
              </a:rPr>
              <a:t>번째 그림은 실제 네트워크의 출력으로 </a:t>
            </a:r>
            <a:r>
              <a:rPr lang="en-US" altLang="ko-KR" dirty="0">
                <a:ea typeface="Arial Unicode MS" panose="020B0604020202020204" pitchFamily="50" charset="-127"/>
              </a:rPr>
              <a:t>30</a:t>
            </a:r>
            <a:r>
              <a:rPr lang="ko-KR" altLang="en-US" dirty="0" smtClean="0">
                <a:ea typeface="Arial Unicode MS" panose="020B0604020202020204" pitchFamily="50" charset="-127"/>
              </a:rPr>
              <a:t>채널</a:t>
            </a:r>
            <a:r>
              <a:rPr lang="ko-KR" altLang="en-US" dirty="0">
                <a:ea typeface="Arial Unicode MS" panose="020B0604020202020204" pitchFamily="50" charset="-127"/>
              </a:rPr>
              <a:t>임</a:t>
            </a:r>
          </a:p>
        </p:txBody>
      </p:sp>
      <p:pic>
        <p:nvPicPr>
          <p:cNvPr id="20484" name="Picture 4" descr="https://blogfiles.pstatic.net/MjAxNzA0MjhfMTY3/MDAxNDkzMzYyNDk1NzE5.sjxfie7AkzvJkNAoI02WB8XUrx9WqRFW9rvvn2-oU84g.PfjoN8qsFIsjIVHAmY_7VqxvLTjKjtiLOa5lFVd8UrEg.PNG.sogangori/last3.PNG?type=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6263326"/>
            <a:ext cx="6638925" cy="60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71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1884" y="1124744"/>
            <a:ext cx="8454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Arial Unicode MS" panose="020B0604020202020204" pitchFamily="50" charset="-127"/>
                <a:hlinkClick r:id="rId2"/>
              </a:rPr>
              <a:t>http://blog.naver.com/PostView.nhn?blogId=sogangori&amp;logNo=220993971883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07325" y="20657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ea typeface="Arial Unicode MS" panose="020B0604020202020204" pitchFamily="50" charset="-127"/>
              </a:rPr>
              <a:t>[</a:t>
            </a:r>
            <a:r>
              <a:rPr lang="ko-KR" altLang="en-US" sz="2400" b="1" dirty="0" smtClean="0">
                <a:ea typeface="Arial Unicode MS" panose="020B0604020202020204" pitchFamily="50" charset="-127"/>
              </a:rPr>
              <a:t>출처</a:t>
            </a:r>
            <a:r>
              <a:rPr lang="en-US" altLang="ko-KR" sz="2400" b="1" dirty="0" smtClean="0">
                <a:ea typeface="Arial Unicode MS" panose="020B0604020202020204" pitchFamily="50" charset="-127"/>
              </a:rPr>
              <a:t>]</a:t>
            </a:r>
            <a:endParaRPr lang="ko-KR" altLang="en-US" sz="2400" b="1" dirty="0">
              <a:ea typeface="Arial Unicode MS" panose="020B06040202020202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325" y="1844824"/>
            <a:ext cx="8280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ea typeface="Arial Unicode MS" panose="020B0604020202020204" pitchFamily="50" charset="-127"/>
                <a:hlinkClick r:id="rId3"/>
              </a:rPr>
              <a:t>https://</a:t>
            </a:r>
            <a:r>
              <a:rPr lang="en-US" altLang="ko-KR" dirty="0" smtClean="0">
                <a:ea typeface="Arial Unicode MS" panose="020B0604020202020204" pitchFamily="50" charset="-127"/>
                <a:hlinkClick r:id="rId3"/>
              </a:rPr>
              <a:t>docs.google.com/presentation/d/1aeRvtKG21KHdD5lg6Hgyhx5rPq_ZOsGjG5rJ1HP7BbA/pub?start=false&amp;loop=false&amp;delayms=3000&amp;slide=id.p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- </a:t>
            </a:r>
            <a:r>
              <a:rPr lang="ko-KR" altLang="en-US" dirty="0" smtClean="0">
                <a:ea typeface="Arial Unicode MS" panose="020B0604020202020204" pitchFamily="50" charset="-127"/>
              </a:rPr>
              <a:t>그림 원본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2428" y="2782898"/>
            <a:ext cx="6796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https://taeu.github.io/paper/deeplearning-paper-yolo1-01/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47108" y="68602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ea typeface="Arial Unicode MS" panose="020B0604020202020204" pitchFamily="50" charset="-127"/>
              </a:rPr>
              <a:t>1. YOLO</a:t>
            </a:r>
            <a:endParaRPr lang="ko-KR" altLang="en-US" sz="2400" b="1" dirty="0">
              <a:ea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7108" y="322887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 smtClean="0">
                <a:ea typeface="Arial Unicode MS" panose="020B0604020202020204" pitchFamily="50" charset="-127"/>
              </a:rPr>
              <a:t>2. R-CNN</a:t>
            </a:r>
            <a:endParaRPr lang="ko-KR" altLang="en-US" sz="2400" b="1" dirty="0">
              <a:ea typeface="Arial Unicode MS" panose="020B06040202020202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59227" y="49411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b="1" dirty="0">
                <a:ea typeface="Arial Unicode MS" panose="020B0604020202020204" pitchFamily="50" charset="-127"/>
              </a:rPr>
              <a:t>3</a:t>
            </a:r>
            <a:r>
              <a:rPr lang="en-US" altLang="ko-KR" sz="2400" b="1" dirty="0" smtClean="0">
                <a:ea typeface="Arial Unicode MS" panose="020B0604020202020204" pitchFamily="50" charset="-127"/>
              </a:rPr>
              <a:t>. SSD</a:t>
            </a:r>
            <a:endParaRPr lang="ko-KR" altLang="en-US" sz="2400" b="1" dirty="0">
              <a:ea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4318" y="5589240"/>
            <a:ext cx="66446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https://taeu.github.io/paper/deeplearning-paper-ssd/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9227" y="3949205"/>
            <a:ext cx="59766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6"/>
              </a:rPr>
              <a:t>https://blog.lunit.io/2017/06/01/r-cnns-tutorial/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803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20170525 Research seminar - Google Slides 2017-05-25 18-27-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836712"/>
            <a:ext cx="6219825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8275" y="70431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a typeface="Arial Unicode MS" panose="020B0604020202020204" pitchFamily="50" charset="-127"/>
              </a:rPr>
              <a:t>[About R-CNN]</a:t>
            </a:r>
            <a:endParaRPr lang="ko-KR" altLang="en-US" sz="2400" b="1" dirty="0">
              <a:ea typeface="Arial Unicode MS" panose="020B06040202020202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99592" y="3284984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▶ </a:t>
            </a:r>
            <a:r>
              <a:rPr lang="en-US" altLang="ko-KR" b="1" dirty="0" smtClean="0">
                <a:solidFill>
                  <a:srgbClr val="180BC3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Image </a:t>
            </a:r>
            <a:r>
              <a:rPr lang="en-US" altLang="ko-KR" b="1" dirty="0">
                <a:solidFill>
                  <a:srgbClr val="180BC3"/>
                </a:solidFill>
                <a:ea typeface="Arial Unicode MS" panose="020B0604020202020204" pitchFamily="50" charset="-127"/>
              </a:rPr>
              <a:t>classification</a:t>
            </a:r>
            <a:r>
              <a:rPr lang="ko-KR" altLang="en-US" b="1" dirty="0">
                <a:solidFill>
                  <a:srgbClr val="180BC3"/>
                </a:solidFill>
                <a:ea typeface="Arial Unicode MS" panose="020B0604020202020204" pitchFamily="50" charset="-127"/>
              </a:rPr>
              <a:t>을 수행하는 </a:t>
            </a:r>
            <a:r>
              <a:rPr lang="en-US" altLang="ko-KR" b="1" dirty="0" smtClean="0">
                <a:solidFill>
                  <a:srgbClr val="180BC3"/>
                </a:solidFill>
                <a:ea typeface="Arial Unicode MS" panose="020B0604020202020204" pitchFamily="50" charset="-127"/>
              </a:rPr>
              <a:t>CNN + region </a:t>
            </a:r>
            <a:r>
              <a:rPr lang="en-US" altLang="ko-KR" b="1" dirty="0">
                <a:solidFill>
                  <a:srgbClr val="180BC3"/>
                </a:solidFill>
                <a:ea typeface="Arial Unicode MS" panose="020B0604020202020204" pitchFamily="50" charset="-127"/>
              </a:rPr>
              <a:t>proposal </a:t>
            </a:r>
            <a:r>
              <a:rPr lang="ko-KR" altLang="en-US" b="1" dirty="0" smtClean="0">
                <a:solidFill>
                  <a:srgbClr val="180BC3"/>
                </a:solidFill>
                <a:ea typeface="Arial Unicode MS" panose="020B0604020202020204" pitchFamily="50" charset="-127"/>
              </a:rPr>
              <a:t>알고리즘</a:t>
            </a:r>
            <a:endParaRPr lang="en-US" altLang="ko-KR" b="1" dirty="0" smtClean="0">
              <a:solidFill>
                <a:srgbClr val="180BC3"/>
              </a:solidFill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ea typeface="Arial Unicode MS" panose="020B0604020202020204" pitchFamily="50" charset="-127"/>
              </a:rPr>
              <a:t>높은 </a:t>
            </a:r>
            <a:r>
              <a:rPr lang="ko-KR" altLang="en-US" dirty="0">
                <a:ea typeface="Arial Unicode MS" panose="020B0604020202020204" pitchFamily="50" charset="-127"/>
              </a:rPr>
              <a:t>성능의 </a:t>
            </a:r>
            <a:r>
              <a:rPr lang="en-US" altLang="ko-KR" dirty="0">
                <a:ea typeface="Arial Unicode MS" panose="020B0604020202020204" pitchFamily="50" charset="-127"/>
              </a:rPr>
              <a:t>object detection</a:t>
            </a:r>
            <a:r>
              <a:rPr lang="ko-KR" altLang="en-US" dirty="0">
                <a:ea typeface="Arial Unicode MS" panose="020B0604020202020204" pitchFamily="50" charset="-127"/>
              </a:rPr>
              <a:t>을 </a:t>
            </a:r>
            <a:r>
              <a:rPr lang="ko-KR" altLang="en-US" dirty="0" smtClean="0">
                <a:ea typeface="Arial Unicode MS" panose="020B0604020202020204" pitchFamily="50" charset="-127"/>
              </a:rPr>
              <a:t>수행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4272677"/>
            <a:ext cx="76328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▶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R-CNN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수행과정</a:t>
            </a:r>
            <a:endParaRPr lang="en-US" altLang="ko-KR" dirty="0" smtClean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1.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이미지를 입력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2.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이미지로부터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약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2000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 가량의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region proposal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추출함 </a:t>
            </a:r>
            <a:endParaRPr lang="en-US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각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region proposal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영역을 이미지로부터 잘라내고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(cropping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</a:t>
            </a:r>
          </a:p>
          <a:p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동일한 크기로 만든 후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(warping), CNN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활용해 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feature map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추출</a:t>
            </a: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4.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각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region proposal feature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에 대한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classification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수행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05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/>
              <p:cNvSpPr/>
              <p:nvPr/>
            </p:nvSpPr>
            <p:spPr>
              <a:xfrm>
                <a:off x="395536" y="462025"/>
                <a:ext cx="8424936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/>
                      </a:rPr>
                      <m:t>▶</m:t>
                    </m:r>
                  </m:oMath>
                </a14:m>
                <a:r>
                  <a:rPr lang="ko-KR" altLang="en-US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단점</a:t>
                </a:r>
                <a:r>
                  <a:rPr lang="ko-KR" altLang="en-US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 </a:t>
                </a:r>
                <a:endParaRPr lang="en-US" altLang="ko-KR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1. </a:t>
                </a:r>
                <a:r>
                  <a:rPr lang="ko-KR" altLang="en-US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 </a:t>
                </a:r>
                <a:r>
                  <a:rPr lang="ko-KR" altLang="en-US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이미지 </a:t>
                </a: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1</a:t>
                </a:r>
                <a:r>
                  <a:rPr lang="ko-KR" altLang="en-US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장 당 </a:t>
                </a: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region proposal</a:t>
                </a:r>
                <a:r>
                  <a:rPr lang="ko-KR" altLang="en-US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의 개수만큼 </a:t>
                </a: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CNN </a:t>
                </a:r>
                <a:r>
                  <a:rPr lang="ko-KR" altLang="en-US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연산이 </a:t>
                </a:r>
                <a:r>
                  <a:rPr lang="ko-KR" altLang="en-US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필요</a:t>
                </a:r>
                <a:endParaRPr lang="en-US" altLang="ko-KR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→ inference </a:t>
                </a:r>
                <a:r>
                  <a:rPr lang="ko-KR" altLang="en-US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속도가 매우 느리고</a:t>
                </a: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, </a:t>
                </a:r>
                <a:r>
                  <a:rPr lang="ko-KR" altLang="en-US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학습 과정이 복합하게 여러 </a:t>
                </a:r>
                <a:r>
                  <a:rPr lang="en-US" altLang="ko-KR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stage</a:t>
                </a:r>
                <a:r>
                  <a:rPr lang="ko-KR" altLang="en-US" dirty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를 거쳐야 </a:t>
                </a:r>
                <a:r>
                  <a:rPr lang="ko-KR" altLang="en-US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함</a:t>
                </a:r>
                <a:endParaRPr lang="en-US" altLang="ko-KR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→ Fast R-CNN</a:t>
                </a:r>
              </a:p>
              <a:p>
                <a:endParaRPr lang="en-US" altLang="ko-KR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  <a:p>
                <a:r>
                  <a:rPr lang="en-US" altLang="ko-KR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2. Localization</a:t>
                </a:r>
                <a:r>
                  <a:rPr lang="ko-KR" altLang="en-US" dirty="0" smtClean="0">
                    <a:latin typeface="Arial Unicode MS" panose="020B0604020202020204" pitchFamily="50" charset="-127"/>
                    <a:ea typeface="Arial Unicode MS" panose="020B0604020202020204" pitchFamily="50" charset="-127"/>
                    <a:cs typeface="Arial Unicode MS" panose="020B0604020202020204" pitchFamily="50" charset="-127"/>
                  </a:rPr>
                  <a:t>에 취약</a:t>
                </a:r>
                <a:endParaRPr lang="ko-KR" altLang="en-US" dirty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endParaRPr>
              </a:p>
            </p:txBody>
          </p:sp>
        </mc:Choice>
        <mc:Fallback xmlns="">
          <p:sp>
            <p:nvSpPr>
              <p:cNvPr id="3" name="직사각형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62025"/>
                <a:ext cx="8424936" cy="1754326"/>
              </a:xfrm>
              <a:prstGeom prst="rect">
                <a:avLst/>
              </a:prstGeom>
              <a:blipFill rotWithShape="1">
                <a:blip r:embed="rId2"/>
                <a:stretch>
                  <a:fillRect l="-651" t="-1736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6" name="Picture 2" descr="20170525 Research seminar - Google Slides 2017-05-30 19-42-3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854" y="2394757"/>
            <a:ext cx="6721934" cy="384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71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http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6" name="AutoShape 4" descr="http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7" name="AutoShape 6" descr="http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8" name="AutoShape 8" descr="http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10" name="AutoShape 10" descr="https://cv-tricks.com/wp-content/uploads/2017/12/Multi-class-object-detection.png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97811" y="480616"/>
            <a:ext cx="48301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ea typeface="Arial Unicode MS" panose="020B0604020202020204" pitchFamily="50" charset="-127"/>
              </a:rPr>
              <a:t>▷ 경계 </a:t>
            </a:r>
            <a:r>
              <a:rPr lang="ko-KR" altLang="en-US" dirty="0">
                <a:ea typeface="Arial Unicode MS" panose="020B0604020202020204" pitchFamily="50" charset="-127"/>
              </a:rPr>
              <a:t>상자를 예측하기 위한 여러 알고리즘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675" y="1700808"/>
            <a:ext cx="51874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YOLO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각 이미지를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 x S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개의 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그리드로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분할하고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 </a:t>
            </a:r>
            <a:r>
              <a:rPr lang="ko-KR" altLang="en-US" dirty="0" err="1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그리드의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신뢰도를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계산</a:t>
            </a:r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</a:p>
          <a:p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신뢰도는 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그리드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내 객체 인식 시 정확성을 반영한다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그림과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같이 처음에는 객체 인식과는 동떨어진 경계 상자가 설정되지만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신뢰도를 계산하여 경계 상자의 위치를 </a:t>
            </a:r>
            <a:r>
              <a:rPr lang="ko-KR" altLang="en-US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조정하여 가장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높은 객체 인식 정확성을 가지는 경계 상자를 얻을 수 있다</a:t>
            </a:r>
            <a:r>
              <a:rPr lang="en-US" altLang="ko-KR" dirty="0">
                <a:ea typeface="Arial Unicode MS" panose="020B0604020202020204" pitchFamily="50" charset="-127"/>
              </a:rPr>
              <a:t>. </a:t>
            </a:r>
            <a:endParaRPr lang="en-US" altLang="ko-KR" dirty="0" smtClean="0">
              <a:ea typeface="Arial Unicode MS" panose="020B0604020202020204" pitchFamily="50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840557"/>
            <a:ext cx="3635896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24713" y="4475551"/>
            <a:ext cx="53274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3. SSD</a:t>
            </a:r>
            <a:endParaRPr lang="en-US" altLang="ko-KR" b="1" dirty="0">
              <a:solidFill>
                <a:srgbClr val="FF0000"/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dirty="0" smtClean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SSD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한 번만 입력 이미지에 대한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CNN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실행하고 형상 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맵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(feature map)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계산한다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경계 상자 및 객체 분류 확률을 예측하기 위해 이 형상 </a:t>
            </a:r>
            <a:r>
              <a:rPr lang="ko-KR" altLang="en-US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맵을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3 × 3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크기로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CNN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을 수행한다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SSD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는 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CNN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처리 후 경계 상자를 예측한다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 </a:t>
            </a:r>
            <a:r>
              <a:rPr lang="ko-KR" altLang="en-US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이 방법은 다양한 스케일의 물체를 검출 할 수 있다</a:t>
            </a: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.</a:t>
            </a:r>
            <a:endParaRPr lang="ko-KR" altLang="en-US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92921" y="1331476"/>
            <a:ext cx="10865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2. YOLO</a:t>
            </a:r>
            <a:endParaRPr lang="en-US" altLang="ko-KR" b="1" dirty="0">
              <a:solidFill>
                <a:srgbClr val="FF0000"/>
              </a:solidFill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6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files.pstatic.net/MjAxNzA0MjhfNTIg/MDAxNDkzMzYyNTE1MjU4.8lRMAcxENWVAckUo-mCpltO3rBvMD321glUGXf0MeMgg.vrmY8HkQFMsvsTal0kjyi_h2uKnUPdcs40z_z2SA3Zcg.PNG.sogangori/network0.PNG?type=w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70595"/>
            <a:ext cx="8572500" cy="18383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00034" y="286963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1. </a:t>
            </a:r>
            <a:r>
              <a:rPr lang="ko-KR" altLang="en-US" dirty="0" smtClean="0">
                <a:ea typeface="Arial Unicode MS" panose="020B0604020202020204" pitchFamily="50" charset="-127"/>
              </a:rPr>
              <a:t>네트워크 구조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3839" y="3520697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CNN</a:t>
            </a:r>
            <a:r>
              <a:rPr lang="ko-KR" altLang="en-US" dirty="0" smtClean="0">
                <a:ea typeface="Arial Unicode MS" panose="020B0604020202020204" pitchFamily="50" charset="-127"/>
              </a:rPr>
              <a:t>모델 중 </a:t>
            </a:r>
            <a:r>
              <a:rPr lang="en-US" altLang="ko-KR" dirty="0" err="1" smtClean="0">
                <a:ea typeface="Arial Unicode MS" panose="020B0604020202020204" pitchFamily="50" charset="-127"/>
              </a:rPr>
              <a:t>GoogleLeLet</a:t>
            </a:r>
            <a:r>
              <a:rPr lang="ko-KR" altLang="en-US" dirty="0" smtClean="0">
                <a:ea typeface="Arial Unicode MS" panose="020B0604020202020204" pitchFamily="50" charset="-127"/>
              </a:rPr>
              <a:t>을 변형하여 </a:t>
            </a:r>
            <a:r>
              <a:rPr lang="en-US" altLang="ko-KR" dirty="0" smtClean="0">
                <a:ea typeface="Arial Unicode MS" panose="020B0604020202020204" pitchFamily="50" charset="-127"/>
              </a:rPr>
              <a:t>feature map</a:t>
            </a:r>
            <a:r>
              <a:rPr lang="ko-KR" altLang="en-US" dirty="0" smtClean="0">
                <a:ea typeface="Arial Unicode MS" panose="020B0604020202020204" pitchFamily="50" charset="-127"/>
              </a:rPr>
              <a:t>을 추출 </a:t>
            </a:r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- Convolution layer 4</a:t>
            </a:r>
            <a:r>
              <a:rPr lang="ko-KR" altLang="en-US" dirty="0" smtClean="0">
                <a:ea typeface="Arial Unicode MS" panose="020B0604020202020204" pitchFamily="50" charset="-127"/>
              </a:rPr>
              <a:t>회</a:t>
            </a:r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-&gt; full connected layer 2</a:t>
            </a:r>
            <a:r>
              <a:rPr lang="ko-KR" altLang="en-US" dirty="0" smtClean="0">
                <a:ea typeface="Arial Unicode MS" panose="020B0604020202020204" pitchFamily="50" charset="-127"/>
              </a:rPr>
              <a:t>회</a:t>
            </a:r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-&gt; 7x7x30</a:t>
            </a:r>
            <a:r>
              <a:rPr lang="ko-KR" altLang="en-US" dirty="0" smtClean="0">
                <a:ea typeface="Arial Unicode MS" panose="020B0604020202020204" pitchFamily="50" charset="-127"/>
              </a:rPr>
              <a:t>으로 </a:t>
            </a:r>
            <a:r>
              <a:rPr lang="en-US" altLang="ko-KR" dirty="0" smtClean="0">
                <a:ea typeface="Arial Unicode MS" panose="020B0604020202020204" pitchFamily="50" charset="-127"/>
              </a:rPr>
              <a:t>reshape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538" y="4714884"/>
            <a:ext cx="6572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이 </a:t>
            </a:r>
            <a:r>
              <a:rPr lang="ko-KR" altLang="en-US" dirty="0" smtClean="0">
                <a:ea typeface="Arial Unicode MS" panose="020B0604020202020204" pitchFamily="50" charset="-127"/>
              </a:rPr>
              <a:t>마지막</a:t>
            </a:r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en-US" altLang="ko-KR" dirty="0" err="1" smtClean="0">
                <a:ea typeface="Arial Unicode MS" panose="020B0604020202020204" pitchFamily="50" charset="-127"/>
              </a:rPr>
              <a:t>feautre</a:t>
            </a:r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data 7x7x30 </a:t>
            </a:r>
            <a:r>
              <a:rPr lang="ko-KR" altLang="en-US" dirty="0">
                <a:ea typeface="Arial Unicode MS" panose="020B0604020202020204" pitchFamily="50" charset="-127"/>
              </a:rPr>
              <a:t>가 바로 예측 </a:t>
            </a:r>
            <a:r>
              <a:rPr lang="ko-KR" altLang="en-US" dirty="0" smtClean="0">
                <a:ea typeface="Arial Unicode MS" panose="020B0604020202020204" pitchFamily="50" charset="-127"/>
              </a:rPr>
              <a:t>결과이며</a:t>
            </a:r>
            <a:r>
              <a:rPr lang="en-US" altLang="ko-KR" dirty="0" smtClean="0">
                <a:ea typeface="Arial Unicode MS" panose="020B0604020202020204" pitchFamily="50" charset="-127"/>
              </a:rPr>
              <a:t>,</a:t>
            </a:r>
          </a:p>
          <a:p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r>
              <a:rPr lang="ko-KR" altLang="en-US" dirty="0">
                <a:ea typeface="Arial Unicode MS" panose="020B0604020202020204" pitchFamily="50" charset="-127"/>
              </a:rPr>
              <a:t>이 안에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와 </a:t>
            </a:r>
            <a:r>
              <a:rPr lang="ko-KR" altLang="en-US" dirty="0">
                <a:ea typeface="Arial Unicode MS" panose="020B0604020202020204" pitchFamily="50" charset="-127"/>
              </a:rPr>
              <a:t>클래스 정보 등 모든 것이 들어 </a:t>
            </a:r>
            <a:r>
              <a:rPr lang="ko-KR" altLang="en-US" dirty="0" smtClean="0">
                <a:ea typeface="Arial Unicode MS" panose="020B0604020202020204" pitchFamily="50" charset="-127"/>
              </a:rPr>
              <a:t>있다</a:t>
            </a:r>
            <a:endParaRPr lang="ko-KR" altLang="en-US" dirty="0">
              <a:ea typeface="Arial Unicode MS" panose="020B0604020202020204" pitchFamily="50" charset="-127"/>
            </a:endParaRPr>
          </a:p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8275" y="70431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ea typeface="Arial Unicode MS" panose="020B0604020202020204" pitchFamily="50" charset="-127"/>
              </a:rPr>
              <a:t>[About YOLO]</a:t>
            </a:r>
            <a:endParaRPr lang="ko-KR" altLang="en-US" sz="2400" b="1" dirty="0">
              <a:ea typeface="Arial Unicode MS" panose="020B06040202020202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s://blogfiles.pstatic.net/MjAxNzA0MjhfMTgy/MDAxNDkzMzYyNDk1MTE5.sJhub9RA2DgRz3-ziXYL-UfX1VcnPcpdxqzYoWnyTk4g.RtfPbkK1GajeoYLlXBpxotv6KZE_an22ns7C1OHlq00g.PNG.sogangori/last0.PNG?type=w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85728"/>
            <a:ext cx="8572500" cy="276225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28596" y="3500438"/>
            <a:ext cx="3567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a typeface="Arial Unicode MS" panose="020B0604020202020204" pitchFamily="50" charset="-127"/>
              </a:rPr>
              <a:t>왼쪽 </a:t>
            </a:r>
            <a:r>
              <a:rPr lang="ko-KR" altLang="en-US" dirty="0" err="1">
                <a:ea typeface="Arial Unicode MS" panose="020B0604020202020204" pitchFamily="50" charset="-127"/>
              </a:rPr>
              <a:t>빨간점으로</a:t>
            </a:r>
            <a:r>
              <a:rPr lang="ko-KR" altLang="en-US" dirty="0">
                <a:ea typeface="Arial Unicode MS" panose="020B0604020202020204" pitchFamily="50" charset="-127"/>
              </a:rPr>
              <a:t> 표시한 부분은 </a:t>
            </a:r>
            <a:r>
              <a:rPr lang="en-US" altLang="ko-KR" dirty="0">
                <a:ea typeface="Arial Unicode MS" panose="020B0604020202020204" pitchFamily="50" charset="-127"/>
              </a:rPr>
              <a:t>7x7 </a:t>
            </a:r>
            <a:r>
              <a:rPr lang="en-US" altLang="ko-KR" b="1" dirty="0" smtClean="0">
                <a:solidFill>
                  <a:srgbClr val="FF0000"/>
                </a:solidFill>
                <a:ea typeface="Arial Unicode MS" panose="020B0604020202020204" pitchFamily="50" charset="-127"/>
              </a:rPr>
              <a:t>grid cell</a:t>
            </a:r>
            <a:r>
              <a:rPr lang="ko-KR" altLang="en-US" dirty="0" smtClean="0">
                <a:ea typeface="Arial Unicode MS" panose="020B0604020202020204" pitchFamily="50" charset="-127"/>
              </a:rPr>
              <a:t>중 하나이며</a:t>
            </a:r>
            <a:r>
              <a:rPr lang="en-US" altLang="ko-KR" dirty="0" smtClean="0">
                <a:ea typeface="Arial Unicode MS" panose="020B0604020202020204" pitchFamily="50" charset="-127"/>
              </a:rPr>
              <a:t>, </a:t>
            </a:r>
          </a:p>
          <a:p>
            <a:r>
              <a:rPr lang="ko-KR" altLang="en-US" b="1" dirty="0" smtClean="0">
                <a:ea typeface="Arial Unicode MS" panose="020B0604020202020204" pitchFamily="50" charset="-127"/>
              </a:rPr>
              <a:t>노란색 </a:t>
            </a:r>
            <a:r>
              <a:rPr lang="ko-KR" altLang="en-US" b="1" dirty="0">
                <a:ea typeface="Arial Unicode MS" panose="020B0604020202020204" pitchFamily="50" charset="-127"/>
              </a:rPr>
              <a:t>박스</a:t>
            </a:r>
            <a:r>
              <a:rPr lang="ko-KR" altLang="en-US" dirty="0">
                <a:ea typeface="Arial Unicode MS" panose="020B0604020202020204" pitchFamily="50" charset="-127"/>
              </a:rPr>
              <a:t>가 바로 빨간색 </a:t>
            </a:r>
            <a:r>
              <a:rPr lang="en-US" altLang="ko-KR" dirty="0" smtClean="0">
                <a:ea typeface="Arial Unicode MS" panose="020B0604020202020204" pitchFamily="50" charset="-127"/>
              </a:rPr>
              <a:t>grid cell </a:t>
            </a:r>
            <a:r>
              <a:rPr lang="ko-KR" altLang="en-US" dirty="0" smtClean="0">
                <a:ea typeface="Arial Unicode MS" panose="020B0604020202020204" pitchFamily="50" charset="-127"/>
              </a:rPr>
              <a:t>에서 </a:t>
            </a:r>
            <a:r>
              <a:rPr lang="ko-KR" altLang="en-US" dirty="0">
                <a:ea typeface="Arial Unicode MS" panose="020B0604020202020204" pitchFamily="50" charset="-127"/>
              </a:rPr>
              <a:t>예측한 </a:t>
            </a:r>
            <a:r>
              <a:rPr lang="en-US" altLang="ko-KR" b="1" dirty="0" smtClean="0">
                <a:solidFill>
                  <a:srgbClr val="FFC000"/>
                </a:solidFill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임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endParaRPr lang="ko-KR" altLang="en-US" dirty="0">
              <a:ea typeface="Arial Unicode MS" panose="020B0604020202020204" pitchFamily="50" charset="-127"/>
            </a:endParaRPr>
          </a:p>
          <a:p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95936" y="2109377"/>
            <a:ext cx="514806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30</a:t>
            </a:r>
            <a:r>
              <a:rPr lang="ko-KR" altLang="en-US" dirty="0" smtClean="0">
                <a:ea typeface="Arial Unicode MS" panose="020B0604020202020204" pitchFamily="50" charset="-127"/>
              </a:rPr>
              <a:t>개의 채널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2100" b="1" dirty="0" err="1" smtClean="0">
                <a:ea typeface="Arial Unicode MS" panose="020B0604020202020204" pitchFamily="50" charset="-127"/>
              </a:rPr>
              <a:t>x,y,w,h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 : Bounding box information 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b="1" dirty="0" smtClean="0">
                <a:ea typeface="Arial Unicode MS" panose="020B0604020202020204" pitchFamily="50" charset="-127"/>
              </a:rPr>
              <a:t>- </a:t>
            </a:r>
            <a:r>
              <a:rPr lang="en-US" altLang="ko-KR" b="1" dirty="0" err="1" smtClean="0">
                <a:ea typeface="Arial Unicode MS" panose="020B0604020202020204" pitchFamily="50" charset="-127"/>
              </a:rPr>
              <a:t>x,y</a:t>
            </a:r>
            <a:r>
              <a:rPr lang="en-US" altLang="ko-KR" dirty="0" smtClean="0">
                <a:ea typeface="Arial Unicode MS" panose="020B0604020202020204" pitchFamily="50" charset="-127"/>
              </a:rPr>
              <a:t> : </a:t>
            </a:r>
            <a:r>
              <a:rPr lang="en-US" altLang="ko-KR" b="1" dirty="0" smtClean="0">
                <a:solidFill>
                  <a:srgbClr val="FFC000"/>
                </a:solidFill>
                <a:ea typeface="Arial Unicode MS" panose="020B0604020202020204" pitchFamily="50" charset="-127"/>
              </a:rPr>
              <a:t>bounding box </a:t>
            </a:r>
            <a:r>
              <a:rPr lang="ko-KR" altLang="en-US" dirty="0" smtClean="0">
                <a:ea typeface="Arial Unicode MS" panose="020B0604020202020204" pitchFamily="50" charset="-127"/>
              </a:rPr>
              <a:t>중심이 </a:t>
            </a:r>
            <a:r>
              <a:rPr lang="en-US" altLang="ko-KR" b="1" dirty="0" smtClean="0">
                <a:solidFill>
                  <a:srgbClr val="FF0000"/>
                </a:solidFill>
                <a:ea typeface="Arial Unicode MS" panose="020B0604020202020204" pitchFamily="50" charset="-127"/>
              </a:rPr>
              <a:t>grid cell</a:t>
            </a:r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  </a:t>
            </a:r>
            <a:r>
              <a:rPr lang="ko-KR" altLang="en-US" dirty="0" smtClean="0">
                <a:ea typeface="Arial Unicode MS" panose="020B0604020202020204" pitchFamily="50" charset="-127"/>
              </a:rPr>
              <a:t>중심에서 어디에 있는가</a:t>
            </a:r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- </a:t>
            </a:r>
            <a:r>
              <a:rPr lang="en-US" altLang="ko-KR" b="1" dirty="0" err="1" smtClean="0">
                <a:ea typeface="Arial Unicode MS" panose="020B0604020202020204" pitchFamily="50" charset="-127"/>
              </a:rPr>
              <a:t>w,h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: </a:t>
            </a:r>
            <a:r>
              <a:rPr lang="en-US" altLang="ko-KR" b="1" dirty="0" smtClean="0">
                <a:solidFill>
                  <a:srgbClr val="FFC000"/>
                </a:solidFill>
                <a:ea typeface="Arial Unicode MS" panose="020B0604020202020204" pitchFamily="50" charset="-127"/>
              </a:rPr>
              <a:t>bounding</a:t>
            </a:r>
            <a:r>
              <a:rPr lang="en-US" altLang="ko-KR" b="1" dirty="0" smtClean="0">
                <a:ea typeface="Arial Unicode MS" panose="020B0604020202020204" pitchFamily="50" charset="-127"/>
              </a:rPr>
              <a:t> </a:t>
            </a:r>
            <a:r>
              <a:rPr lang="en-US" altLang="ko-KR" b="1" dirty="0" smtClean="0">
                <a:solidFill>
                  <a:srgbClr val="FFC000"/>
                </a:solidFill>
                <a:ea typeface="Arial Unicode MS" panose="020B0604020202020204" pitchFamily="50" charset="-127"/>
              </a:rPr>
              <a:t>box </a:t>
            </a:r>
            <a:r>
              <a:rPr lang="ko-KR" altLang="en-US" dirty="0" smtClean="0">
                <a:ea typeface="Arial Unicode MS" panose="020B0604020202020204" pitchFamily="50" charset="-127"/>
              </a:rPr>
              <a:t>의 </a:t>
            </a:r>
            <a:r>
              <a:rPr lang="ko-KR" altLang="en-US" dirty="0">
                <a:ea typeface="Arial Unicode MS" panose="020B0604020202020204" pitchFamily="50" charset="-127"/>
              </a:rPr>
              <a:t>가로 세로 길이가 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ko-KR" altLang="en-US" dirty="0" smtClean="0">
                <a:ea typeface="Arial Unicode MS" panose="020B0604020202020204" pitchFamily="50" charset="-127"/>
              </a:rPr>
              <a:t>전체 </a:t>
            </a:r>
            <a:r>
              <a:rPr lang="ko-KR" altLang="en-US" dirty="0">
                <a:ea typeface="Arial Unicode MS" panose="020B0604020202020204" pitchFamily="50" charset="-127"/>
              </a:rPr>
              <a:t>이미지 크기에 어느 </a:t>
            </a:r>
            <a:r>
              <a:rPr lang="ko-KR" altLang="en-US" dirty="0" smtClean="0">
                <a:ea typeface="Arial Unicode MS" panose="020B0604020202020204" pitchFamily="50" charset="-127"/>
              </a:rPr>
              <a:t>정도</a:t>
            </a:r>
            <a:r>
              <a:rPr lang="ko-KR" altLang="en-US" dirty="0">
                <a:ea typeface="Arial Unicode MS" panose="020B0604020202020204" pitchFamily="50" charset="-127"/>
              </a:rPr>
              <a:t>의</a:t>
            </a:r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r>
              <a:rPr lang="ko-KR" altLang="en-US" dirty="0">
                <a:ea typeface="Arial Unicode MS" panose="020B0604020202020204" pitchFamily="50" charset="-127"/>
              </a:rPr>
              <a:t>크기를 </a:t>
            </a:r>
            <a:r>
              <a:rPr lang="ko-KR" altLang="en-US" dirty="0" smtClean="0">
                <a:ea typeface="Arial Unicode MS" panose="020B0604020202020204" pitchFamily="50" charset="-127"/>
              </a:rPr>
              <a:t>갖는가</a:t>
            </a:r>
            <a:endParaRPr lang="en-US" altLang="ko-KR" dirty="0" smtClean="0">
              <a:ea typeface="Arial Unicode MS" panose="020B0604020202020204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36512" y="4653136"/>
            <a:ext cx="374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가 바로 </a:t>
            </a:r>
            <a:r>
              <a:rPr lang="en-US" altLang="ko-KR" dirty="0" smtClean="0">
                <a:ea typeface="Arial Unicode MS" panose="020B0604020202020204" pitchFamily="50" charset="-127"/>
              </a:rPr>
              <a:t>ROI, </a:t>
            </a:r>
          </a:p>
          <a:p>
            <a:r>
              <a:rPr lang="ko-KR" altLang="en-US" dirty="0" smtClean="0">
                <a:ea typeface="Arial Unicode MS" panose="020B0604020202020204" pitchFamily="50" charset="-127"/>
              </a:rPr>
              <a:t>오브젝트 후보임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</a:p>
          <a:p>
            <a:r>
              <a:rPr lang="ko-KR" altLang="en-US" dirty="0" smtClean="0">
                <a:ea typeface="Arial Unicode MS" panose="020B0604020202020204" pitchFamily="50" charset="-127"/>
              </a:rPr>
              <a:t>이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를 </a:t>
            </a:r>
            <a:r>
              <a:rPr lang="en-US" altLang="ko-KR" dirty="0" smtClean="0">
                <a:ea typeface="Arial Unicode MS" panose="020B0604020202020204" pitchFamily="50" charset="-127"/>
              </a:rPr>
              <a:t>2</a:t>
            </a:r>
            <a:r>
              <a:rPr lang="ko-KR" altLang="en-US" dirty="0" smtClean="0">
                <a:ea typeface="Arial Unicode MS" panose="020B0604020202020204" pitchFamily="50" charset="-127"/>
              </a:rPr>
              <a:t>개 만든다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0462" y="107340"/>
            <a:ext cx="342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Arial Unicode MS" panose="020B0604020202020204" pitchFamily="50" charset="-127"/>
              </a:rPr>
              <a:t>그림</a:t>
            </a:r>
            <a:r>
              <a:rPr lang="en-US" altLang="ko-KR" dirty="0" smtClean="0">
                <a:ea typeface="Arial Unicode MS" panose="020B0604020202020204" pitchFamily="50" charset="-127"/>
              </a:rPr>
              <a:t>) 1</a:t>
            </a:r>
            <a:r>
              <a:rPr lang="ko-KR" altLang="en-US" dirty="0" smtClean="0">
                <a:ea typeface="Arial Unicode MS" panose="020B0604020202020204" pitchFamily="50" charset="-127"/>
              </a:rPr>
              <a:t>번째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files.pstatic.net/MjAxNzA0MjhfMTcz/MDAxNDkzMzYyNDk1NDc4.Bb5mhS1rOfE3FErtXtWHbKqD4Nsuug2NOqMnxWfS2Rkg.IftSMHg0T4QhbcfDPMUKnAYXpIYplpMRx1YviE7tUhcg.PNG.sogangori/last2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0" y="260648"/>
            <a:ext cx="85725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blogfiles.pstatic.net/MjAxNzA0MjhfMTY3/MDAxNDkzMzYyNDk1NzE5.sjxfie7AkzvJkNAoI02WB8XUrx9WqRFW9rvvn2-oU84g.PfjoN8qsFIsjIVHAmY_7VqxvLTjKjtiLOa5lFVd8UrEg.PNG.sogangori/last3.PNG?type=w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07" y="3302062"/>
            <a:ext cx="8798489" cy="795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12470" y="44624"/>
            <a:ext cx="342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Arial Unicode MS" panose="020B0604020202020204" pitchFamily="50" charset="-127"/>
              </a:rPr>
              <a:t>그림</a:t>
            </a:r>
            <a:r>
              <a:rPr lang="en-US" altLang="ko-KR" dirty="0" smtClean="0">
                <a:ea typeface="Arial Unicode MS" panose="020B0604020202020204" pitchFamily="50" charset="-127"/>
              </a:rPr>
              <a:t>) 2</a:t>
            </a:r>
            <a:r>
              <a:rPr lang="ko-KR" altLang="en-US" dirty="0" smtClean="0">
                <a:ea typeface="Arial Unicode MS" panose="020B0604020202020204" pitchFamily="50" charset="-127"/>
              </a:rPr>
              <a:t>번째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10672" y="4581128"/>
            <a:ext cx="51675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1. 30</a:t>
            </a:r>
            <a:r>
              <a:rPr lang="ko-KR" altLang="en-US" dirty="0">
                <a:ea typeface="Arial Unicode MS" panose="020B0604020202020204" pitchFamily="50" charset="-127"/>
              </a:rPr>
              <a:t>개의 채널 중에서 앞에 </a:t>
            </a:r>
            <a:r>
              <a:rPr lang="en-US" altLang="ko-KR" dirty="0">
                <a:ea typeface="Arial Unicode MS" panose="020B0604020202020204" pitchFamily="50" charset="-127"/>
              </a:rPr>
              <a:t>5</a:t>
            </a:r>
            <a:r>
              <a:rPr lang="ko-KR" altLang="en-US" dirty="0">
                <a:ea typeface="Arial Unicode MS" panose="020B0604020202020204" pitchFamily="50" charset="-127"/>
              </a:rPr>
              <a:t>개는 </a:t>
            </a:r>
            <a:r>
              <a:rPr lang="en-US" altLang="ko-KR" dirty="0">
                <a:ea typeface="Arial Unicode MS" panose="020B0604020202020204" pitchFamily="50" charset="-127"/>
              </a:rPr>
              <a:t>1</a:t>
            </a:r>
            <a:r>
              <a:rPr lang="ko-KR" altLang="en-US" dirty="0" smtClean="0">
                <a:ea typeface="Arial Unicode MS" panose="020B0604020202020204" pitchFamily="50" charset="-127"/>
              </a:rPr>
              <a:t>번째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 정보가 있고</a:t>
            </a:r>
            <a:r>
              <a:rPr lang="en-US" altLang="ko-KR" dirty="0" smtClean="0">
                <a:ea typeface="Arial Unicode MS" panose="020B0604020202020204" pitchFamily="50" charset="-127"/>
              </a:rPr>
              <a:t>,</a:t>
            </a:r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r>
              <a:rPr lang="ko-KR" altLang="en-US" dirty="0">
                <a:ea typeface="Arial Unicode MS" panose="020B0604020202020204" pitchFamily="50" charset="-127"/>
              </a:rPr>
              <a:t>다음의 </a:t>
            </a:r>
            <a:r>
              <a:rPr lang="en-US" altLang="ko-KR" dirty="0">
                <a:ea typeface="Arial Unicode MS" panose="020B0604020202020204" pitchFamily="50" charset="-127"/>
              </a:rPr>
              <a:t>5</a:t>
            </a:r>
            <a:r>
              <a:rPr lang="ko-KR" altLang="en-US" dirty="0">
                <a:ea typeface="Arial Unicode MS" panose="020B0604020202020204" pitchFamily="50" charset="-127"/>
              </a:rPr>
              <a:t>개에는 </a:t>
            </a:r>
            <a:r>
              <a:rPr lang="en-US" altLang="ko-KR" dirty="0">
                <a:ea typeface="Arial Unicode MS" panose="020B0604020202020204" pitchFamily="50" charset="-127"/>
              </a:rPr>
              <a:t>2</a:t>
            </a:r>
            <a:r>
              <a:rPr lang="ko-KR" altLang="en-US" dirty="0">
                <a:ea typeface="Arial Unicode MS" panose="020B0604020202020204" pitchFamily="50" charset="-127"/>
              </a:rPr>
              <a:t>번째 </a:t>
            </a:r>
            <a:r>
              <a:rPr lang="en-US" altLang="ko-KR" dirty="0" smtClean="0">
                <a:ea typeface="Arial Unicode MS" panose="020B0604020202020204" pitchFamily="50" charset="-127"/>
              </a:rPr>
              <a:t>bounding box </a:t>
            </a:r>
            <a:r>
              <a:rPr lang="ko-KR" altLang="en-US" dirty="0" smtClean="0">
                <a:ea typeface="Arial Unicode MS" panose="020B0604020202020204" pitchFamily="50" charset="-127"/>
              </a:rPr>
              <a:t>정보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endParaRPr lang="en-US" altLang="ko-KR" dirty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2. </a:t>
            </a:r>
            <a:r>
              <a:rPr lang="ko-KR" altLang="en-US" dirty="0" smtClean="0">
                <a:ea typeface="Arial Unicode MS" panose="020B0604020202020204" pitchFamily="50" charset="-127"/>
              </a:rPr>
              <a:t>뒷부분에는 해당 </a:t>
            </a:r>
            <a:r>
              <a:rPr lang="en-US" altLang="ko-KR" b="1" dirty="0" smtClean="0">
                <a:solidFill>
                  <a:srgbClr val="FF0000"/>
                </a:solidFill>
                <a:ea typeface="Arial Unicode MS" panose="020B0604020202020204" pitchFamily="50" charset="-127"/>
              </a:rPr>
              <a:t>grid cell</a:t>
            </a:r>
            <a:r>
              <a:rPr lang="ko-KR" altLang="en-US" dirty="0" smtClean="0">
                <a:ea typeface="Arial Unicode MS" panose="020B0604020202020204" pitchFamily="50" charset="-127"/>
              </a:rPr>
              <a:t>에 </a:t>
            </a:r>
            <a:r>
              <a:rPr lang="en-US" altLang="ko-KR" dirty="0" smtClean="0">
                <a:ea typeface="Arial Unicode MS" panose="020B0604020202020204" pitchFamily="50" charset="-127"/>
              </a:rPr>
              <a:t>object</a:t>
            </a:r>
            <a:r>
              <a:rPr lang="ko-KR" altLang="en-US" dirty="0" smtClean="0">
                <a:ea typeface="Arial Unicode MS" panose="020B0604020202020204" pitchFamily="50" charset="-127"/>
              </a:rPr>
              <a:t>가 있다면 </a:t>
            </a:r>
            <a:r>
              <a:rPr lang="ko-KR" altLang="en-US" dirty="0">
                <a:ea typeface="Arial Unicode MS" panose="020B0604020202020204" pitchFamily="50" charset="-127"/>
              </a:rPr>
              <a:t>그것이 어떤 클래스일지에 대한 </a:t>
            </a:r>
            <a:r>
              <a:rPr lang="ko-KR" altLang="en-US" dirty="0" smtClean="0">
                <a:ea typeface="Arial Unicode MS" panose="020B0604020202020204" pitchFamily="50" charset="-127"/>
              </a:rPr>
              <a:t>확률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blogfiles.pstatic.net/MjAxNzA0MjhfNjQg/MDAxNDkzMzYzNjU4MDg4.P9iloX2m3RaaP5DhtKD-XHsxt4Si9reDK1b8IBj9E_Eg.M2ugdY3xrp3vsASkCanb67hPs2UGkfyEHyHvMjdP4ygg.PNG.sogangori/confidences.PNG?type=w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6572250" cy="510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573639" y="2288216"/>
            <a:ext cx="50405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ea typeface="Arial Unicode MS" panose="020B0604020202020204" pitchFamily="50" charset="-127"/>
              </a:rPr>
              <a:t>bb1(bound </a:t>
            </a:r>
            <a:r>
              <a:rPr lang="en-US" altLang="ko-KR" dirty="0">
                <a:ea typeface="Arial Unicode MS" panose="020B0604020202020204" pitchFamily="50" charset="-127"/>
              </a:rPr>
              <a:t>box 1) </a:t>
            </a:r>
            <a:r>
              <a:rPr lang="ko-KR" altLang="en-US" dirty="0">
                <a:ea typeface="Arial Unicode MS" panose="020B0604020202020204" pitchFamily="50" charset="-127"/>
              </a:rPr>
              <a:t>즉 </a:t>
            </a:r>
            <a:r>
              <a:rPr lang="ko-KR" altLang="en-US" dirty="0" err="1">
                <a:ea typeface="Arial Unicode MS" panose="020B0604020202020204" pitchFamily="50" charset="-127"/>
              </a:rPr>
              <a:t>첫번째</a:t>
            </a:r>
            <a:r>
              <a:rPr lang="ko-KR" altLang="en-US" dirty="0">
                <a:ea typeface="Arial Unicode MS" panose="020B0604020202020204" pitchFamily="50" charset="-127"/>
              </a:rPr>
              <a:t> 후보의 </a:t>
            </a: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에 </a:t>
            </a:r>
            <a:r>
              <a:rPr lang="ko-KR" altLang="en-US" dirty="0">
                <a:ea typeface="Arial Unicode MS" panose="020B0604020202020204" pitchFamily="50" charset="-127"/>
              </a:rPr>
              <a:t>대한 클래스 </a:t>
            </a:r>
            <a:r>
              <a:rPr lang="ko-KR" altLang="en-US" dirty="0" err="1">
                <a:ea typeface="Arial Unicode MS" panose="020B0604020202020204" pitchFamily="50" charset="-127"/>
              </a:rPr>
              <a:t>점수표이다</a:t>
            </a:r>
            <a:r>
              <a:rPr lang="en-US" altLang="ko-KR" dirty="0" smtClean="0">
                <a:ea typeface="Arial Unicode MS" panose="020B0604020202020204" pitchFamily="50" charset="-127"/>
              </a:rPr>
              <a:t>.</a:t>
            </a:r>
            <a:r>
              <a:rPr lang="en-US" altLang="ko-KR" dirty="0">
                <a:ea typeface="Arial Unicode MS" panose="020B0604020202020204" pitchFamily="50" charset="-127"/>
              </a:rPr>
              <a:t/>
            </a:r>
            <a:br>
              <a:rPr lang="en-US" altLang="ko-KR" dirty="0">
                <a:ea typeface="Arial Unicode MS" panose="020B0604020202020204" pitchFamily="50" charset="-127"/>
              </a:rPr>
            </a:br>
            <a:endParaRPr lang="en-US" altLang="ko-KR" dirty="0" smtClean="0">
              <a:ea typeface="Arial Unicode MS" panose="020B0604020202020204" pitchFamily="50" charset="-127"/>
            </a:endParaRPr>
          </a:p>
          <a:p>
            <a:r>
              <a:rPr lang="en-US" altLang="ko-KR" dirty="0" smtClean="0">
                <a:ea typeface="Arial Unicode MS" panose="020B0604020202020204" pitchFamily="50" charset="-127"/>
              </a:rPr>
              <a:t>Bounding box</a:t>
            </a:r>
            <a:r>
              <a:rPr lang="ko-KR" altLang="en-US" dirty="0" smtClean="0">
                <a:ea typeface="Arial Unicode MS" panose="020B0604020202020204" pitchFamily="50" charset="-127"/>
              </a:rPr>
              <a:t>에 </a:t>
            </a:r>
            <a:r>
              <a:rPr lang="ko-KR" altLang="en-US" dirty="0">
                <a:ea typeface="Arial Unicode MS" panose="020B0604020202020204" pitchFamily="50" charset="-127"/>
              </a:rPr>
              <a:t>오브젝트가 있을 확률</a:t>
            </a:r>
            <a:r>
              <a:rPr lang="en-US" altLang="ko-KR" dirty="0">
                <a:ea typeface="Arial Unicode MS" panose="020B0604020202020204" pitchFamily="50" charset="-127"/>
              </a:rPr>
              <a:t>(confidence) </a:t>
            </a:r>
            <a:r>
              <a:rPr lang="ko-KR" altLang="en-US" dirty="0">
                <a:ea typeface="Arial Unicode MS" panose="020B0604020202020204" pitchFamily="50" charset="-127"/>
              </a:rPr>
              <a:t>이</a:t>
            </a:r>
            <a:r>
              <a:rPr lang="ko-KR" altLang="en-US" dirty="0" smtClean="0">
                <a:ea typeface="Arial Unicode MS" panose="020B0604020202020204" pitchFamily="50" charset="-127"/>
              </a:rPr>
              <a:t> </a:t>
            </a:r>
            <a:r>
              <a:rPr lang="en-US" altLang="ko-KR" dirty="0" smtClean="0">
                <a:ea typeface="Arial Unicode MS" panose="020B0604020202020204" pitchFamily="50" charset="-127"/>
              </a:rPr>
              <a:t>0</a:t>
            </a:r>
            <a:r>
              <a:rPr lang="ko-KR" altLang="en-US" dirty="0">
                <a:ea typeface="Arial Unicode MS" panose="020B0604020202020204" pitchFamily="50" charset="-127"/>
              </a:rPr>
              <a:t>에 </a:t>
            </a:r>
            <a:r>
              <a:rPr lang="ko-KR" altLang="en-US" dirty="0" smtClean="0">
                <a:ea typeface="Arial Unicode MS" panose="020B0604020202020204" pitchFamily="50" charset="-127"/>
              </a:rPr>
              <a:t>가깝다면</a:t>
            </a:r>
            <a:r>
              <a:rPr lang="en-US" altLang="ko-KR" dirty="0">
                <a:ea typeface="Arial Unicode MS" panose="020B0604020202020204" pitchFamily="50" charset="-127"/>
              </a:rPr>
              <a:t> </a:t>
            </a:r>
            <a:r>
              <a:rPr lang="ko-KR" altLang="en-US" dirty="0" smtClean="0">
                <a:ea typeface="Arial Unicode MS" panose="020B0604020202020204" pitchFamily="50" charset="-127"/>
              </a:rPr>
              <a:t>그곳에 </a:t>
            </a:r>
            <a:r>
              <a:rPr lang="ko-KR" altLang="en-US" dirty="0">
                <a:ea typeface="Arial Unicode MS" panose="020B0604020202020204" pitchFamily="50" charset="-127"/>
              </a:rPr>
              <a:t>어떠한 클래스가 있는지에 대한 정보도 매우 낮아 지게 </a:t>
            </a:r>
            <a:r>
              <a:rPr lang="ko-KR" altLang="en-US" dirty="0" smtClean="0">
                <a:ea typeface="Arial Unicode MS" panose="020B0604020202020204" pitchFamily="50" charset="-127"/>
              </a:rPr>
              <a:t>된다</a:t>
            </a:r>
            <a:r>
              <a:rPr lang="en-US" altLang="ko-KR" dirty="0">
                <a:ea typeface="Arial Unicode MS" panose="020B0604020202020204" pitchFamily="50" charset="-127"/>
              </a:rPr>
              <a:t>.</a:t>
            </a:r>
            <a:endParaRPr lang="ko-KR" altLang="en-US" dirty="0">
              <a:ea typeface="Arial Unicode MS" panose="020B06040202020202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872</Words>
  <Application>Microsoft Office PowerPoint</Application>
  <PresentationFormat>화면 슬라이드 쇼(4:3)</PresentationFormat>
  <Paragraphs>127</Paragraphs>
  <Slides>27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28" baseType="lpstr">
      <vt:lpstr>Office 테마</vt:lpstr>
      <vt:lpstr>Object Detection  R-CNN / YOLO / SSD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Windows 사용자</cp:lastModifiedBy>
  <cp:revision>30</cp:revision>
  <dcterms:created xsi:type="dcterms:W3CDTF">2019-10-25T08:57:55Z</dcterms:created>
  <dcterms:modified xsi:type="dcterms:W3CDTF">2019-10-28T05:02:41Z</dcterms:modified>
</cp:coreProperties>
</file>