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이 한영" initials="이한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4" y="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commentAuthors" Target="commentAuthors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6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0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9156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slideLayout" Target="../slideLayouts/slideLayout4.xml"  /><Relationship Id="rId3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352800" y="0"/>
            <a:ext cx="0" cy="6858000"/>
          </a:xfrm>
          <a:prstGeom prst="line">
            <a:avLst/>
          </a:prstGeom>
          <a:ln w="6985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github.com/qqwweee/keras-yolo3/blob/master/yolo3/model.py" TargetMode="External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://waifu2x.udp.jp/index.ko.html" TargetMode="Externa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github.com/qqwweee/keras-yolo3/blob/master/yolo3/model.py" TargetMode="External" /><Relationship Id="rId3" Type="http://schemas.openxmlformats.org/officeDocument/2006/relationships/hyperlink" Target="https://pjreddie.com/media/files/papers/YOLOv3.pdf" TargetMode="External" /><Relationship Id="rId4" Type="http://schemas.openxmlformats.org/officeDocument/2006/relationships/hyperlink" Target="https://pjreddie.com/media/files/papers/YOLO9000.pdf" TargetMode="External" /><Relationship Id="rId5" Type="http://schemas.openxmlformats.org/officeDocument/2006/relationships/hyperlink" Target="https://curt-park.github.io/2017-03-17/faster-rcnn/" TargetMode="External" /><Relationship Id="rId6" Type="http://schemas.openxmlformats.org/officeDocument/2006/relationships/hyperlink" Target="http://incredible.ai/deep-learning/2018/03/17/Faster-R-CNN/" TargetMode="External" /><Relationship Id="rId7" Type="http://schemas.openxmlformats.org/officeDocument/2006/relationships/hyperlink" Target="https://m.blog.naver.com/sogangori/221011203855" TargetMode="External" /><Relationship Id="rId8" Type="http://schemas.openxmlformats.org/officeDocument/2006/relationships/hyperlink" Target="https://blog.naver.com/rupy400/221315098464" TargetMode="External" /><Relationship Id="rId9" Type="http://schemas.openxmlformats.org/officeDocument/2006/relationships/hyperlink" Target="http://www.modulabs.co.kr/index.php?mid=DeepLAB_Paper&amp;search_target=title_content&amp;search_keyword=+yolo&amp;document_srl=15070" TargetMode="External"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60657" y="2416629"/>
            <a:ext cx="5670686" cy="1560567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8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/>
                <a:ea typeface="나눔스퀘어 Bold"/>
              </a:rPr>
              <a:t>지능형 </a:t>
            </a:r>
            <a:r>
              <a:rPr lang="en-US" altLang="ko-KR" sz="48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/>
                <a:ea typeface="나눔스퀘어 Bold"/>
              </a:rPr>
              <a:t>X-Ray </a:t>
            </a:r>
            <a:endParaRPr lang="en-US" altLang="ko-KR" sz="4800" b="1">
              <a:solidFill>
                <a:schemeClr val="tx1">
                  <a:lumMod val="95000"/>
                  <a:lumOff val="5000"/>
                </a:schemeClr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en-US" altLang="ko-KR" sz="48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/>
                <a:ea typeface="나눔스퀘어 Bold"/>
              </a:rPr>
              <a:t>with YOLO(1)</a:t>
            </a:r>
            <a:endParaRPr lang="en-US" altLang="ko-KR" sz="4800" b="1">
              <a:solidFill>
                <a:schemeClr val="tx1">
                  <a:lumMod val="95000"/>
                  <a:lumOff val="5000"/>
                </a:schemeClr>
              </a:solidFill>
              <a:latin typeface="나눔스퀘어 Bold"/>
              <a:ea typeface="나눔스퀘어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056" y="5313170"/>
            <a:ext cx="2894516" cy="790450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100" b="1"/>
              <a:t>     </a:t>
            </a:r>
            <a:r>
              <a:rPr lang="ko-KR" altLang="en-US" sz="2300" b="1">
                <a:latin typeface="맑은 고딕 (본문)나눔스퀘어 Bold"/>
              </a:rPr>
              <a:t>산업경영공학부</a:t>
            </a:r>
            <a:endParaRPr lang="ko-KR" altLang="en-US" sz="2300" b="1">
              <a:latin typeface="맑은 고딕 (본문)나눔스퀘어 Bold"/>
            </a:endParaRPr>
          </a:p>
          <a:p>
            <a:pPr algn="r">
              <a:defRPr/>
            </a:pPr>
            <a:r>
              <a:rPr lang="en-US" altLang="ko-KR" sz="2300" b="1">
                <a:latin typeface="맑은 고딕 (본문)나눔스퀘어 Bold"/>
              </a:rPr>
              <a:t>2015170852  </a:t>
            </a:r>
            <a:r>
              <a:rPr lang="ko-KR" altLang="en-US" sz="2300" b="1">
                <a:latin typeface="맑은 고딕 (본문)나눔스퀘어 Bold"/>
              </a:rPr>
              <a:t>이무원</a:t>
            </a:r>
            <a:endParaRPr lang="ko-KR" altLang="en-US" sz="2300" b="1">
              <a:latin typeface="맑은 고딕 (본문)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19736" cy="99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en-US" sz="3000" b="1">
                <a:solidFill>
                  <a:srgbClr val="3057b9"/>
                </a:solidFill>
              </a:rPr>
              <a:t>Dimension </a:t>
            </a:r>
            <a:endParaRPr lang="en-US" altLang="en-US" sz="3000" b="1">
              <a:solidFill>
                <a:srgbClr val="3057b9"/>
              </a:solidFill>
            </a:endParaRPr>
          </a:p>
          <a:p>
            <a:pPr lvl="0">
              <a:defRPr/>
            </a:pPr>
            <a:r>
              <a:rPr lang="en-US" altLang="en-US" sz="3000" b="1">
                <a:solidFill>
                  <a:srgbClr val="3057b9"/>
                </a:solidFill>
              </a:rPr>
              <a:t>clusters</a:t>
            </a:r>
            <a:endParaRPr lang="en-US" altLang="en-US" sz="30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"/>
          <p:cNvSpPr txBox="1"/>
          <p:nvPr/>
        </p:nvSpPr>
        <p:spPr>
          <a:xfrm>
            <a:off x="3822580" y="2562997"/>
            <a:ext cx="4050785" cy="228332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YOLOv2는 VOC 와 COCO 데이터셋에 있는 오브젝트의 경계 박스를 클러스터링해서 앵커박스의 종횡비와 크기를 결정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클러스터링에서 거리 공식은 위의 공식을 사용했다</a:t>
            </a:r>
            <a:r>
              <a:rPr lang="en-US" altLang="ko-KR" b="1"/>
              <a:t>.</a:t>
            </a:r>
            <a:endParaRPr lang="en-US" altLang="ko-KR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기본적으로는 </a:t>
            </a:r>
            <a:r>
              <a:rPr lang="en-US" altLang="ko-KR" b="1"/>
              <a:t>K-MEANS</a:t>
            </a:r>
            <a:r>
              <a:rPr lang="ko-KR" altLang="en-US" b="1"/>
              <a:t>클러스터링 이용</a:t>
            </a:r>
            <a:endParaRPr lang="ko-KR" altLang="en-US" b="1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1429" y="1407391"/>
            <a:ext cx="3214457" cy="442882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55505" y="1241483"/>
            <a:ext cx="3766248" cy="1829039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4775080" y="460674"/>
            <a:ext cx="1905000" cy="3660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3057b9"/>
                </a:solidFill>
              </a:rPr>
              <a:t>클러스터링 방식</a:t>
            </a:r>
            <a:endParaRPr lang="ko-KR" altLang="en-US" b="1">
              <a:solidFill>
                <a:srgbClr val="3057b9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8393383" y="484637"/>
            <a:ext cx="2474102" cy="36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8860787" y="484637"/>
            <a:ext cx="2300377" cy="36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3057b9"/>
                </a:solidFill>
              </a:rPr>
              <a:t>파라미터 튜닝</a:t>
            </a:r>
            <a:endParaRPr lang="ko-KR" altLang="en-US" b="1">
              <a:solidFill>
                <a:srgbClr val="3057b9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8249610" y="3339141"/>
            <a:ext cx="3281355" cy="228822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클러스터링 갯수 k 를 크게 늘릴 수록 클러스터링 결과와 라벨과의 IOU가 커져 Recall 이 상승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k가 커지면 모델의 복잡도가 상승하는 트레이드 오프 관계가 있기 때문에 YOLOv2는 k = 5 를 선택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19736" cy="99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en-US" sz="3000" b="1">
                <a:solidFill>
                  <a:srgbClr val="3057b9"/>
                </a:solidFill>
              </a:rPr>
              <a:t>Dimension </a:t>
            </a:r>
            <a:endParaRPr lang="en-US" altLang="en-US" sz="3000" b="1">
              <a:solidFill>
                <a:srgbClr val="3057b9"/>
              </a:solidFill>
            </a:endParaRPr>
          </a:p>
          <a:p>
            <a:pPr lvl="0">
              <a:defRPr/>
            </a:pPr>
            <a:r>
              <a:rPr lang="en-US" altLang="en-US" sz="3000" b="1">
                <a:solidFill>
                  <a:srgbClr val="3057b9"/>
                </a:solidFill>
              </a:rPr>
              <a:t>clusters</a:t>
            </a:r>
            <a:endParaRPr lang="en-US" altLang="en-US" sz="30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"/>
          <p:cNvSpPr txBox="1"/>
          <p:nvPr/>
        </p:nvSpPr>
        <p:spPr>
          <a:xfrm>
            <a:off x="8393383" y="484637"/>
            <a:ext cx="2474102" cy="36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0213" y="1319601"/>
            <a:ext cx="3168650" cy="1295400"/>
          </a:xfrm>
          <a:prstGeom prst="rect">
            <a:avLst/>
          </a:prstGeom>
        </p:spPr>
      </p:pic>
      <p:sp>
        <p:nvSpPr>
          <p:cNvPr id="38" name=""/>
          <p:cNvSpPr txBox="1"/>
          <p:nvPr/>
        </p:nvSpPr>
        <p:spPr>
          <a:xfrm>
            <a:off x="5332203" y="664353"/>
            <a:ext cx="916556" cy="3624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3057b9"/>
                </a:solidFill>
              </a:rPr>
              <a:t>결과</a:t>
            </a:r>
            <a:endParaRPr lang="ko-KR" altLang="en-US" b="1">
              <a:solidFill>
                <a:srgbClr val="3057b9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152062" y="3114495"/>
            <a:ext cx="3483178" cy="228427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COCO</a:t>
            </a:r>
            <a:r>
              <a:rPr lang="ko-KR" altLang="en-US" b="1"/>
              <a:t>와 </a:t>
            </a:r>
            <a:r>
              <a:rPr lang="en-US" altLang="ko-KR" b="1"/>
              <a:t>VOC</a:t>
            </a:r>
            <a:r>
              <a:rPr lang="ko-KR" altLang="en-US" b="1"/>
              <a:t>데이터 셋을 이용하여 앵커박스를 만들고</a:t>
            </a:r>
            <a:r>
              <a:rPr lang="en-US" altLang="ko-KR" b="1"/>
              <a:t>,</a:t>
            </a:r>
            <a:r>
              <a:rPr lang="ko-KR" altLang="en-US" b="1"/>
              <a:t> 각 </a:t>
            </a:r>
            <a:r>
              <a:rPr lang="en-US" altLang="ko-KR" b="1"/>
              <a:t>K</a:t>
            </a:r>
            <a:r>
              <a:rPr lang="ko-KR" altLang="en-US" b="1"/>
              <a:t> 값에 대한 </a:t>
            </a:r>
            <a:r>
              <a:rPr lang="en-US" altLang="ko-KR" b="1"/>
              <a:t>IOU</a:t>
            </a:r>
            <a:endParaRPr lang="en-US" altLang="ko-KR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클러스터링을 안한 박스 </a:t>
            </a:r>
            <a:r>
              <a:rPr lang="en-US" altLang="ko-KR" b="1"/>
              <a:t>9</a:t>
            </a:r>
            <a:r>
              <a:rPr lang="ko-KR" altLang="en-US" b="1"/>
              <a:t>개에 비해서도 </a:t>
            </a:r>
            <a:r>
              <a:rPr lang="en-US" altLang="ko-KR" b="1"/>
              <a:t>IOU</a:t>
            </a:r>
            <a:r>
              <a:rPr lang="ko-KR" altLang="en-US" b="1"/>
              <a:t>값이 높은 것을 볼 수 있다</a:t>
            </a:r>
            <a:r>
              <a:rPr lang="en-US" altLang="ko-KR" b="1"/>
              <a:t>.</a:t>
            </a:r>
            <a:endParaRPr lang="en-US" altLang="ko-KR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SSE</a:t>
            </a:r>
            <a:r>
              <a:rPr lang="ko-KR" altLang="en-US" b="1"/>
              <a:t>를 이용할 경우 </a:t>
            </a:r>
            <a:r>
              <a:rPr lang="en-US" altLang="ko-KR" b="1"/>
              <a:t>IOU</a:t>
            </a:r>
            <a:r>
              <a:rPr lang="ko-KR" altLang="en-US" b="1"/>
              <a:t>값이 낮은 것을 볼 수 있다</a:t>
            </a:r>
            <a:r>
              <a:rPr lang="en-US" altLang="ko-KR" b="1"/>
              <a:t>.</a:t>
            </a:r>
            <a:endParaRPr lang="en-US" altLang="ko-KR" b="1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76081" y="1312412"/>
            <a:ext cx="1345904" cy="1866900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9291967" y="658362"/>
            <a:ext cx="1096271" cy="360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3057b9"/>
                </a:solidFill>
              </a:rPr>
              <a:t>코드</a:t>
            </a:r>
            <a:endParaRPr lang="ko-KR" altLang="en-US" b="1">
              <a:solidFill>
                <a:srgbClr val="3057b9"/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8555129" y="3429000"/>
            <a:ext cx="2989291" cy="17316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coco_annotation.py</a:t>
            </a:r>
            <a:r>
              <a:rPr lang="ko-KR" altLang="en-US" b="1"/>
              <a:t>와 </a:t>
            </a:r>
            <a:r>
              <a:rPr lang="en-US" altLang="ko-KR" b="1"/>
              <a:t>voc_annotation.py</a:t>
            </a:r>
            <a:r>
              <a:rPr lang="ko-KR" altLang="en-US" b="1"/>
              <a:t>에서 앵커 박스를 학습 한 후에</a:t>
            </a:r>
            <a:r>
              <a:rPr lang="en-US" altLang="ko-KR" b="1"/>
              <a:t>,</a:t>
            </a:r>
            <a:r>
              <a:rPr lang="ko-KR" altLang="en-US" b="1"/>
              <a:t> </a:t>
            </a:r>
            <a:r>
              <a:rPr lang="en-US" altLang="ko-KR" b="1"/>
              <a:t>kmeans.py</a:t>
            </a:r>
            <a:r>
              <a:rPr lang="ko-KR" altLang="en-US" b="1"/>
              <a:t>에서 클러스터링을 하여 앵커 박스에 관련된 </a:t>
            </a:r>
            <a:r>
              <a:rPr lang="en-US" altLang="ko-KR" b="1"/>
              <a:t>txt</a:t>
            </a:r>
            <a:r>
              <a:rPr lang="ko-KR" altLang="en-US" b="1"/>
              <a:t>파일을 만들었다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19736" cy="99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rgbClr val="3057b9"/>
                </a:solidFill>
              </a:rPr>
              <a:t>Darknet-19</a:t>
            </a:r>
            <a:endParaRPr lang="en-US" altLang="ko-KR" sz="3000" b="1">
              <a:solidFill>
                <a:srgbClr val="3057b9"/>
              </a:solidFill>
            </a:endParaRPr>
          </a:p>
          <a:p>
            <a:pPr lvl="0">
              <a:defRPr/>
            </a:pPr>
            <a:r>
              <a:rPr lang="en-US" altLang="ko-KR" sz="3000" b="1">
                <a:solidFill>
                  <a:srgbClr val="3057b9"/>
                </a:solidFill>
              </a:rPr>
              <a:t>Darknet-53</a:t>
            </a:r>
            <a:endParaRPr lang="en-US" altLang="ko-KR" sz="30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"/>
          <p:cNvSpPr txBox="1"/>
          <p:nvPr/>
        </p:nvSpPr>
        <p:spPr>
          <a:xfrm>
            <a:off x="8393383" y="484637"/>
            <a:ext cx="2474102" cy="36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5040993" y="664353"/>
            <a:ext cx="1553578" cy="3624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3057b9"/>
                </a:solidFill>
              </a:rPr>
              <a:t>Darknet-19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836950" y="658362"/>
            <a:ext cx="1666558" cy="3589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3057b9"/>
                </a:solidFill>
              </a:rPr>
              <a:t>Darknet-53</a:t>
            </a:r>
            <a:endParaRPr lang="en-US" altLang="ko-KR" b="1">
              <a:solidFill>
                <a:srgbClr val="3057b9"/>
              </a:solidFill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62688" y="1510126"/>
            <a:ext cx="3175000" cy="443230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08547" y="1487031"/>
            <a:ext cx="2800350" cy="4053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19736" cy="99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rgbClr val="3057b9"/>
                </a:solidFill>
              </a:rPr>
              <a:t>Direct location prediction </a:t>
            </a:r>
            <a:endParaRPr lang="en-US" altLang="ko-KR" sz="30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"/>
          <p:cNvSpPr txBox="1"/>
          <p:nvPr/>
        </p:nvSpPr>
        <p:spPr>
          <a:xfrm>
            <a:off x="8393383" y="484637"/>
            <a:ext cx="2474102" cy="36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6653" y="1802705"/>
            <a:ext cx="3759200" cy="1035050"/>
          </a:xfrm>
          <a:prstGeom prst="rect">
            <a:avLst/>
          </a:prstGeom>
        </p:spPr>
      </p:pic>
      <p:sp>
        <p:nvSpPr>
          <p:cNvPr id="47" name=""/>
          <p:cNvSpPr txBox="1"/>
          <p:nvPr/>
        </p:nvSpPr>
        <p:spPr>
          <a:xfrm>
            <a:off x="5147220" y="850552"/>
            <a:ext cx="1391542" cy="3667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예전 방식</a:t>
            </a:r>
            <a:endParaRPr lang="ko-KR" altLang="en-US" b="1"/>
          </a:p>
        </p:txBody>
      </p:sp>
      <p:sp>
        <p:nvSpPr>
          <p:cNvPr id="48" name=""/>
          <p:cNvSpPr txBox="1"/>
          <p:nvPr/>
        </p:nvSpPr>
        <p:spPr>
          <a:xfrm>
            <a:off x="3815209" y="3429000"/>
            <a:ext cx="3896231" cy="200787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tx</a:t>
            </a:r>
            <a:r>
              <a:rPr lang="ko-KR" altLang="en-US" b="1"/>
              <a:t>가 </a:t>
            </a:r>
            <a:r>
              <a:rPr lang="en-US" altLang="ko-KR" b="1"/>
              <a:t>1</a:t>
            </a:r>
            <a:r>
              <a:rPr lang="ko-KR" altLang="en-US" b="1"/>
              <a:t>일 경우 앵커박스의 가로길이 만큼 오른쪽으로 이동한다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즉</a:t>
            </a:r>
            <a:r>
              <a:rPr lang="en-US" altLang="ko-KR" b="1"/>
              <a:t>,</a:t>
            </a:r>
            <a:r>
              <a:rPr lang="ko-KR" altLang="en-US" b="1"/>
              <a:t> 앵커박스의 중심도 옆 그리드셀로 이동되게 되므로</a:t>
            </a:r>
            <a:r>
              <a:rPr lang="en-US" altLang="ko-KR" b="1"/>
              <a:t>,</a:t>
            </a:r>
            <a:r>
              <a:rPr lang="ko-KR" altLang="en-US" b="1"/>
              <a:t> 초기값을 랜덤으로 하게 된다면 어느정도 정확한 오프셋을 찾는데 오래걸린다</a:t>
            </a:r>
            <a:r>
              <a:rPr lang="en-US" altLang="ko-KR" b="1"/>
              <a:t>.</a:t>
            </a:r>
            <a:endParaRPr lang="en-US" altLang="ko-KR" b="1"/>
          </a:p>
        </p:txBody>
      </p:sp>
      <p:sp>
        <p:nvSpPr>
          <p:cNvPr id="49" name=""/>
          <p:cNvSpPr txBox="1"/>
          <p:nvPr/>
        </p:nvSpPr>
        <p:spPr>
          <a:xfrm>
            <a:off x="8890248" y="939849"/>
            <a:ext cx="1860351" cy="3631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YOLO </a:t>
            </a:r>
            <a:r>
              <a:rPr lang="ko-KR" altLang="en-US" b="1"/>
              <a:t>방식</a:t>
            </a:r>
            <a:endParaRPr lang="ko-KR" altLang="en-US" b="1"/>
          </a:p>
        </p:txBody>
      </p:sp>
      <p:sp>
        <p:nvSpPr>
          <p:cNvPr id="51" name=""/>
          <p:cNvSpPr txBox="1"/>
          <p:nvPr/>
        </p:nvSpPr>
        <p:spPr>
          <a:xfrm>
            <a:off x="7826129" y="3175992"/>
            <a:ext cx="4134952" cy="3108602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tx,ty</a:t>
            </a:r>
            <a:r>
              <a:rPr lang="ko-KR" altLang="en-US" b="1"/>
              <a:t>가 </a:t>
            </a:r>
            <a:r>
              <a:rPr lang="en-US" altLang="ko-KR" b="1"/>
              <a:t>sigmoid</a:t>
            </a:r>
            <a:r>
              <a:rPr lang="ko-KR" altLang="en-US" b="1"/>
              <a:t>함수를 거쳐서 </a:t>
            </a:r>
            <a:r>
              <a:rPr lang="en-US" altLang="ko-KR" b="1"/>
              <a:t>0.5</a:t>
            </a:r>
            <a:r>
              <a:rPr lang="ko-KR" altLang="en-US" b="1"/>
              <a:t>가 되기를 기대하게 학습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sigmoid(0) = 0.5</a:t>
            </a:r>
            <a:r>
              <a:rPr lang="ko-KR" altLang="en-US" b="1"/>
              <a:t>이므로 </a:t>
            </a:r>
            <a:r>
              <a:rPr lang="en-US" altLang="ko-KR" b="1"/>
              <a:t>tx,ty</a:t>
            </a:r>
            <a:r>
              <a:rPr lang="ko-KR" altLang="en-US" b="1"/>
              <a:t>가 </a:t>
            </a:r>
            <a:r>
              <a:rPr lang="en-US" altLang="ko-KR" b="1"/>
              <a:t>0</a:t>
            </a:r>
            <a:r>
              <a:rPr lang="ko-KR" altLang="en-US" b="1"/>
              <a:t>이되면 앵커박스 중심이 되며</a:t>
            </a:r>
            <a:r>
              <a:rPr lang="en-US" altLang="ko-KR" b="1"/>
              <a:t>,</a:t>
            </a:r>
            <a:r>
              <a:rPr lang="ko-KR" altLang="en-US" b="1"/>
              <a:t> 시그모이드 함수 값은 </a:t>
            </a:r>
            <a:r>
              <a:rPr lang="en-US" altLang="ko-KR" b="1"/>
              <a:t>0~1</a:t>
            </a:r>
            <a:r>
              <a:rPr lang="ko-KR" altLang="en-US" b="1"/>
              <a:t>이므로 중심 위치가 그리드 셀 안에 있게된다</a:t>
            </a:r>
            <a:r>
              <a:rPr lang="en-US" altLang="ko-KR" b="1"/>
              <a:t>.</a:t>
            </a:r>
            <a:endParaRPr lang="en-US" altLang="ko-KR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tw,th</a:t>
            </a:r>
            <a:r>
              <a:rPr lang="ko-KR" altLang="en-US" b="1"/>
              <a:t>도 </a:t>
            </a:r>
            <a:r>
              <a:rPr lang="en-US" altLang="ko-KR" b="1"/>
              <a:t>0</a:t>
            </a:r>
            <a:r>
              <a:rPr lang="ko-KR" altLang="en-US" b="1"/>
              <a:t>이되면 크기가 원래 앵커박스와 같아지게 된다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클러스터링으로 이미 빈도가 높은 경계박스를 구했으므로</a:t>
            </a:r>
            <a:r>
              <a:rPr lang="en-US" altLang="ko-KR" b="1"/>
              <a:t>,</a:t>
            </a:r>
            <a:r>
              <a:rPr lang="ko-KR" altLang="en-US" b="1"/>
              <a:t> 움직이는 값에 제한을 둬 학습을 안정화</a:t>
            </a:r>
            <a:endParaRPr lang="ko-KR" altLang="en-US" b="1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57829" y="1293315"/>
            <a:ext cx="2511226" cy="1781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19736" cy="541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solidFill>
                  <a:srgbClr val="3057b9"/>
                </a:solidFill>
              </a:rPr>
              <a:t>작은 물체 대응</a:t>
            </a:r>
            <a:endParaRPr lang="ko-KR" altLang="en-US" sz="30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"/>
          <p:cNvSpPr txBox="1"/>
          <p:nvPr/>
        </p:nvSpPr>
        <p:spPr>
          <a:xfrm>
            <a:off x="8274321" y="499519"/>
            <a:ext cx="2474102" cy="36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5040993" y="664353"/>
            <a:ext cx="1553578" cy="3624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3057b9"/>
                </a:solidFill>
              </a:rPr>
              <a:t>YOLO V2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836950" y="658362"/>
            <a:ext cx="1666558" cy="3589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3057b9"/>
                </a:solidFill>
              </a:rPr>
              <a:t>YOLO V3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072695" y="1624103"/>
            <a:ext cx="3352995" cy="3107917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마지막 특징맵이 </a:t>
            </a:r>
            <a:r>
              <a:rPr lang="en-US" altLang="ko-KR" b="1"/>
              <a:t>13x13</a:t>
            </a:r>
            <a:r>
              <a:rPr lang="ko-KR" altLang="en-US" b="1"/>
              <a:t>으로 나와 작은 물체 탐지를 잘 하지 못함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따라서 중간에 한 과정을 스킵하여 </a:t>
            </a:r>
            <a:r>
              <a:rPr lang="en-US" altLang="ko-KR" b="1"/>
              <a:t>26x26x512</a:t>
            </a:r>
            <a:r>
              <a:rPr lang="ko-KR" altLang="en-US" b="1"/>
              <a:t>특징맵을 만든 후에</a:t>
            </a:r>
            <a:r>
              <a:rPr lang="en-US" altLang="ko-KR" b="1"/>
              <a:t>,</a:t>
            </a:r>
            <a:r>
              <a:rPr lang="ko-KR" altLang="en-US" b="1"/>
              <a:t> 그것을 </a:t>
            </a:r>
            <a:r>
              <a:rPr lang="en-US" altLang="ko-KR" b="1"/>
              <a:t>13x13x(512*4)</a:t>
            </a:r>
            <a:r>
              <a:rPr lang="ko-KR" altLang="en-US" b="1"/>
              <a:t>로 만들어 해결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26x26</a:t>
            </a:r>
            <a:r>
              <a:rPr lang="ko-KR" altLang="en-US" b="1"/>
              <a:t>을 </a:t>
            </a:r>
            <a:r>
              <a:rPr lang="en-US" altLang="ko-KR" b="1"/>
              <a:t>13x13</a:t>
            </a:r>
            <a:r>
              <a:rPr lang="ko-KR" altLang="en-US" b="1"/>
              <a:t>으로 만든 이유는 맵의 크기가 다르면 이어 붙일 수 없기 때문</a:t>
            </a:r>
            <a:endParaRPr lang="ko-KR" altLang="en-US" b="1"/>
          </a:p>
        </p:txBody>
      </p:sp>
      <p:sp>
        <p:nvSpPr>
          <p:cNvPr id="47" name=""/>
          <p:cNvSpPr txBox="1"/>
          <p:nvPr/>
        </p:nvSpPr>
        <p:spPr>
          <a:xfrm>
            <a:off x="8131435" y="1434718"/>
            <a:ext cx="3294754" cy="2287652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스케일 별로 앵커박스를 따로만듬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13x13,26x26,52x52</a:t>
            </a:r>
            <a:r>
              <a:rPr lang="ko-KR" altLang="en-US" b="1"/>
              <a:t>에 각각 앵커박스를 </a:t>
            </a:r>
            <a:r>
              <a:rPr lang="en-US" altLang="ko-KR" b="1"/>
              <a:t>3</a:t>
            </a:r>
            <a:r>
              <a:rPr lang="ko-KR" altLang="en-US" b="1"/>
              <a:t>개씩 주어 예측을 한다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코드를 보면 </a:t>
            </a:r>
            <a:r>
              <a:rPr lang="en-US" altLang="ko-KR" b="1"/>
              <a:t>512,256,128</a:t>
            </a:r>
            <a:r>
              <a:rPr lang="ko-KR" altLang="en-US" b="1"/>
              <a:t>로 사이즈가 여러개인 것을 확인 할 수 있다</a:t>
            </a:r>
            <a:r>
              <a:rPr lang="en-US" altLang="ko-KR" b="1"/>
              <a:t>.</a:t>
            </a:r>
            <a:endParaRPr lang="en-US" altLang="ko-KR" b="1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68445" y="4353005"/>
            <a:ext cx="3797474" cy="2028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19736" cy="541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solidFill>
                  <a:srgbClr val="3057b9"/>
                </a:solidFill>
              </a:rPr>
              <a:t>작은 물체 대응</a:t>
            </a:r>
            <a:endParaRPr lang="ko-KR" altLang="en-US" sz="30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"/>
          <p:cNvSpPr txBox="1"/>
          <p:nvPr/>
        </p:nvSpPr>
        <p:spPr>
          <a:xfrm>
            <a:off x="8393383" y="484637"/>
            <a:ext cx="2474102" cy="36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5040993" y="664353"/>
            <a:ext cx="1553578" cy="3624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3057b9"/>
                </a:solidFill>
              </a:rPr>
              <a:t>YOLO V2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836950" y="658362"/>
            <a:ext cx="1666558" cy="3589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3057b9"/>
                </a:solidFill>
              </a:rPr>
              <a:t>YOLO V3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072695" y="1624103"/>
            <a:ext cx="3352995" cy="3107917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마지막 특징맵이 </a:t>
            </a:r>
            <a:r>
              <a:rPr lang="en-US" altLang="ko-KR" b="1"/>
              <a:t>13x13</a:t>
            </a:r>
            <a:r>
              <a:rPr lang="ko-KR" altLang="en-US" b="1"/>
              <a:t>으로 나와 작은 물체 탐지를 잘 하지 못함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따라서 중간에 한 과정을 스킵하여 </a:t>
            </a:r>
            <a:r>
              <a:rPr lang="en-US" altLang="ko-KR" b="1"/>
              <a:t>26x26x512</a:t>
            </a:r>
            <a:r>
              <a:rPr lang="ko-KR" altLang="en-US" b="1"/>
              <a:t>특징맵을 만든 후에</a:t>
            </a:r>
            <a:r>
              <a:rPr lang="en-US" altLang="ko-KR" b="1"/>
              <a:t>,</a:t>
            </a:r>
            <a:r>
              <a:rPr lang="ko-KR" altLang="en-US" b="1"/>
              <a:t> 그것을 </a:t>
            </a:r>
            <a:r>
              <a:rPr lang="en-US" altLang="ko-KR" b="1"/>
              <a:t>13x13x(512*4)</a:t>
            </a:r>
            <a:r>
              <a:rPr lang="ko-KR" altLang="en-US" b="1"/>
              <a:t>로 만들어 해결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26x26</a:t>
            </a:r>
            <a:r>
              <a:rPr lang="ko-KR" altLang="en-US" b="1"/>
              <a:t>을 </a:t>
            </a:r>
            <a:r>
              <a:rPr lang="en-US" altLang="ko-KR" b="1"/>
              <a:t>13x13</a:t>
            </a:r>
            <a:r>
              <a:rPr lang="ko-KR" altLang="en-US" b="1"/>
              <a:t>으로 만든 이유는 맵의 크기가 다르면 이어 붙일 수 없기 때문</a:t>
            </a:r>
            <a:endParaRPr lang="ko-KR" altLang="en-US" b="1"/>
          </a:p>
        </p:txBody>
      </p:sp>
      <p:sp>
        <p:nvSpPr>
          <p:cNvPr id="47" name=""/>
          <p:cNvSpPr txBox="1"/>
          <p:nvPr/>
        </p:nvSpPr>
        <p:spPr>
          <a:xfrm>
            <a:off x="8452982" y="2097320"/>
            <a:ext cx="2222224" cy="172982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스케일 별로 앵커박스를 따로만듬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13x13,26x26,52x52</a:t>
            </a:r>
            <a:r>
              <a:rPr lang="ko-KR" altLang="en-US" b="1"/>
              <a:t>에 각각 앵커박스를 </a:t>
            </a:r>
            <a:r>
              <a:rPr lang="en-US" altLang="ko-KR" b="1"/>
              <a:t>3</a:t>
            </a:r>
            <a:r>
              <a:rPr lang="ko-KR" altLang="en-US" b="1"/>
              <a:t>개씩 주어 예측을 한다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19736" cy="99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solidFill>
                  <a:srgbClr val="3057b9"/>
                </a:solidFill>
              </a:rPr>
              <a:t>Multi-Scale Training</a:t>
            </a:r>
            <a:endParaRPr lang="ko-KR" altLang="en-US" sz="30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"/>
          <p:cNvSpPr txBox="1"/>
          <p:nvPr/>
        </p:nvSpPr>
        <p:spPr>
          <a:xfrm>
            <a:off x="8393383" y="484637"/>
            <a:ext cx="2474102" cy="36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19500" y="1852601"/>
            <a:ext cx="4953000" cy="2813049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2896" y="1963726"/>
            <a:ext cx="2800350" cy="2590800"/>
          </a:xfrm>
          <a:prstGeom prst="rect">
            <a:avLst/>
          </a:prstGeom>
        </p:spPr>
      </p:pic>
      <p:sp>
        <p:nvSpPr>
          <p:cNvPr id="50" name=""/>
          <p:cNvSpPr txBox="1"/>
          <p:nvPr/>
        </p:nvSpPr>
        <p:spPr>
          <a:xfrm>
            <a:off x="5076764" y="1102352"/>
            <a:ext cx="2038472" cy="3660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YOLO V2</a:t>
            </a:r>
            <a:endParaRPr lang="en-US" altLang="ko-KR"/>
          </a:p>
        </p:txBody>
      </p:sp>
      <p:sp>
        <p:nvSpPr>
          <p:cNvPr id="51" name=""/>
          <p:cNvSpPr txBox="1"/>
          <p:nvPr/>
        </p:nvSpPr>
        <p:spPr>
          <a:xfrm>
            <a:off x="9212071" y="1139482"/>
            <a:ext cx="2038472" cy="36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YOLO V3</a:t>
            </a:r>
            <a:endParaRPr lang="en-US" altLang="ko-KR"/>
          </a:p>
        </p:txBody>
      </p:sp>
      <p:sp>
        <p:nvSpPr>
          <p:cNvPr id="52" name=""/>
          <p:cNvSpPr txBox="1"/>
          <p:nvPr/>
        </p:nvSpPr>
        <p:spPr>
          <a:xfrm>
            <a:off x="3708683" y="5082224"/>
            <a:ext cx="7001179" cy="11833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FCNN(Fully Convolutional Neural Network) 이기 때문에 입력 이미지의 해상도를 그때 그때 변경시킬 수 있다</a:t>
            </a:r>
            <a:r>
              <a:rPr lang="en-US" altLang="ko-KR" b="1"/>
              <a:t>.</a:t>
            </a:r>
            <a:r>
              <a:rPr lang="ko-KR" altLang="en-US" b="1"/>
              <a:t> 따라서</a:t>
            </a:r>
            <a:r>
              <a:rPr lang="en-US" altLang="ko-KR" b="1"/>
              <a:t>,</a:t>
            </a:r>
            <a:r>
              <a:rPr lang="ko-KR" altLang="en-US" b="1"/>
              <a:t> 다양한 해상도에 대응 가능하며</a:t>
            </a:r>
            <a:r>
              <a:rPr lang="en-US" altLang="ko-KR" b="1"/>
              <a:t>,</a:t>
            </a:r>
            <a:r>
              <a:rPr lang="ko-KR" altLang="en-US" b="1"/>
              <a:t> 이를 위해 </a:t>
            </a:r>
            <a:r>
              <a:rPr lang="en-US" altLang="ko-KR" b="1"/>
              <a:t>10</a:t>
            </a:r>
            <a:r>
              <a:rPr lang="ko-KR" altLang="en-US" b="1"/>
              <a:t>번의 배치마다 학습 데이터를 </a:t>
            </a:r>
            <a:r>
              <a:rPr lang="en-US" altLang="ko-KR" b="1"/>
              <a:t>resize</a:t>
            </a:r>
            <a:r>
              <a:rPr lang="ko-KR" altLang="en-US" b="1"/>
              <a:t>하며 학습을 시켰다</a:t>
            </a:r>
            <a:r>
              <a:rPr lang="en-US" altLang="ko-KR" b="1"/>
              <a:t>.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481" y="1371600"/>
            <a:ext cx="3526734" cy="99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solidFill>
                  <a:srgbClr val="3057b9"/>
                </a:solidFill>
              </a:rPr>
              <a:t>TrainiFine-Grained Features  </a:t>
            </a:r>
            <a:endParaRPr lang="ko-KR" altLang="en-US" sz="30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"/>
          <p:cNvSpPr txBox="1"/>
          <p:nvPr/>
        </p:nvSpPr>
        <p:spPr>
          <a:xfrm>
            <a:off x="8393383" y="484637"/>
            <a:ext cx="2474102" cy="36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5076764" y="1102352"/>
            <a:ext cx="2038472" cy="3660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YOLO V2</a:t>
            </a:r>
            <a:endParaRPr lang="en-US" altLang="ko-KR"/>
          </a:p>
        </p:txBody>
      </p:sp>
      <p:sp>
        <p:nvSpPr>
          <p:cNvPr id="51" name=""/>
          <p:cNvSpPr txBox="1"/>
          <p:nvPr/>
        </p:nvSpPr>
        <p:spPr>
          <a:xfrm>
            <a:off x="9466879" y="1175883"/>
            <a:ext cx="2038472" cy="36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YOLO V3</a:t>
            </a:r>
            <a:endParaRPr lang="en-US" altLang="ko-KR"/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65115" y="1788091"/>
            <a:ext cx="3456293" cy="2396052"/>
          </a:xfrm>
          <a:prstGeom prst="rect">
            <a:avLst/>
          </a:prstGeom>
        </p:spPr>
      </p:pic>
      <p:sp>
        <p:nvSpPr>
          <p:cNvPr id="56" name=""/>
          <p:cNvSpPr txBox="1"/>
          <p:nvPr/>
        </p:nvSpPr>
        <p:spPr>
          <a:xfrm>
            <a:off x="4169766" y="4566540"/>
            <a:ext cx="3208299" cy="201333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욜로와는 다르게 상자별로 클래스 값과 </a:t>
            </a:r>
            <a:r>
              <a:rPr lang="en-US" altLang="ko-KR" b="1"/>
              <a:t>confidence</a:t>
            </a:r>
            <a:r>
              <a:rPr lang="ko-KR" altLang="en-US" b="1"/>
              <a:t>가 들어 있다</a:t>
            </a:r>
            <a:r>
              <a:rPr lang="en-US" altLang="ko-KR" b="1"/>
              <a:t>.</a:t>
            </a:r>
            <a:endParaRPr lang="en-US" altLang="ko-KR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한 피처맵에 </a:t>
            </a:r>
            <a:r>
              <a:rPr lang="en-US" altLang="ko-KR" b="1"/>
              <a:t>5</a:t>
            </a:r>
            <a:r>
              <a:rPr lang="ko-KR" altLang="en-US" b="1"/>
              <a:t>개의 </a:t>
            </a:r>
            <a:r>
              <a:rPr lang="en-US" altLang="ko-KR" b="1"/>
              <a:t>anchor boxes</a:t>
            </a:r>
            <a:r>
              <a:rPr lang="ko-KR" altLang="en-US" b="1"/>
              <a:t>를 이용하므로 최종 출력은 </a:t>
            </a:r>
            <a:r>
              <a:rPr lang="en-US" altLang="ko-KR" b="1"/>
              <a:t>13x13x5x25</a:t>
            </a:r>
            <a:r>
              <a:rPr lang="ko-KR" altLang="en-US" b="1"/>
              <a:t>가 된다</a:t>
            </a:r>
            <a:r>
              <a:rPr lang="en-US" altLang="ko-KR" b="1"/>
              <a:t>.</a:t>
            </a:r>
            <a:endParaRPr lang="en-US" altLang="ko-KR" b="1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48854" y="1776684"/>
            <a:ext cx="3456293" cy="2396052"/>
          </a:xfrm>
          <a:prstGeom prst="rect">
            <a:avLst/>
          </a:prstGeom>
        </p:spPr>
      </p:pic>
      <p:sp>
        <p:nvSpPr>
          <p:cNvPr id="58" name=""/>
          <p:cNvSpPr txBox="1"/>
          <p:nvPr/>
        </p:nvSpPr>
        <p:spPr>
          <a:xfrm>
            <a:off x="8095036" y="4414868"/>
            <a:ext cx="3208300" cy="2288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기본적으로는 </a:t>
            </a:r>
            <a:r>
              <a:rPr lang="en-US" altLang="ko-KR" b="1"/>
              <a:t>YOLO V2</a:t>
            </a:r>
            <a:r>
              <a:rPr lang="ko-KR" altLang="en-US" b="1"/>
              <a:t>과 같지만</a:t>
            </a:r>
            <a:r>
              <a:rPr lang="en-US" altLang="ko-KR" b="1"/>
              <a:t>,</a:t>
            </a:r>
            <a:r>
              <a:rPr lang="ko-KR" altLang="en-US" b="1"/>
              <a:t> 피처맵이 스케일 별로 나누어져 있고</a:t>
            </a:r>
            <a:r>
              <a:rPr lang="en-US" altLang="ko-KR" b="1"/>
              <a:t>,</a:t>
            </a:r>
            <a:r>
              <a:rPr lang="ko-KR" altLang="en-US" b="1"/>
              <a:t> 각 스케일 별로 </a:t>
            </a:r>
            <a:r>
              <a:rPr lang="en-US" altLang="ko-KR" b="1"/>
              <a:t>3</a:t>
            </a:r>
            <a:r>
              <a:rPr lang="ko-KR" altLang="en-US" b="1"/>
              <a:t>개의 </a:t>
            </a:r>
            <a:r>
              <a:rPr lang="en-US" altLang="ko-KR" b="1"/>
              <a:t>anchor boxes</a:t>
            </a:r>
            <a:r>
              <a:rPr lang="ko-KR" altLang="en-US" b="1"/>
              <a:t>를 가진다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13x13x3x25+26x26x3x26+52x52x3x25</a:t>
            </a:r>
            <a:r>
              <a:rPr lang="ko-KR" altLang="en-US" b="1"/>
              <a:t>의 최종 출력을 가진다</a:t>
            </a:r>
            <a:r>
              <a:rPr lang="en-US" altLang="ko-KR" b="1"/>
              <a:t>.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481" y="1371600"/>
            <a:ext cx="3298813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solidFill>
                  <a:srgbClr val="3057b9"/>
                </a:solidFill>
              </a:rPr>
              <a:t>Hierarchical classification</a:t>
            </a:r>
            <a:endParaRPr lang="ko-KR" altLang="en-US" sz="3000" b="1">
              <a:solidFill>
                <a:srgbClr val="3057b9"/>
              </a:solidFill>
            </a:endParaRPr>
          </a:p>
          <a:p>
            <a:pPr lvl="0">
              <a:defRPr/>
            </a:pPr>
            <a:r>
              <a:rPr lang="ko-KR" altLang="en-US" sz="3000" b="1">
                <a:solidFill>
                  <a:srgbClr val="3057b9"/>
                </a:solidFill>
              </a:rPr>
              <a:t>(계층 분류) </a:t>
            </a:r>
            <a:endParaRPr lang="ko-KR" altLang="en-US" sz="30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"/>
          <p:cNvSpPr txBox="1"/>
          <p:nvPr/>
        </p:nvSpPr>
        <p:spPr>
          <a:xfrm>
            <a:off x="8393383" y="484637"/>
            <a:ext cx="2474102" cy="36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4450" y="1048336"/>
            <a:ext cx="4483100" cy="1606549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4096963" y="2989151"/>
            <a:ext cx="4252882" cy="282871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계층적 비주얼 개념 모델인 워드트리(WordTree)를 만</a:t>
            </a:r>
            <a:r>
              <a:rPr lang="ko-KR" altLang="en-US" b="1"/>
              <a:t>듬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워드트리로 노르포크 테리어인지 계산할 경우 위의 그림처럼 타고 내려가게 된다</a:t>
            </a:r>
            <a:r>
              <a:rPr lang="en-US" altLang="ko-KR" b="1"/>
              <a:t>.</a:t>
            </a:r>
            <a:endParaRPr lang="en-US" altLang="ko-KR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확률(노르포크 테리어) = 확률(노르포크 테리어/테리어) * 확률(테리어/사냥개) *...* 확률(포유동물/동물) * 확률(동물/물질) </a:t>
            </a:r>
            <a:endParaRPr lang="en-US" altLang="ko-KR" b="1"/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481" y="1371600"/>
            <a:ext cx="3298813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solidFill>
                  <a:srgbClr val="3057b9"/>
                </a:solidFill>
              </a:rPr>
              <a:t>Hierarchical classification</a:t>
            </a:r>
            <a:endParaRPr lang="ko-KR" altLang="en-US" sz="3000" b="1">
              <a:solidFill>
                <a:srgbClr val="3057b9"/>
              </a:solidFill>
            </a:endParaRPr>
          </a:p>
          <a:p>
            <a:pPr lvl="0">
              <a:defRPr/>
            </a:pPr>
            <a:r>
              <a:rPr lang="ko-KR" altLang="en-US" sz="3000" b="1">
                <a:solidFill>
                  <a:srgbClr val="3057b9"/>
                </a:solidFill>
              </a:rPr>
              <a:t>(계층 분류) </a:t>
            </a:r>
            <a:endParaRPr lang="ko-KR" altLang="en-US" sz="30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"/>
          <p:cNvSpPr txBox="1"/>
          <p:nvPr/>
        </p:nvSpPr>
        <p:spPr>
          <a:xfrm>
            <a:off x="8393383" y="484637"/>
            <a:ext cx="2474102" cy="36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0" name=""/>
          <p:cNvSpPr txBox="1"/>
          <p:nvPr/>
        </p:nvSpPr>
        <p:spPr>
          <a:xfrm>
            <a:off x="4096963" y="2989151"/>
            <a:ext cx="4252882" cy="63796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70567" y="468646"/>
            <a:ext cx="6107123" cy="3797300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3921023" y="4354199"/>
            <a:ext cx="6009742" cy="201241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모든 같은 개념의 하의어를 갖는 관련어(sysnets)에 대해서 소프트맥스를 계산한다.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소프트맥스의 폭이 1이 아니라 1,2,3,44 등 다양하다.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각각의 소프트맥스 폭으로 확률을 계산해 조건부 확률을 계산할 수 있다</a:t>
            </a:r>
            <a:r>
              <a:rPr lang="en-US" altLang="ko-KR" b="1"/>
              <a:t>.</a:t>
            </a:r>
            <a:endParaRPr lang="en-US" altLang="ko-KR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YOLO V3</a:t>
            </a:r>
            <a:r>
              <a:rPr lang="ko-KR" altLang="en-US" b="1"/>
              <a:t>의 경우 여기서 </a:t>
            </a:r>
            <a:r>
              <a:rPr lang="en-US" altLang="ko-KR" b="1"/>
              <a:t>softmax</a:t>
            </a:r>
            <a:r>
              <a:rPr lang="ko-KR" altLang="en-US" b="1"/>
              <a:t>를 각각의 </a:t>
            </a:r>
            <a:r>
              <a:rPr lang="en-US" altLang="ko-KR" b="1"/>
              <a:t>sigmoid</a:t>
            </a:r>
            <a:r>
              <a:rPr lang="ko-KR" altLang="en-US" b="1"/>
              <a:t>로 바꾸었다</a:t>
            </a:r>
            <a:r>
              <a:rPr lang="en-US" altLang="ko-KR" b="1"/>
              <a:t>.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44420" y="2110570"/>
            <a:ext cx="0" cy="417576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522499" y="236965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22499" y="339073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22499" y="450325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522499" y="570721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"/>
              <a:ea typeface="나눔스퀘어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2049032" y="2175490"/>
            <a:ext cx="1143002" cy="646331"/>
            <a:chOff x="1654292" y="2320440"/>
            <a:chExt cx="1143002" cy="646331"/>
          </a:xfrm>
        </p:grpSpPr>
        <p:sp>
          <p:nvSpPr>
            <p:cNvPr id="15" name="직사각형 14"/>
            <p:cNvSpPr/>
            <p:nvPr/>
          </p:nvSpPr>
          <p:spPr>
            <a:xfrm>
              <a:off x="1654292" y="23845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b="1" spc="300">
                  <a:latin typeface="나눔스퀘어"/>
                  <a:ea typeface="나눔스퀘어"/>
                </a:rPr>
                <a:t> </a:t>
              </a:r>
              <a:endParaRPr lang="ko-KR" altLang="en-US" sz="2800" b="1" spc="300">
                <a:latin typeface="나눔스퀘어"/>
                <a:ea typeface="나눔스퀘어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61720" y="2320440"/>
              <a:ext cx="95440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>
                  <a:solidFill>
                    <a:schemeClr val="bg1"/>
                  </a:solidFill>
                  <a:latin typeface="나눔스퀘어"/>
                  <a:ea typeface="나눔스퀘어"/>
                </a:rPr>
                <a:t>001</a:t>
              </a:r>
              <a:endParaRPr lang="ko-KR" altLang="en-US" sz="3600">
                <a:solidFill>
                  <a:schemeClr val="bg1"/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0">
            <a:off x="2049032" y="3208178"/>
            <a:ext cx="1143002" cy="646331"/>
            <a:chOff x="1654292" y="3353128"/>
            <a:chExt cx="1143002" cy="646331"/>
          </a:xfrm>
        </p:grpSpPr>
        <p:sp>
          <p:nvSpPr>
            <p:cNvPr id="18" name="직사각형 17"/>
            <p:cNvSpPr/>
            <p:nvPr/>
          </p:nvSpPr>
          <p:spPr>
            <a:xfrm>
              <a:off x="1654292" y="340563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b="1" spc="300">
                  <a:latin typeface="나눔스퀘어"/>
                  <a:ea typeface="나눔스퀘어"/>
                </a:rPr>
                <a:t> </a:t>
              </a:r>
              <a:endParaRPr lang="ko-KR" altLang="en-US" sz="2800" b="1" spc="300">
                <a:latin typeface="나눔스퀘어"/>
                <a:ea typeface="나눔스퀘어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61720" y="3353128"/>
              <a:ext cx="95440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>
                  <a:solidFill>
                    <a:schemeClr val="bg1"/>
                  </a:solidFill>
                  <a:latin typeface="나눔스퀘어"/>
                  <a:ea typeface="나눔스퀘어"/>
                </a:rPr>
                <a:t>002</a:t>
              </a:r>
              <a:endParaRPr lang="ko-KR" altLang="en-US" sz="3600">
                <a:solidFill>
                  <a:schemeClr val="bg1"/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2049032" y="4317066"/>
            <a:ext cx="1143002" cy="646331"/>
            <a:chOff x="1654292" y="4462016"/>
            <a:chExt cx="1143002" cy="646331"/>
          </a:xfrm>
        </p:grpSpPr>
        <p:sp>
          <p:nvSpPr>
            <p:cNvPr id="19" name="직사각형 18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b="1" spc="300">
                  <a:latin typeface="나눔스퀘어"/>
                  <a:ea typeface="나눔스퀘어"/>
                </a:rPr>
                <a:t> </a:t>
              </a:r>
              <a:endParaRPr lang="ko-KR" altLang="en-US" sz="2800" b="1" spc="300">
                <a:latin typeface="나눔스퀘어"/>
                <a:ea typeface="나눔스퀘어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61720" y="4462016"/>
              <a:ext cx="95440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>
                  <a:solidFill>
                    <a:schemeClr val="bg1"/>
                  </a:solidFill>
                  <a:latin typeface="나눔스퀘어"/>
                  <a:ea typeface="나눔스퀘어"/>
                </a:rPr>
                <a:t>003</a:t>
              </a:r>
              <a:endParaRPr lang="ko-KR" altLang="en-US" sz="3600">
                <a:solidFill>
                  <a:schemeClr val="bg1"/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2049032" y="5515489"/>
            <a:ext cx="1143002" cy="646331"/>
            <a:chOff x="1654292" y="5599479"/>
            <a:chExt cx="1143002" cy="646331"/>
          </a:xfrm>
        </p:grpSpPr>
        <p:sp>
          <p:nvSpPr>
            <p:cNvPr id="20" name="직사각형 19"/>
            <p:cNvSpPr/>
            <p:nvPr/>
          </p:nvSpPr>
          <p:spPr>
            <a:xfrm>
              <a:off x="1654292" y="5661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800" b="1" spc="300">
                  <a:latin typeface="나눔스퀘어"/>
                  <a:ea typeface="나눔스퀘어"/>
                </a:rPr>
                <a:t> </a:t>
              </a:r>
              <a:endParaRPr lang="ko-KR" altLang="en-US" sz="2800" b="1" spc="300">
                <a:latin typeface="나눔스퀘어"/>
                <a:ea typeface="나눔스퀘어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61720" y="5599479"/>
              <a:ext cx="954405" cy="6357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3600">
                  <a:solidFill>
                    <a:schemeClr val="bg1"/>
                  </a:solidFill>
                  <a:latin typeface="나눔스퀘어"/>
                  <a:ea typeface="나눔스퀘어"/>
                </a:rPr>
                <a:t>004</a:t>
              </a:r>
              <a:endParaRPr lang="ko-KR" altLang="en-US" sz="3600">
                <a:solidFill>
                  <a:schemeClr val="bg1"/>
                </a:solidFill>
                <a:latin typeface="나눔스퀘어"/>
                <a:ea typeface="나눔스퀘어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52993" y="2260737"/>
            <a:ext cx="3029697" cy="4519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spc="300">
                <a:latin typeface="나눔스퀘어 Bold"/>
                <a:ea typeface="나눔스퀘어 Bold"/>
              </a:rPr>
              <a:t>YOLO Model</a:t>
            </a:r>
            <a:endParaRPr lang="en-US" altLang="ko-KR" sz="2400" spc="300">
              <a:latin typeface="나눔스퀘어 Bold"/>
              <a:ea typeface="나눔스퀘어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2993" y="3281817"/>
            <a:ext cx="3953621" cy="4500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spc="300">
                <a:latin typeface="나눔스퀘어 Bold"/>
                <a:ea typeface="나눔스퀘어 Bold"/>
              </a:rPr>
              <a:t>YOLO V2,V3</a:t>
            </a:r>
            <a:r>
              <a:rPr lang="ko-KR" altLang="en-US" sz="2400" spc="300">
                <a:latin typeface="나눔스퀘어 Bold"/>
                <a:ea typeface="나눔스퀘어 Bold"/>
              </a:rPr>
              <a:t> 비교</a:t>
            </a:r>
            <a:endParaRPr lang="ko-KR" altLang="en-US" sz="2400" spc="300">
              <a:latin typeface="나눔스퀘어 Bold"/>
              <a:ea typeface="나눔스퀘어 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52992" y="4394337"/>
            <a:ext cx="3810502" cy="451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300">
                <a:latin typeface="나눔스퀘어 Bold"/>
                <a:ea typeface="나눔스퀘어 Bold"/>
              </a:rPr>
              <a:t>코드 설명 및 튜닝 제안</a:t>
            </a:r>
            <a:endParaRPr lang="ko-KR" altLang="en-US" sz="2400" spc="300">
              <a:latin typeface="나눔스퀘어 Bold"/>
              <a:ea typeface="나눔스퀘어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52993" y="5598297"/>
            <a:ext cx="2458197" cy="4481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spc="300">
                <a:latin typeface="나눔스퀘어 Bold"/>
                <a:ea typeface="나눔스퀘어 Bold"/>
              </a:rPr>
              <a:t>코드 및 자료 출처</a:t>
            </a:r>
            <a:endParaRPr lang="ko-KR" altLang="en-US" sz="2400" spc="300">
              <a:latin typeface="나눔스퀘어 Bold"/>
              <a:ea typeface="나눔스퀘어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803" y="1007258"/>
            <a:ext cx="2823612" cy="69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spc="-150">
                <a:latin typeface="나눔스퀘어 ExtraBold"/>
                <a:ea typeface="나눔스퀘어 ExtraBold"/>
              </a:rPr>
              <a:t>CONTENTS</a:t>
            </a:r>
            <a:endParaRPr lang="ko-KR" altLang="en-US" sz="4000" spc="-150"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481" y="1371600"/>
            <a:ext cx="3298813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solidFill>
                  <a:srgbClr val="3057b9"/>
                </a:solidFill>
              </a:rPr>
              <a:t>Hierarchical classification</a:t>
            </a:r>
            <a:endParaRPr lang="ko-KR" altLang="en-US" sz="3000" b="1">
              <a:solidFill>
                <a:srgbClr val="3057b9"/>
              </a:solidFill>
            </a:endParaRPr>
          </a:p>
          <a:p>
            <a:pPr lvl="0">
              <a:defRPr/>
            </a:pPr>
            <a:r>
              <a:rPr lang="ko-KR" altLang="en-US" sz="3000" b="1">
                <a:solidFill>
                  <a:srgbClr val="3057b9"/>
                </a:solidFill>
              </a:rPr>
              <a:t>(계층 분류) </a:t>
            </a:r>
            <a:endParaRPr lang="ko-KR" altLang="en-US" sz="30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"/>
          <p:cNvSpPr txBox="1"/>
          <p:nvPr/>
        </p:nvSpPr>
        <p:spPr>
          <a:xfrm>
            <a:off x="8393383" y="484637"/>
            <a:ext cx="2474102" cy="361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33082" y="564219"/>
            <a:ext cx="4770994" cy="4770994"/>
          </a:xfrm>
          <a:prstGeom prst="rect">
            <a:avLst/>
          </a:prstGeom>
        </p:spPr>
      </p:pic>
      <p:sp>
        <p:nvSpPr>
          <p:cNvPr id="65" name=""/>
          <p:cNvSpPr txBox="1"/>
          <p:nvPr/>
        </p:nvSpPr>
        <p:spPr>
          <a:xfrm>
            <a:off x="4133361" y="5798115"/>
            <a:ext cx="6755560" cy="3626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COCO</a:t>
            </a:r>
            <a:r>
              <a:rPr lang="ko-KR" altLang="en-US" b="1"/>
              <a:t>와 </a:t>
            </a:r>
            <a:r>
              <a:rPr lang="en-US" altLang="ko-KR" b="1"/>
              <a:t>Imagenet</a:t>
            </a:r>
            <a:r>
              <a:rPr lang="ko-KR" altLang="en-US" b="1"/>
              <a:t>의 데이터를 활용하여 </a:t>
            </a:r>
            <a:r>
              <a:rPr lang="en-US" altLang="ko-KR" b="1"/>
              <a:t>WordTree</a:t>
            </a:r>
            <a:r>
              <a:rPr lang="ko-KR" altLang="en-US" b="1"/>
              <a:t>를 만들었다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4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나눔바른고딕"/>
                <a:ea typeface="나눔바른고딕"/>
              </a:rPr>
              <a:t>02</a:t>
            </a:r>
            <a:endParaRPr lang="ko-KR" altLang="en-US" sz="4400" spc="-300">
              <a:latin typeface="나눔바른고딕"/>
              <a:ea typeface="나눔바른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000" b="1" spc="300">
                <a:latin typeface="나눔스퀘어 Bold"/>
                <a:ea typeface="나눔스퀘어 Bold"/>
              </a:rPr>
              <a:t>YOLO V2,V3</a:t>
            </a:r>
            <a:r>
              <a:rPr lang="ko-KR" altLang="en-US" sz="2000" b="1" spc="300">
                <a:latin typeface="나눔스퀘어 Bold"/>
                <a:ea typeface="나눔스퀘어 Bold"/>
              </a:rPr>
              <a:t> 비교</a:t>
            </a:r>
            <a:endParaRPr lang="ko-KR" altLang="en-US" sz="2000" b="1" spc="3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18473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600" b="1" spc="300">
              <a:solidFill>
                <a:srgbClr val="0b55b5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6221" y="1371600"/>
            <a:ext cx="2844523" cy="117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spc="300">
                <a:solidFill>
                  <a:srgbClr val="0b55b5"/>
                </a:solidFill>
                <a:latin typeface="나눔바른고딕"/>
                <a:ea typeface="나눔바른고딕"/>
              </a:rPr>
              <a:t>YOLO V2,V3 </a:t>
            </a:r>
            <a:r>
              <a:rPr lang="ko-KR" altLang="en-US" sz="3600" spc="300">
                <a:solidFill>
                  <a:srgbClr val="0b55b5"/>
                </a:solidFill>
                <a:latin typeface="나눔바른고딕"/>
                <a:ea typeface="나눔바른고딕"/>
              </a:rPr>
              <a:t>비교</a:t>
            </a:r>
            <a:endParaRPr lang="ko-KR" altLang="en-US" sz="3600" spc="300">
              <a:solidFill>
                <a:srgbClr val="0b55b5"/>
              </a:solidFill>
              <a:latin typeface="나눔바른고딕"/>
              <a:ea typeface="나눔바른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018093" y="629134"/>
            <a:ext cx="3579459" cy="3595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3057b9"/>
                </a:solidFill>
              </a:rPr>
              <a:t>1.</a:t>
            </a:r>
            <a:r>
              <a:rPr lang="ko-KR" altLang="en-US" b="1">
                <a:solidFill>
                  <a:srgbClr val="3057b9"/>
                </a:solidFill>
              </a:rPr>
              <a:t> </a:t>
            </a:r>
            <a:r>
              <a:rPr lang="en-US" altLang="ko-KR" b="1">
                <a:solidFill>
                  <a:srgbClr val="3057b9"/>
                </a:solidFill>
              </a:rPr>
              <a:t>Darknet-19 vs Darknet-53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881589" y="1065950"/>
            <a:ext cx="4210414" cy="64136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V3</a:t>
            </a:r>
            <a:r>
              <a:rPr lang="ko-KR" altLang="en-US" b="1"/>
              <a:t>에서 구조가 더 복잡해 졌으며</a:t>
            </a:r>
            <a:r>
              <a:rPr lang="en-US" altLang="ko-KR" b="1"/>
              <a:t>,</a:t>
            </a:r>
            <a:r>
              <a:rPr lang="ko-KR" altLang="en-US" b="1"/>
              <a:t> 그로인해 속도는 느려졌다</a:t>
            </a:r>
            <a:r>
              <a:rPr lang="en-US" altLang="ko-KR" b="1"/>
              <a:t>.</a:t>
            </a:r>
            <a:endParaRPr lang="en-US" altLang="ko-KR" b="1"/>
          </a:p>
        </p:txBody>
      </p:sp>
      <p:sp>
        <p:nvSpPr>
          <p:cNvPr id="16" name=""/>
          <p:cNvSpPr txBox="1"/>
          <p:nvPr/>
        </p:nvSpPr>
        <p:spPr>
          <a:xfrm>
            <a:off x="4121230" y="1891046"/>
            <a:ext cx="2960637" cy="3644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3057b9"/>
                </a:solidFill>
              </a:rPr>
              <a:t>2.</a:t>
            </a:r>
            <a:r>
              <a:rPr lang="ko-KR" altLang="en-US" b="1">
                <a:solidFill>
                  <a:srgbClr val="3057b9"/>
                </a:solidFill>
              </a:rPr>
              <a:t> </a:t>
            </a:r>
            <a:r>
              <a:rPr lang="en-US" altLang="ko-KR" b="1">
                <a:solidFill>
                  <a:srgbClr val="3057b9"/>
                </a:solidFill>
              </a:rPr>
              <a:t>anchor boxes</a:t>
            </a:r>
            <a:endParaRPr lang="en-US" altLang="ko-KR" b="1">
              <a:solidFill>
                <a:srgbClr val="3057b9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981692" y="2388530"/>
            <a:ext cx="4143678" cy="201011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V2</a:t>
            </a:r>
            <a:r>
              <a:rPr lang="ko-KR" altLang="en-US" b="1"/>
              <a:t>는 </a:t>
            </a:r>
            <a:r>
              <a:rPr lang="en-US" altLang="ko-KR" b="1"/>
              <a:t>13x13</a:t>
            </a:r>
            <a:r>
              <a:rPr lang="ko-KR" altLang="en-US" b="1"/>
              <a:t>의 특징맵에 </a:t>
            </a:r>
            <a:r>
              <a:rPr lang="en-US" altLang="ko-KR" b="1"/>
              <a:t>5</a:t>
            </a:r>
            <a:r>
              <a:rPr lang="ko-KR" altLang="en-US" b="1"/>
              <a:t>개의 </a:t>
            </a:r>
            <a:r>
              <a:rPr lang="en-US" altLang="ko-KR" b="1"/>
              <a:t>ancor boxes</a:t>
            </a:r>
            <a:r>
              <a:rPr lang="ko-KR" altLang="en-US" b="1"/>
              <a:t>를 사용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V3</a:t>
            </a:r>
            <a:r>
              <a:rPr lang="ko-KR" altLang="en-US" b="1"/>
              <a:t>는 </a:t>
            </a:r>
            <a:r>
              <a:rPr lang="en-US" altLang="ko-KR" b="1"/>
              <a:t>13x13,26x26,52x52</a:t>
            </a:r>
            <a:r>
              <a:rPr lang="ko-KR" altLang="en-US" b="1"/>
              <a:t>의 다른 스케일에 각각 </a:t>
            </a:r>
            <a:r>
              <a:rPr lang="en-US" altLang="ko-KR" b="1"/>
              <a:t>3</a:t>
            </a:r>
            <a:r>
              <a:rPr lang="ko-KR" altLang="en-US" b="1"/>
              <a:t>개의 </a:t>
            </a:r>
            <a:r>
              <a:rPr lang="en-US" altLang="ko-KR" b="1"/>
              <a:t>ancor boxes</a:t>
            </a:r>
            <a:r>
              <a:rPr lang="ko-KR" altLang="en-US" b="1"/>
              <a:t>를 사용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결론적으로 이것 또한 속도에선 느려졌고</a:t>
            </a:r>
            <a:r>
              <a:rPr lang="en-US" altLang="ko-KR" b="1"/>
              <a:t>,</a:t>
            </a:r>
            <a:r>
              <a:rPr lang="ko-KR" altLang="en-US" b="1"/>
              <a:t> 정확도는 올라갔다</a:t>
            </a:r>
            <a:r>
              <a:rPr lang="en-US" altLang="ko-KR" b="1"/>
              <a:t>.</a:t>
            </a:r>
            <a:endParaRPr lang="en-US" altLang="ko-KR" b="1"/>
          </a:p>
        </p:txBody>
      </p:sp>
      <p:sp>
        <p:nvSpPr>
          <p:cNvPr id="18" name=""/>
          <p:cNvSpPr txBox="1"/>
          <p:nvPr/>
        </p:nvSpPr>
        <p:spPr>
          <a:xfrm>
            <a:off x="4194033" y="4499803"/>
            <a:ext cx="2839299" cy="3655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3057b9"/>
                </a:solidFill>
              </a:rPr>
              <a:t>3.</a:t>
            </a:r>
            <a:r>
              <a:rPr lang="ko-KR" altLang="en-US" b="1">
                <a:solidFill>
                  <a:srgbClr val="3057b9"/>
                </a:solidFill>
              </a:rPr>
              <a:t> 함수의 변경</a:t>
            </a:r>
            <a:endParaRPr lang="ko-KR" altLang="en-US" b="1">
              <a:solidFill>
                <a:srgbClr val="3057b9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899790" y="4985153"/>
            <a:ext cx="4392420" cy="118514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Loss</a:t>
            </a:r>
            <a:r>
              <a:rPr lang="ko-KR" altLang="en-US" b="1"/>
              <a:t> </a:t>
            </a:r>
            <a:r>
              <a:rPr lang="en-US" altLang="ko-KR" b="1"/>
              <a:t>function</a:t>
            </a:r>
            <a:r>
              <a:rPr lang="ko-KR" altLang="en-US" b="1"/>
              <a:t> 변화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class</a:t>
            </a:r>
            <a:r>
              <a:rPr lang="ko-KR" altLang="en-US" b="1"/>
              <a:t>에 대해 예측할 때 사용하는 </a:t>
            </a:r>
            <a:r>
              <a:rPr lang="en-US" altLang="ko-KR" b="1"/>
              <a:t>WordTree</a:t>
            </a:r>
            <a:r>
              <a:rPr lang="ko-KR" altLang="en-US" b="1"/>
              <a:t>에서 </a:t>
            </a:r>
            <a:r>
              <a:rPr lang="en-US" altLang="ko-KR" b="1"/>
              <a:t>V2</a:t>
            </a:r>
            <a:r>
              <a:rPr lang="ko-KR" altLang="en-US" b="1"/>
              <a:t>는 </a:t>
            </a:r>
            <a:r>
              <a:rPr lang="en-US" altLang="ko-KR" b="1"/>
              <a:t>softmax, V3</a:t>
            </a:r>
            <a:r>
              <a:rPr lang="ko-KR" altLang="en-US" b="1"/>
              <a:t>는 </a:t>
            </a:r>
            <a:r>
              <a:rPr lang="en-US" altLang="ko-KR" b="1"/>
              <a:t>sigmoid</a:t>
            </a:r>
            <a:r>
              <a:rPr lang="ko-KR" altLang="en-US" b="1"/>
              <a:t>를 사용했다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나눔바른고딕"/>
                <a:ea typeface="나눔바른고딕"/>
              </a:rPr>
              <a:t>03</a:t>
            </a:r>
            <a:endParaRPr lang="ko-KR" altLang="en-US" sz="4400" spc="-300">
              <a:latin typeface="나눔바른고딕"/>
              <a:ea typeface="나눔바른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 b="1" spc="300">
                <a:latin typeface="나눔스퀘어 Bold"/>
                <a:ea typeface="나눔스퀘어 Bold"/>
              </a:rPr>
              <a:t>코드 설명 및 튜닝 제안</a:t>
            </a:r>
            <a:endParaRPr lang="ko-KR" altLang="en-US" sz="2000" b="1" spc="3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102294" cy="56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300">
                <a:solidFill>
                  <a:srgbClr val="0b55b5"/>
                </a:solidFill>
                <a:latin typeface="나눔바른고딕"/>
                <a:ea typeface="나눔바른고딕"/>
              </a:rPr>
              <a:t>코드 보는 순서</a:t>
            </a:r>
            <a:endParaRPr lang="ko-KR" altLang="en-US" sz="3200" b="1" spc="300">
              <a:solidFill>
                <a:srgbClr val="0b55b5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13726" y="758825"/>
            <a:ext cx="2781300" cy="5340349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48779" y="1326259"/>
            <a:ext cx="1962150" cy="977900"/>
          </a:xfrm>
          <a:prstGeom prst="rect">
            <a:avLst/>
          </a:prstGeom>
        </p:spPr>
      </p:pic>
      <p:sp>
        <p:nvSpPr>
          <p:cNvPr id="92" name=""/>
          <p:cNvSpPr txBox="1"/>
          <p:nvPr/>
        </p:nvSpPr>
        <p:spPr>
          <a:xfrm>
            <a:off x="8750258" y="647335"/>
            <a:ext cx="1650194" cy="3622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YOLO3</a:t>
            </a:r>
            <a:r>
              <a:rPr lang="ko-KR" altLang="en-US"/>
              <a:t> </a:t>
            </a:r>
            <a:r>
              <a:rPr lang="en-US" altLang="ko-KR"/>
              <a:t>folder</a:t>
            </a:r>
            <a:endParaRPr lang="en-US" altLang="ko-KR"/>
          </a:p>
        </p:txBody>
      </p:sp>
      <p:sp>
        <p:nvSpPr>
          <p:cNvPr id="93" name=""/>
          <p:cNvSpPr txBox="1"/>
          <p:nvPr/>
        </p:nvSpPr>
        <p:spPr>
          <a:xfrm>
            <a:off x="7737092" y="3686842"/>
            <a:ext cx="3882804" cy="173097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기본적으로 </a:t>
            </a:r>
            <a:r>
              <a:rPr lang="en-US" altLang="ko-KR" b="1"/>
              <a:t>train.py</a:t>
            </a:r>
            <a:r>
              <a:rPr lang="ko-KR" altLang="en-US" b="1"/>
              <a:t>와 </a:t>
            </a:r>
            <a:r>
              <a:rPr lang="en-US" altLang="ko-KR" b="1"/>
              <a:t>yolo3</a:t>
            </a:r>
            <a:r>
              <a:rPr lang="ko-KR" altLang="en-US" b="1"/>
              <a:t>의 </a:t>
            </a:r>
            <a:r>
              <a:rPr lang="en-US" altLang="ko-KR" b="1"/>
              <a:t>model.py</a:t>
            </a:r>
            <a:r>
              <a:rPr lang="ko-KR" altLang="en-US" b="1"/>
              <a:t>를 먼저 본다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train.py</a:t>
            </a:r>
            <a:r>
              <a:rPr lang="ko-KR" altLang="en-US" b="1"/>
              <a:t>에는 코드 실행이 들어있다</a:t>
            </a:r>
            <a:r>
              <a:rPr lang="en-US" altLang="ko-KR" b="1"/>
              <a:t>.</a:t>
            </a:r>
            <a:endParaRPr lang="en-US" altLang="ko-KR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yolo3</a:t>
            </a:r>
            <a:r>
              <a:rPr lang="ko-KR" altLang="en-US" b="1"/>
              <a:t>의 </a:t>
            </a:r>
            <a:r>
              <a:rPr lang="en-US" altLang="ko-KR" b="1"/>
              <a:t>model.py</a:t>
            </a:r>
            <a:r>
              <a:rPr lang="ko-KR" altLang="en-US" b="1"/>
              <a:t>에는 </a:t>
            </a:r>
            <a:r>
              <a:rPr lang="en-US" altLang="ko-KR" b="1"/>
              <a:t>yolo</a:t>
            </a:r>
            <a:r>
              <a:rPr lang="ko-KR" altLang="en-US" b="1"/>
              <a:t> </a:t>
            </a:r>
            <a:r>
              <a:rPr lang="en-US" altLang="ko-KR" b="1"/>
              <a:t>model</a:t>
            </a:r>
            <a:r>
              <a:rPr lang="ko-KR" altLang="en-US" b="1"/>
              <a:t>이 들어있다</a:t>
            </a:r>
            <a:r>
              <a:rPr lang="en-US" altLang="ko-KR" b="1"/>
              <a:t>.</a:t>
            </a:r>
            <a:endParaRPr lang="en-US" altLang="ko-KR" b="1"/>
          </a:p>
        </p:txBody>
      </p:sp>
      <p:sp>
        <p:nvSpPr>
          <p:cNvPr id="94" name=""/>
          <p:cNvSpPr txBox="1"/>
          <p:nvPr/>
        </p:nvSpPr>
        <p:spPr>
          <a:xfrm>
            <a:off x="9168874" y="2928480"/>
            <a:ext cx="1031371" cy="3658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3057b9"/>
                </a:solidFill>
              </a:rPr>
              <a:t>필수</a:t>
            </a:r>
            <a:endParaRPr lang="ko-KR" altLang="en-US" b="1">
              <a:solidFill>
                <a:srgbClr val="3057b9"/>
              </a:solidFill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8707791" y="4815282"/>
            <a:ext cx="270474" cy="3644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8433" y="1389800"/>
            <a:ext cx="1958082" cy="570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300">
                <a:solidFill>
                  <a:srgbClr val="0b55b5"/>
                </a:solidFill>
                <a:latin typeface="나눔바른고딕"/>
                <a:ea typeface="나눔바른고딕"/>
              </a:rPr>
              <a:t>train.py</a:t>
            </a:r>
            <a:endParaRPr lang="en-US" altLang="ko-KR" sz="3200" b="1" spc="300">
              <a:solidFill>
                <a:srgbClr val="0b55b5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"/>
          <p:cNvSpPr txBox="1"/>
          <p:nvPr/>
        </p:nvSpPr>
        <p:spPr>
          <a:xfrm>
            <a:off x="8707791" y="4815282"/>
            <a:ext cx="270474" cy="3644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1118" y="1233720"/>
            <a:ext cx="7010400" cy="4584699"/>
          </a:xfrm>
          <a:prstGeom prst="rect">
            <a:avLst/>
          </a:prstGeom>
        </p:spPr>
      </p:pic>
      <p:sp>
        <p:nvSpPr>
          <p:cNvPr id="98" name=""/>
          <p:cNvSpPr txBox="1"/>
          <p:nvPr/>
        </p:nvSpPr>
        <p:spPr>
          <a:xfrm>
            <a:off x="4139431" y="623068"/>
            <a:ext cx="2068805" cy="3656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main </a:t>
            </a:r>
            <a:r>
              <a:rPr lang="ko-KR" altLang="en-US"/>
              <a:t>함수</a:t>
            </a:r>
            <a:endParaRPr lang="ko-KR" altLang="en-US"/>
          </a:p>
        </p:txBody>
      </p:sp>
      <p:sp>
        <p:nvSpPr>
          <p:cNvPr id="99" name=""/>
          <p:cNvSpPr txBox="1"/>
          <p:nvPr/>
        </p:nvSpPr>
        <p:spPr>
          <a:xfrm>
            <a:off x="6256770" y="1387494"/>
            <a:ext cx="2335750" cy="2437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 b="1">
                <a:solidFill>
                  <a:srgbClr val="ff0000"/>
                </a:solidFill>
              </a:rPr>
              <a:t>여기서 </a:t>
            </a:r>
            <a:r>
              <a:rPr lang="en-US" altLang="ko-KR" sz="1000" b="1">
                <a:solidFill>
                  <a:srgbClr val="ff0000"/>
                </a:solidFill>
              </a:rPr>
              <a:t>trian</a:t>
            </a:r>
            <a:r>
              <a:rPr lang="ko-KR" altLang="en-US" sz="1000" b="1">
                <a:solidFill>
                  <a:srgbClr val="ff0000"/>
                </a:solidFill>
              </a:rPr>
              <a:t>셋 변경이 가능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160736" y="1854645"/>
            <a:ext cx="1771529" cy="3627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2" name=""/>
          <p:cNvSpPr txBox="1"/>
          <p:nvPr/>
        </p:nvSpPr>
        <p:spPr>
          <a:xfrm>
            <a:off x="7149328" y="1782569"/>
            <a:ext cx="1850399" cy="24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0000"/>
                </a:solidFill>
              </a:rPr>
              <a:t>여기서 </a:t>
            </a:r>
            <a:r>
              <a:rPr lang="en-US" altLang="ko-KR" sz="1000" b="1">
                <a:solidFill>
                  <a:srgbClr val="ff0000"/>
                </a:solidFill>
              </a:rPr>
              <a:t>class</a:t>
            </a:r>
            <a:r>
              <a:rPr lang="ko-KR" altLang="en-US" sz="1000" b="1">
                <a:solidFill>
                  <a:srgbClr val="ff0000"/>
                </a:solidFill>
              </a:rPr>
              <a:t> 변경이 가능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277460" y="2954205"/>
            <a:ext cx="1850399" cy="24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ff0000"/>
                </a:solidFill>
              </a:rPr>
              <a:t>여기서 </a:t>
            </a:r>
            <a:r>
              <a:rPr lang="en-US" altLang="ko-KR" sz="1000" b="1">
                <a:solidFill>
                  <a:srgbClr val="ff0000"/>
                </a:solidFill>
              </a:rPr>
              <a:t>input</a:t>
            </a:r>
            <a:r>
              <a:rPr lang="ko-KR" altLang="en-US" sz="1000" b="1">
                <a:solidFill>
                  <a:srgbClr val="ff0000"/>
                </a:solidFill>
              </a:rPr>
              <a:t> 변경이 가능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2562041" y="5155026"/>
            <a:ext cx="1729061" cy="3675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call back </a:t>
            </a:r>
            <a:r>
              <a:rPr lang="ko-KR" altLang="en-US" b="1">
                <a:solidFill>
                  <a:srgbClr val="ff0000"/>
                </a:solidFill>
              </a:rPr>
              <a:t>함수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3041326" y="3947718"/>
            <a:ext cx="1189108" cy="3652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모델 선택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9168872" y="1260090"/>
            <a:ext cx="2845367" cy="6430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각 </a:t>
            </a:r>
            <a:r>
              <a:rPr lang="en-US" altLang="ko-KR" b="1">
                <a:solidFill>
                  <a:srgbClr val="ff0000"/>
                </a:solidFill>
              </a:rPr>
              <a:t>txt</a:t>
            </a:r>
            <a:r>
              <a:rPr lang="ko-KR" altLang="en-US" b="1">
                <a:solidFill>
                  <a:srgbClr val="ff0000"/>
                </a:solidFill>
              </a:rPr>
              <a:t>파일의 경우 </a:t>
            </a:r>
            <a:r>
              <a:rPr lang="en-US" altLang="ko-KR" b="1">
                <a:solidFill>
                  <a:srgbClr val="ff0000"/>
                </a:solidFill>
              </a:rPr>
              <a:t>model data</a:t>
            </a:r>
            <a:r>
              <a:rPr lang="ko-KR" altLang="en-US" b="1">
                <a:solidFill>
                  <a:srgbClr val="ff0000"/>
                </a:solidFill>
              </a:rPr>
              <a:t>파일에 들어 있다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endParaRPr lang="en-US" altLang="ko-KR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52439" cy="56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300">
                <a:solidFill>
                  <a:srgbClr val="0b55b5"/>
                </a:solidFill>
                <a:latin typeface="나눔바른고딕"/>
                <a:ea typeface="나눔바른고딕"/>
              </a:rPr>
              <a:t>model data</a:t>
            </a:r>
            <a:endParaRPr lang="en-US" altLang="ko-KR" sz="3200" b="1" spc="300">
              <a:solidFill>
                <a:srgbClr val="0b55b5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"/>
          <p:cNvSpPr txBox="1"/>
          <p:nvPr/>
        </p:nvSpPr>
        <p:spPr>
          <a:xfrm>
            <a:off x="8707791" y="4815282"/>
            <a:ext cx="270474" cy="3644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9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1792" y="2718305"/>
            <a:ext cx="1682750" cy="1263649"/>
          </a:xfrm>
          <a:prstGeom prst="rect">
            <a:avLst/>
          </a:prstGeom>
        </p:spPr>
      </p:pic>
      <p:pic>
        <p:nvPicPr>
          <p:cNvPr id="9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9568" y="1432611"/>
            <a:ext cx="2260600" cy="4235450"/>
          </a:xfrm>
          <a:prstGeom prst="rect">
            <a:avLst/>
          </a:prstGeom>
        </p:spPr>
      </p:pic>
      <p:sp>
        <p:nvSpPr>
          <p:cNvPr id="98" name=""/>
          <p:cNvSpPr txBox="1"/>
          <p:nvPr/>
        </p:nvSpPr>
        <p:spPr>
          <a:xfrm>
            <a:off x="4318406" y="2030584"/>
            <a:ext cx="1777594" cy="6430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/>
              <a:t>model data folder</a:t>
            </a:r>
            <a:endParaRPr lang="en-US" altLang="ko-KR" b="1"/>
          </a:p>
        </p:txBody>
      </p:sp>
      <p:sp>
        <p:nvSpPr>
          <p:cNvPr id="99" name=""/>
          <p:cNvSpPr txBox="1"/>
          <p:nvPr/>
        </p:nvSpPr>
        <p:spPr>
          <a:xfrm>
            <a:off x="7367010" y="805075"/>
            <a:ext cx="1540987" cy="364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voc_classes</a:t>
            </a:r>
            <a:endParaRPr lang="en-US" altLang="ko-KR"/>
          </a:p>
        </p:txBody>
      </p:sp>
      <p:sp>
        <p:nvSpPr>
          <p:cNvPr id="100" name=""/>
          <p:cNvSpPr txBox="1"/>
          <p:nvPr/>
        </p:nvSpPr>
        <p:spPr>
          <a:xfrm>
            <a:off x="9599622" y="2097319"/>
            <a:ext cx="2312343" cy="20099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voc_classes</a:t>
            </a:r>
            <a:r>
              <a:rPr lang="ko-KR" altLang="en-US" b="1">
                <a:solidFill>
                  <a:srgbClr val="ff0000"/>
                </a:solidFill>
              </a:rPr>
              <a:t>에서 </a:t>
            </a:r>
            <a:r>
              <a:rPr lang="en-US" altLang="ko-KR" b="1">
                <a:solidFill>
                  <a:srgbClr val="ff0000"/>
                </a:solidFill>
              </a:rPr>
              <a:t>class</a:t>
            </a:r>
            <a:r>
              <a:rPr lang="ko-KR" altLang="en-US" b="1">
                <a:solidFill>
                  <a:srgbClr val="ff0000"/>
                </a:solidFill>
              </a:rPr>
              <a:t>를 변경하면</a:t>
            </a:r>
            <a:r>
              <a:rPr lang="en-US" altLang="ko-KR" b="1">
                <a:solidFill>
                  <a:srgbClr val="ff0000"/>
                </a:solidFill>
              </a:rPr>
              <a:t>,</a:t>
            </a:r>
            <a:r>
              <a:rPr lang="ko-KR" altLang="en-US" b="1">
                <a:solidFill>
                  <a:srgbClr val="ff0000"/>
                </a:solidFill>
              </a:rPr>
              <a:t> 코드 자체가 </a:t>
            </a:r>
            <a:r>
              <a:rPr lang="en-US" altLang="ko-KR" b="1">
                <a:solidFill>
                  <a:srgbClr val="ff0000"/>
                </a:solidFill>
              </a:rPr>
              <a:t>class</a:t>
            </a:r>
            <a:r>
              <a:rPr lang="ko-KR" altLang="en-US" b="1">
                <a:solidFill>
                  <a:srgbClr val="ff0000"/>
                </a:solidFill>
              </a:rPr>
              <a:t>의 길이를 계산하며 돌아가게 되어있어</a:t>
            </a:r>
            <a:r>
              <a:rPr lang="en-US" altLang="ko-KR" b="1">
                <a:solidFill>
                  <a:srgbClr val="ff0000"/>
                </a:solidFill>
              </a:rPr>
              <a:t>,</a:t>
            </a:r>
            <a:r>
              <a:rPr lang="ko-KR" altLang="en-US" b="1">
                <a:solidFill>
                  <a:srgbClr val="ff0000"/>
                </a:solidFill>
              </a:rPr>
              <a:t> 여기를 바꿔서 </a:t>
            </a:r>
            <a:r>
              <a:rPr lang="en-US" altLang="ko-KR" b="1">
                <a:solidFill>
                  <a:srgbClr val="ff0000"/>
                </a:solidFill>
              </a:rPr>
              <a:t>class</a:t>
            </a:r>
            <a:r>
              <a:rPr lang="ko-KR" altLang="en-US" b="1">
                <a:solidFill>
                  <a:srgbClr val="ff0000"/>
                </a:solidFill>
              </a:rPr>
              <a:t>를 변경할 수 있다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endParaRPr lang="en-US" altLang="ko-KR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568894" cy="56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300">
                <a:solidFill>
                  <a:srgbClr val="0b55b5"/>
                </a:solidFill>
                <a:latin typeface="나눔바른고딕"/>
                <a:ea typeface="나눔바른고딕"/>
              </a:rPr>
              <a:t>Model </a:t>
            </a:r>
            <a:r>
              <a:rPr lang="ko-KR" altLang="en-US" sz="3200" b="1" spc="300">
                <a:solidFill>
                  <a:srgbClr val="0b55b5"/>
                </a:solidFill>
                <a:latin typeface="나눔바른고딕"/>
                <a:ea typeface="나눔바른고딕"/>
              </a:rPr>
              <a:t>설명</a:t>
            </a:r>
            <a:endParaRPr lang="ko-KR" altLang="en-US" sz="3200" b="1" spc="300">
              <a:solidFill>
                <a:srgbClr val="0b55b5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"/>
          <p:cNvSpPr txBox="1"/>
          <p:nvPr/>
        </p:nvSpPr>
        <p:spPr>
          <a:xfrm>
            <a:off x="8707791" y="4815282"/>
            <a:ext cx="270474" cy="3644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6" name=""/>
          <p:cNvSpPr txBox="1"/>
          <p:nvPr/>
        </p:nvSpPr>
        <p:spPr>
          <a:xfrm>
            <a:off x="4078760" y="1205488"/>
            <a:ext cx="6734238" cy="11833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hlinkClick r:id="rId2"/>
              </a:rPr>
              <a:t>https://github.com/qqwweee/keras-yolo3/blob/master/yolo3/model.py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/>
              <a:t>소스코드 보면서 대략적인 흐름만 설명드리겠습니다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102294" cy="56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300">
                <a:solidFill>
                  <a:srgbClr val="0b55b5"/>
                </a:solidFill>
                <a:latin typeface="나눔바른고딕"/>
                <a:ea typeface="나눔바른고딕"/>
              </a:rPr>
              <a:t>코드 변경 제안</a:t>
            </a:r>
            <a:endParaRPr lang="ko-KR" altLang="en-US" sz="3200" b="1" spc="300">
              <a:solidFill>
                <a:srgbClr val="0b55b5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"/>
          <p:cNvSpPr txBox="1"/>
          <p:nvPr/>
        </p:nvSpPr>
        <p:spPr>
          <a:xfrm>
            <a:off x="8707791" y="4815282"/>
            <a:ext cx="270474" cy="3644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6" name=""/>
          <p:cNvSpPr txBox="1"/>
          <p:nvPr/>
        </p:nvSpPr>
        <p:spPr>
          <a:xfrm>
            <a:off x="4136680" y="88164"/>
            <a:ext cx="6912676" cy="668220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먼저 인풋과 트레인셋</a:t>
            </a:r>
            <a:r>
              <a:rPr lang="en-US" altLang="ko-KR"/>
              <a:t>,</a:t>
            </a:r>
            <a:r>
              <a:rPr lang="ko-KR" altLang="en-US"/>
              <a:t> 클래스부터 변경해야 한다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로스펑션이나</a:t>
            </a:r>
            <a:r>
              <a:rPr lang="en-US" altLang="ko-KR"/>
              <a:t>,</a:t>
            </a:r>
            <a:r>
              <a:rPr lang="ko-KR" altLang="en-US"/>
              <a:t> 모델의 구조는 변경이 힘들 것 같으므로</a:t>
            </a:r>
            <a:r>
              <a:rPr lang="en-US" altLang="ko-KR"/>
              <a:t>(</a:t>
            </a:r>
            <a:r>
              <a:rPr lang="ko-KR" altLang="en-US"/>
              <a:t>이걸로 성능을 향상시킨다면 논문 써야한다</a:t>
            </a:r>
            <a:r>
              <a:rPr lang="en-US" altLang="ko-KR"/>
              <a:t>.)</a:t>
            </a:r>
            <a:r>
              <a:rPr lang="ko-KR" altLang="en-US"/>
              <a:t> 튜닝을 해볼만한 곳은 </a:t>
            </a:r>
            <a:r>
              <a:rPr lang="en-US" altLang="ko-KR"/>
              <a:t>anchor boxes</a:t>
            </a:r>
            <a:r>
              <a:rPr lang="ko-KR" altLang="en-US"/>
              <a:t>나 특징맵 크기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augmentation</a:t>
            </a:r>
            <a:r>
              <a:rPr lang="ko-KR" altLang="en-US"/>
              <a:t>과 같은 파라미터들로 생각된다</a:t>
            </a:r>
            <a:endParaRPr lang="ko-KR" altLang="en-US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코드를 보면 </a:t>
            </a:r>
            <a:r>
              <a:rPr lang="en-US" altLang="ko-KR"/>
              <a:t>tiny_yolo3</a:t>
            </a:r>
            <a:r>
              <a:rPr lang="ko-KR" altLang="en-US"/>
              <a:t>와 그냥 </a:t>
            </a:r>
            <a:r>
              <a:rPr lang="en-US" altLang="ko-KR"/>
              <a:t>yolo3</a:t>
            </a:r>
            <a:r>
              <a:rPr lang="ko-KR" altLang="en-US"/>
              <a:t>가 있는데</a:t>
            </a:r>
            <a:r>
              <a:rPr lang="en-US" altLang="ko-KR"/>
              <a:t>,</a:t>
            </a:r>
            <a:r>
              <a:rPr lang="ko-KR" altLang="en-US"/>
              <a:t> 차이는 마지막 피처맵을 </a:t>
            </a:r>
            <a:r>
              <a:rPr lang="en-US" altLang="ko-KR"/>
              <a:t>13x13,26x26,52x52</a:t>
            </a:r>
            <a:r>
              <a:rPr lang="ko-KR" altLang="en-US"/>
              <a:t>중 </a:t>
            </a:r>
            <a:r>
              <a:rPr lang="en-US" altLang="ko-KR"/>
              <a:t>tiny</a:t>
            </a:r>
            <a:r>
              <a:rPr lang="ko-KR" altLang="en-US"/>
              <a:t> 욜로는 두 가지만 쓰게 된다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따라서 더 빠르고</a:t>
            </a:r>
            <a:r>
              <a:rPr lang="en-US" altLang="ko-KR"/>
              <a:t>,</a:t>
            </a:r>
            <a:r>
              <a:rPr lang="ko-KR" altLang="en-US"/>
              <a:t> 데이터셋 특성상 크기가 많이 다를 거 같지 않으므로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tiny</a:t>
            </a:r>
            <a:r>
              <a:rPr lang="ko-KR" altLang="en-US"/>
              <a:t> </a:t>
            </a:r>
            <a:r>
              <a:rPr lang="en-US" altLang="ko-KR"/>
              <a:t>yolo</a:t>
            </a:r>
            <a:r>
              <a:rPr lang="ko-KR" altLang="en-US"/>
              <a:t>를 이용하는 것이 좋아 보인다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데이터 셋의 크기와 디텍션하는 물체의 크기에 따라 </a:t>
            </a:r>
            <a:r>
              <a:rPr lang="en-US" altLang="ko-KR"/>
              <a:t>13x13,26x26</a:t>
            </a:r>
            <a:r>
              <a:rPr lang="ko-KR" altLang="en-US"/>
              <a:t>을 이용할 지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26x26,52x52</a:t>
            </a:r>
            <a:r>
              <a:rPr lang="ko-KR" altLang="en-US"/>
              <a:t>를 이용할 지 생각해 봐야 할 것 같다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/>
              <a:t>data</a:t>
            </a:r>
            <a:r>
              <a:rPr lang="ko-KR" altLang="en-US"/>
              <a:t>를 읽는 과정에서 </a:t>
            </a:r>
            <a:r>
              <a:rPr lang="en-US" altLang="ko-KR"/>
              <a:t>augmentation</a:t>
            </a:r>
            <a:r>
              <a:rPr lang="ko-KR" altLang="en-US"/>
              <a:t>을 주면 </a:t>
            </a:r>
            <a:r>
              <a:rPr lang="en-US" altLang="ko-KR"/>
              <a:t>precision</a:t>
            </a:r>
            <a:r>
              <a:rPr lang="ko-KR" altLang="en-US"/>
              <a:t>은 조금 감소할 가능성도 있겠지만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recall</a:t>
            </a:r>
            <a:r>
              <a:rPr lang="ko-KR" altLang="en-US"/>
              <a:t>값은 상승할 것으로 생각된다</a:t>
            </a:r>
            <a:r>
              <a:rPr lang="en-US" altLang="ko-KR"/>
              <a:t>.</a:t>
            </a:r>
            <a:r>
              <a:rPr lang="ko-KR" altLang="en-US"/>
              <a:t> 데이터셋을 봐야 알 수 있을 것 같다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>
                <a:hlinkClick r:id="rId2"/>
              </a:rPr>
              <a:t>http://waifu2x.udp.jp/index.ko.html</a:t>
            </a:r>
            <a:endParaRPr lang="en-US" altLang="ko-KR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사진 해상도가 낮은 것으로 알고 있는데 위의 사이트에서 해상도를 올릴 수 있다</a:t>
            </a:r>
            <a:r>
              <a:rPr lang="en-US" altLang="ko-KR"/>
              <a:t>.(</a:t>
            </a:r>
            <a:r>
              <a:rPr lang="ko-KR" altLang="en-US"/>
              <a:t>딥러닝 알고리즘이 있는 것으로 아는데</a:t>
            </a:r>
            <a:r>
              <a:rPr lang="en-US" altLang="ko-KR"/>
              <a:t>,</a:t>
            </a:r>
            <a:r>
              <a:rPr lang="ko-KR" altLang="en-US"/>
              <a:t> 위사이트가 맞는지는 확실치는 않습니다</a:t>
            </a:r>
            <a:r>
              <a:rPr lang="en-US" altLang="ko-KR"/>
              <a:t>.)</a:t>
            </a:r>
            <a:r>
              <a:rPr lang="ko-KR" altLang="en-US"/>
              <a:t> 해상도가 너무 낮다면 전처리로 해상도를 조금 올려주는 것도 좋을 것 같다</a:t>
            </a:r>
            <a:r>
              <a:rPr lang="en-US" altLang="ko-KR"/>
              <a:t>.(</a:t>
            </a:r>
            <a:r>
              <a:rPr lang="ko-KR" altLang="en-US"/>
              <a:t>속도는 느려짐</a:t>
            </a:r>
            <a:r>
              <a:rPr lang="en-US" altLang="ko-KR"/>
              <a:t>)</a:t>
            </a:r>
            <a:endParaRPr lang="en-US" altLang="ko-KR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/>
              <a:t>해상도가 너무 낮을 경우 돌아가지 않을 우려가 있으므로</a:t>
            </a:r>
            <a:r>
              <a:rPr lang="en-US" altLang="ko-KR"/>
              <a:t>,</a:t>
            </a:r>
            <a:r>
              <a:rPr lang="ko-KR" altLang="en-US"/>
              <a:t> 시작전에 꼭 확인해 보는 것이 좋다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4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나눔바른고딕"/>
                <a:ea typeface="나눔바른고딕"/>
              </a:rPr>
              <a:t>04</a:t>
            </a:r>
            <a:endParaRPr lang="ko-KR" altLang="en-US" sz="4400" spc="-300">
              <a:latin typeface="나눔바른고딕"/>
              <a:ea typeface="나눔바른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 b="1" spc="300">
                <a:latin typeface="나눔스퀘어 Bold"/>
                <a:ea typeface="나눔스퀘어 Bold"/>
              </a:rPr>
              <a:t>코드 및 자료 출처</a:t>
            </a:r>
            <a:endParaRPr lang="ko-KR" altLang="en-US" sz="2000" b="1" spc="30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latin typeface="나눔바른고딕"/>
                <a:ea typeface="나눔바른고딕"/>
              </a:rPr>
              <a:t>01</a:t>
            </a:r>
            <a:endParaRPr lang="ko-KR" altLang="en-US" sz="4400" spc="-300">
              <a:latin typeface="나눔바른고딕"/>
              <a:ea typeface="나눔바른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latin typeface="나눔스퀘어 Bold"/>
                <a:ea typeface="나눔스퀘어 Bold"/>
              </a:rPr>
              <a:t>YOLO Model</a:t>
            </a:r>
            <a:endParaRPr lang="en-US" altLang="ko-KR" sz="2000" b="1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438" y="1369728"/>
            <a:ext cx="3297555" cy="517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 b="1" spc="300">
                <a:solidFill>
                  <a:srgbClr val="3057b9"/>
                </a:solidFill>
                <a:latin typeface="나눔스퀘어 Bold"/>
                <a:ea typeface="나눔스퀘어 Bold"/>
              </a:rPr>
              <a:t>코드 및 자료 출처</a:t>
            </a:r>
            <a:endParaRPr lang="ko-KR" altLang="en-US" sz="2800" b="1" spc="300">
              <a:solidFill>
                <a:srgbClr val="3057b9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"/>
          <p:cNvSpPr txBox="1"/>
          <p:nvPr/>
        </p:nvSpPr>
        <p:spPr>
          <a:xfrm>
            <a:off x="3896756" y="610934"/>
            <a:ext cx="3136576" cy="11778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깃허브 주소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2"/>
              </a:rPr>
              <a:t>https://github.com/qqwweee/keras-yolo3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3927090" y="1909247"/>
            <a:ext cx="4149745" cy="17369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논문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3"/>
              </a:rPr>
              <a:t>https://pjreddie.com/media/files/papers/YOLOv3.pdf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4"/>
              </a:rPr>
              <a:t>https://pjreddie.com/media/files/papers/YOLO9000.pdf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3981691" y="3729310"/>
            <a:ext cx="6151816" cy="33839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개인 사이트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R-CNN</a:t>
            </a:r>
            <a:r>
              <a:rPr lang="ko-KR" altLang="en-US"/>
              <a:t>관련</a:t>
            </a:r>
            <a:r>
              <a:rPr lang="en-US" altLang="ko-KR"/>
              <a:t>(anchor boxes)</a:t>
            </a:r>
            <a:endParaRPr lang="en-US" altLang="ko-KR">
              <a:hlinkClick r:id="rId5"/>
            </a:endParaRPr>
          </a:p>
          <a:p>
            <a:pPr>
              <a:defRPr/>
            </a:pPr>
            <a:r>
              <a:rPr lang="ko-KR" altLang="en-US">
                <a:hlinkClick r:id="rId5"/>
              </a:rPr>
              <a:t>https://curt-park.github.io/2017-03-17/faster-rcnn/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6"/>
              </a:rPr>
              <a:t>http://incredible.ai/deep-learning/2018/03/17/Faster-R-CNN/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YOLO</a:t>
            </a:r>
            <a:r>
              <a:rPr lang="ko-KR" altLang="en-US"/>
              <a:t>관련</a:t>
            </a:r>
            <a:endParaRPr lang="ko-KR" altLang="en-US">
              <a:hlinkClick r:id="rId7"/>
            </a:endParaRPr>
          </a:p>
          <a:p>
            <a:pPr>
              <a:defRPr/>
            </a:pPr>
            <a:r>
              <a:rPr lang="ko-KR" altLang="en-US">
                <a:hlinkClick r:id="rId7"/>
              </a:rPr>
              <a:t>https://m.blog.naver.com/sogangori/221011203855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8"/>
              </a:rPr>
              <a:t>https://blog.naver.com/rupy400/221315098464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9"/>
              </a:rPr>
              <a:t>http://www.modulabs.co.kr/index.php?mid=DeepLAB_Paper&amp;search_target=title_content&amp;search_keyword=+yolo&amp;document_srl=15070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253665" y="2443132"/>
            <a:ext cx="8244889" cy="13078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000" b="1">
                <a:solidFill>
                  <a:srgbClr val="3057b9"/>
                </a:solidFill>
              </a:rPr>
              <a:t>감사합니다</a:t>
            </a:r>
            <a:endParaRPr lang="ko-KR" altLang="en-US" sz="8000" b="1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284" y="1444402"/>
            <a:ext cx="3232077" cy="639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spc="300">
                <a:solidFill>
                  <a:srgbClr val="0b55b5"/>
                </a:solidFill>
                <a:latin typeface="나눔바른고딕"/>
                <a:ea typeface="나눔바른고딕"/>
              </a:rPr>
              <a:t>YOLO Model</a:t>
            </a:r>
            <a:endParaRPr lang="en-US" altLang="ko-KR" sz="3600" spc="300">
              <a:solidFill>
                <a:srgbClr val="0b55b5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482140" y="263344"/>
            <a:ext cx="6188528" cy="240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en-US" sz="1900"/>
              <a:t>1.Better</a:t>
            </a:r>
            <a:endParaRPr lang="en-US" altLang="en-US" sz="1900"/>
          </a:p>
          <a:p>
            <a:pPr lvl="0">
              <a:defRPr/>
            </a:pPr>
            <a:r>
              <a:rPr lang="en-US" altLang="en-US" sz="1900"/>
              <a:t>Batch normalization</a:t>
            </a:r>
            <a:endParaRPr lang="en-US" altLang="en-US" sz="1900"/>
          </a:p>
          <a:p>
            <a:pPr lvl="0">
              <a:defRPr/>
            </a:pPr>
            <a:r>
              <a:rPr lang="en-US" altLang="en-US" sz="1900"/>
              <a:t>High resolution classifier</a:t>
            </a:r>
            <a:endParaRPr lang="en-US" altLang="en-US" sz="1900"/>
          </a:p>
          <a:p>
            <a:pPr lvl="0">
              <a:defRPr/>
            </a:pPr>
            <a:r>
              <a:rPr lang="en-US" altLang="en-US" sz="1900"/>
              <a:t>Convolutional with Anchor boxes</a:t>
            </a:r>
            <a:endParaRPr lang="en-US" altLang="en-US" sz="1900"/>
          </a:p>
          <a:p>
            <a:pPr lvl="0">
              <a:defRPr/>
            </a:pPr>
            <a:r>
              <a:rPr lang="en-US" altLang="en-US" sz="1900"/>
              <a:t>Dimension clusters</a:t>
            </a:r>
            <a:endParaRPr lang="en-US" altLang="en-US" sz="1900"/>
          </a:p>
          <a:p>
            <a:pPr lvl="0">
              <a:defRPr/>
            </a:pPr>
            <a:r>
              <a:rPr lang="en-US" altLang="en-US" sz="1900"/>
              <a:t>Direct location prediction</a:t>
            </a:r>
            <a:endParaRPr lang="en-US" altLang="en-US" sz="1900"/>
          </a:p>
          <a:p>
            <a:pPr lvl="0">
              <a:defRPr/>
            </a:pPr>
            <a:r>
              <a:rPr lang="en-US" altLang="en-US" sz="1900"/>
              <a:t>Fine-grained features</a:t>
            </a:r>
            <a:endParaRPr lang="en-US" altLang="en-US" sz="1900"/>
          </a:p>
          <a:p>
            <a:pPr lvl="0">
              <a:defRPr/>
            </a:pPr>
            <a:r>
              <a:rPr lang="en-US" altLang="en-US" sz="1900"/>
              <a:t>Multi-scale training</a:t>
            </a:r>
            <a:endParaRPr lang="en-US" altLang="en-US" sz="1900"/>
          </a:p>
        </p:txBody>
      </p:sp>
      <p:sp>
        <p:nvSpPr>
          <p:cNvPr id="21" name=""/>
          <p:cNvSpPr txBox="1"/>
          <p:nvPr/>
        </p:nvSpPr>
        <p:spPr>
          <a:xfrm>
            <a:off x="4504905" y="2785157"/>
            <a:ext cx="2891474" cy="15372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900"/>
              <a:t>2.Faster</a:t>
            </a:r>
            <a:endParaRPr lang="en-US" altLang="ko-KR" sz="1900"/>
          </a:p>
          <a:p>
            <a:pPr>
              <a:defRPr/>
            </a:pPr>
            <a:r>
              <a:rPr lang="en-US" altLang="ko-KR" sz="1900"/>
              <a:t>Darknet-19, Darknet-53</a:t>
            </a:r>
            <a:endParaRPr lang="en-US" altLang="ko-KR" sz="1900"/>
          </a:p>
          <a:p>
            <a:pPr>
              <a:defRPr/>
            </a:pPr>
            <a:r>
              <a:rPr lang="en-US" altLang="ko-KR" sz="1900"/>
              <a:t>Training for classification</a:t>
            </a:r>
            <a:endParaRPr lang="en-US" altLang="ko-KR" sz="1900"/>
          </a:p>
          <a:p>
            <a:pPr>
              <a:defRPr/>
            </a:pPr>
            <a:r>
              <a:rPr lang="en-US" altLang="ko-KR" sz="1900"/>
              <a:t>Training for detection</a:t>
            </a:r>
            <a:endParaRPr lang="en-US" altLang="ko-KR" sz="1900"/>
          </a:p>
        </p:txBody>
      </p:sp>
      <p:sp>
        <p:nvSpPr>
          <p:cNvPr id="22" name=""/>
          <p:cNvSpPr txBox="1"/>
          <p:nvPr/>
        </p:nvSpPr>
        <p:spPr>
          <a:xfrm>
            <a:off x="4504598" y="4618271"/>
            <a:ext cx="3914775" cy="15337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900"/>
              <a:t>3.Stronger</a:t>
            </a:r>
            <a:endParaRPr lang="en-US" altLang="ko-KR" sz="1900"/>
          </a:p>
          <a:p>
            <a:pPr>
              <a:defRPr/>
            </a:pPr>
            <a:r>
              <a:rPr lang="en-US" altLang="ko-KR" sz="1900"/>
              <a:t>Hierarchical classification</a:t>
            </a:r>
            <a:endParaRPr lang="en-US" altLang="ko-KR" sz="1900"/>
          </a:p>
          <a:p>
            <a:pPr>
              <a:defRPr/>
            </a:pPr>
            <a:r>
              <a:rPr lang="en-US" altLang="ko-KR" sz="1900"/>
              <a:t>Dataset combination with Word-tree</a:t>
            </a:r>
            <a:endParaRPr lang="en-US" altLang="ko-KR" sz="1900"/>
          </a:p>
          <a:p>
            <a:pPr>
              <a:defRPr/>
            </a:pPr>
            <a:r>
              <a:rPr lang="en-US" altLang="ko-KR" sz="1900"/>
              <a:t>Joint classification and detection</a:t>
            </a:r>
            <a:endParaRPr lang="en-US" altLang="ko-KR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19736" cy="99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spc="300">
                <a:solidFill>
                  <a:srgbClr val="0b55b5"/>
                </a:solidFill>
                <a:latin typeface="나눔바른고딕"/>
                <a:ea typeface="나눔바른고딕"/>
              </a:rPr>
              <a:t>Batch normalization</a:t>
            </a:r>
            <a:endParaRPr lang="en-US" altLang="ko-KR" sz="3000" spc="300">
              <a:solidFill>
                <a:srgbClr val="0b55b5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62644" y="1460356"/>
            <a:ext cx="3967843" cy="2981049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3822579" y="844068"/>
            <a:ext cx="3007265" cy="9066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Wingdings"/>
              <a:buNone/>
              <a:defRPr/>
            </a:pPr>
            <a:r>
              <a:rPr lang="en-US" altLang="ko-KR" b="1"/>
              <a:t>1.</a:t>
            </a:r>
            <a:r>
              <a:rPr lang="ko-KR" altLang="en-US" b="1"/>
              <a:t> 효과</a:t>
            </a:r>
            <a:endParaRPr lang="ko-KR" altLang="en-US" b="1"/>
          </a:p>
          <a:p>
            <a:pPr marL="714240" lvl="1" indent="-257040">
              <a:buFont typeface="Wingdings"/>
              <a:buChar char="§"/>
              <a:defRPr/>
            </a:pPr>
            <a:r>
              <a:rPr lang="ko-KR" altLang="en-US" b="1"/>
              <a:t>학습이 빠르게 수렴</a:t>
            </a:r>
            <a:endParaRPr lang="ko-KR" altLang="en-US" b="1"/>
          </a:p>
          <a:p>
            <a:pPr marL="714240" lvl="1" indent="-257040">
              <a:buFont typeface="Wingdings"/>
              <a:buChar char="§"/>
              <a:defRPr/>
            </a:pPr>
            <a:r>
              <a:rPr lang="ko-KR" altLang="en-US" b="1"/>
              <a:t>정규화 효과</a:t>
            </a:r>
            <a:endParaRPr lang="ko-KR" altLang="en-US" b="1"/>
          </a:p>
        </p:txBody>
      </p:sp>
      <p:sp>
        <p:nvSpPr>
          <p:cNvPr id="25" name=""/>
          <p:cNvSpPr txBox="1"/>
          <p:nvPr/>
        </p:nvSpPr>
        <p:spPr>
          <a:xfrm>
            <a:off x="3738711" y="2179966"/>
            <a:ext cx="4048929" cy="31055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2.</a:t>
            </a:r>
            <a:r>
              <a:rPr lang="ko-KR" altLang="en-US" b="1"/>
              <a:t> 과정</a:t>
            </a:r>
            <a:endParaRPr lang="ko-KR" altLang="en-US" b="1"/>
          </a:p>
          <a:p>
            <a:pPr marL="714240" lvl="1" indent="-257040">
              <a:buFont typeface="Wingdings"/>
              <a:buChar char="§"/>
              <a:defRPr/>
            </a:pPr>
            <a:r>
              <a:rPr lang="ko-KR" altLang="en-US" b="1"/>
              <a:t>미니 배치 단위로 특징맵의 각 채널의 평균과 표준 편차를 구한다</a:t>
            </a:r>
            <a:endParaRPr lang="ko-KR" altLang="en-US" b="1"/>
          </a:p>
          <a:p>
            <a:pPr marL="714240" lvl="1" indent="-257040">
              <a:buFont typeface="Wingdings"/>
              <a:buChar char="§"/>
              <a:defRPr/>
            </a:pPr>
            <a:r>
              <a:rPr lang="ko-KR" altLang="en-US" b="1"/>
              <a:t>특징맵의 각 채널별로 평균과 표준 편차를 이용해 정규화하면 평균이 0이 되며, 값의 범위는 대부분 [-1,1] 사이</a:t>
            </a:r>
            <a:endParaRPr lang="ko-KR" altLang="en-US" b="1"/>
          </a:p>
          <a:p>
            <a:pPr marL="714240" lvl="1" indent="-257040">
              <a:buFont typeface="Wingdings"/>
              <a:buChar char="§"/>
              <a:defRPr/>
            </a:pPr>
            <a:r>
              <a:rPr lang="ko-KR" altLang="en-US" b="1"/>
              <a:t>정규화된 특징맵에 다시한번 채널별로 감마 를 곱해주고 베타를 더해준다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19736" cy="99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spc="300">
                <a:solidFill>
                  <a:srgbClr val="0b55b5"/>
                </a:solidFill>
                <a:latin typeface="나눔바른고딕"/>
                <a:ea typeface="나눔바른고딕"/>
              </a:rPr>
              <a:t>Batch normalization</a:t>
            </a:r>
            <a:endParaRPr lang="en-US" altLang="ko-KR" sz="3000" spc="300">
              <a:solidFill>
                <a:srgbClr val="0b55b5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008" y="2527420"/>
            <a:ext cx="6953996" cy="2285640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4152060" y="835085"/>
            <a:ext cx="4503494" cy="118231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아래 코드를 보면</a:t>
            </a:r>
            <a:r>
              <a:rPr lang="en-US" altLang="ko-KR" b="1"/>
              <a:t>,</a:t>
            </a:r>
            <a:r>
              <a:rPr lang="ko-KR" altLang="en-US" b="1"/>
              <a:t> </a:t>
            </a:r>
            <a:r>
              <a:rPr lang="en-US" altLang="ko-KR" b="1"/>
              <a:t>DarknetConv2D</a:t>
            </a:r>
            <a:r>
              <a:rPr lang="ko-KR" altLang="en-US" b="1"/>
              <a:t>는 </a:t>
            </a:r>
            <a:r>
              <a:rPr lang="en-US" altLang="ko-KR" b="1"/>
              <a:t>CONV</a:t>
            </a:r>
            <a:r>
              <a:rPr lang="ko-KR" altLang="en-US" b="1"/>
              <a:t> </a:t>
            </a:r>
            <a:r>
              <a:rPr lang="en-US" altLang="ko-KR" b="1"/>
              <a:t>LAYER</a:t>
            </a:r>
            <a:r>
              <a:rPr lang="ko-KR" altLang="en-US" b="1"/>
              <a:t>를 만드는 함수이며</a:t>
            </a:r>
            <a:r>
              <a:rPr lang="en-US" altLang="ko-KR" b="1"/>
              <a:t>,</a:t>
            </a:r>
            <a:r>
              <a:rPr lang="ko-KR" altLang="en-US" b="1"/>
              <a:t> 그 밑에 </a:t>
            </a:r>
            <a:r>
              <a:rPr lang="en-US" altLang="ko-KR" b="1"/>
              <a:t>BatchNormalization</a:t>
            </a:r>
            <a:r>
              <a:rPr lang="ko-KR" altLang="en-US" b="1"/>
              <a:t>이 들어가 있다</a:t>
            </a:r>
            <a:r>
              <a:rPr lang="en-US" altLang="ko-KR" b="1"/>
              <a:t>.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19736" cy="173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spc="300">
                <a:solidFill>
                  <a:srgbClr val="0b55b5"/>
                </a:solidFill>
                <a:latin typeface="나눔바른고딕"/>
                <a:ea typeface="나눔바른고딕"/>
              </a:rPr>
              <a:t>High Resolution Classifier</a:t>
            </a:r>
            <a:endParaRPr lang="en-US" altLang="ko-KR" sz="3600" b="1" spc="300">
              <a:solidFill>
                <a:srgbClr val="0b55b5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19635" y="386360"/>
            <a:ext cx="2743200" cy="4371975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3696779" y="514589"/>
            <a:ext cx="5068019" cy="393168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Darknet-16을 classfication network로 사용하여 ImageNet 데이터를 epoch=10(모든 데이터를 총 10 번) 으로 학습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마지막 컨불루션 레이어와 Avgpool, Softmax를 제거하고 오브젝트 디텍션 레이어4개를 추가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학습을 2단계로 나눠서 하는 이유는 처음부터 경계 박스와 클래스 분류를 같이 학습시키기 어렵기 때문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학습을 안정시키기 위해서 네트워크의 앞단과 뒷단을 나눠서 앞단을 선행학습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학습을 적게 하는 이유는 네트워크의 가중치들이 클래스 분류에만 너무 특화되도록 학습되는 걸 막기위해</a:t>
            </a:r>
            <a:endParaRPr lang="ko-KR" altLang="en-US" b="1"/>
          </a:p>
        </p:txBody>
      </p:sp>
      <p:sp>
        <p:nvSpPr>
          <p:cNvPr id="25" name=""/>
          <p:cNvSpPr txBox="1"/>
          <p:nvPr/>
        </p:nvSpPr>
        <p:spPr>
          <a:xfrm>
            <a:off x="3900458" y="826099"/>
            <a:ext cx="3929812" cy="36262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endParaRPr lang="ko-KR" altLang="en-US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8398" y="4828696"/>
            <a:ext cx="7908438" cy="1423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434" y="1473438"/>
            <a:ext cx="2656181" cy="1372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en-US" sz="2800" b="1">
                <a:solidFill>
                  <a:srgbClr val="3057b9"/>
                </a:solidFill>
              </a:rPr>
              <a:t>Convolutional with </a:t>
            </a:r>
            <a:endParaRPr lang="en-US" altLang="en-US" sz="2800" b="1">
              <a:solidFill>
                <a:srgbClr val="3057b9"/>
              </a:solidFill>
            </a:endParaRPr>
          </a:p>
          <a:p>
            <a:pPr lvl="0">
              <a:defRPr/>
            </a:pPr>
            <a:r>
              <a:rPr lang="en-US" altLang="en-US" sz="2800" b="1">
                <a:solidFill>
                  <a:srgbClr val="3057b9"/>
                </a:solidFill>
              </a:rPr>
              <a:t>Anchor boxes</a:t>
            </a:r>
            <a:endParaRPr lang="en-US" altLang="en-US" sz="28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"/>
          <p:cNvSpPr/>
          <p:nvPr/>
        </p:nvSpPr>
        <p:spPr>
          <a:xfrm>
            <a:off x="3735512" y="346278"/>
            <a:ext cx="4111374" cy="85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500" b="1" i="0" strike="noStrike" mc:Ignorable="hp" hp:hslEmbossed="0">
                <a:solidFill>
                  <a:srgbClr val="212529">
                    <a:alpha val="100000"/>
                  </a:srgbClr>
                </a:solidFill>
              </a:rPr>
              <a:t>Region Proposal Networks</a:t>
            </a:r>
            <a:endParaRPr xmlns:mc="http://schemas.openxmlformats.org/markup-compatibility/2006" xmlns:hp="http://schemas.haansoft.com/office/presentation/8.0" sz="2500" b="1" i="0" strike="noStrike" mc:Ignorable="hp" hp:hslEmbossed="0">
              <a:solidFill>
                <a:srgbClr val="212529">
                  <a:alpha val="100000"/>
                </a:srgbClr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10939" y="1275691"/>
            <a:ext cx="7281532" cy="1682750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4050221" y="3557796"/>
            <a:ext cx="7185469" cy="228864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base network에서 생성한 feature maps위에 n x n spatial window (보통 3 x 3)를 슬라이드 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한번에 여러개의 region proposals을 예측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Region proposals의 최고 갯수는 k로 나타내며, 이것을 Anchor 라고 부름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각 sliding window의 지점마다 9개의 anchors가 존재하며 , 3개의 서로 다른 종횡비 (aspect ratios) 그리고 3개의 서로 다른 크기(scales) 가 조합되며 모두 동일한 중앙 지점을 가짐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434" y="1473438"/>
            <a:ext cx="2656181" cy="1372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en-US" sz="2800" b="1">
                <a:solidFill>
                  <a:srgbClr val="3057b9"/>
                </a:solidFill>
              </a:rPr>
              <a:t>Convolutional with </a:t>
            </a:r>
            <a:endParaRPr lang="en-US" altLang="en-US" sz="2800" b="1">
              <a:solidFill>
                <a:srgbClr val="3057b9"/>
              </a:solidFill>
            </a:endParaRPr>
          </a:p>
          <a:p>
            <a:pPr lvl="0">
              <a:defRPr/>
            </a:pPr>
            <a:r>
              <a:rPr lang="en-US" altLang="en-US" sz="2800" b="1">
                <a:solidFill>
                  <a:srgbClr val="3057b9"/>
                </a:solidFill>
              </a:rPr>
              <a:t>Anchor boxes</a:t>
            </a:r>
            <a:endParaRPr lang="en-US" altLang="en-US" sz="2800" b="1">
              <a:solidFill>
                <a:srgbClr val="3057b9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"/>
          <p:cNvSpPr/>
          <p:nvPr/>
        </p:nvSpPr>
        <p:spPr>
          <a:xfrm>
            <a:off x="3735512" y="346278"/>
            <a:ext cx="4111374" cy="85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500" b="1" i="0" strike="noStrike" mc:Ignorable="hp" hp:hslEmbossed="0">
                <a:solidFill>
                  <a:srgbClr val="212529">
                    <a:alpha val="100000"/>
                  </a:srgbClr>
                </a:solidFill>
              </a:rPr>
              <a:t>Region Proposal Networks</a:t>
            </a:r>
            <a:endParaRPr xmlns:mc="http://schemas.openxmlformats.org/markup-compatibility/2006" xmlns:hp="http://schemas.haansoft.com/office/presentation/8.0" sz="2500" b="1" i="0" strike="noStrike" mc:Ignorable="hp" hp:hslEmbossed="0">
              <a:solidFill>
                <a:srgbClr val="212529">
                  <a:alpha val="100000"/>
                </a:srgbClr>
              </a:solidFill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972343" y="1282848"/>
            <a:ext cx="7110947" cy="338417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output값은 1 x 1 kernel을 갖고 있는 두개의 convolutional layers로 양분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lassification layer에서는 anchor당 2개의 predictions값을 내놓으며, 객체인지 아니면 객체가 아닌지(그냥 배경인지)에 관한 확률값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Regression layer (또는 bounding box adjustment layer)는 각 anchor당 델타값들</a:t>
            </a:r>
            <a:r>
              <a:rPr lang="en-US" altLang="ko-KR" b="1"/>
              <a:t>(</a:t>
            </a:r>
            <a:r>
              <a:rPr lang="ko-KR" altLang="en-US" b="1"/>
              <a:t>중앙좌표</a:t>
            </a:r>
            <a:r>
              <a:rPr lang="en-US" altLang="ko-KR" b="1"/>
              <a:t>,</a:t>
            </a:r>
            <a:r>
              <a:rPr lang="ko-KR" altLang="en-US" b="1"/>
              <a:t> 상자크기</a:t>
            </a:r>
            <a:r>
              <a:rPr lang="en-US" altLang="ko-KR" b="1"/>
              <a:t>)</a:t>
            </a:r>
            <a:r>
              <a:rPr lang="ko-KR" altLang="en-US" b="1"/>
              <a:t>4개의 값을 내놓습니다. 이 델타 값들은 anchors에 적용이 되어서 최종 proposals을 얻게 됩니다.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ko-KR" altLang="en-US" b="1"/>
              <a:t>앵커박스는 초기 값을 넣어주게 되고</a:t>
            </a:r>
            <a:r>
              <a:rPr lang="en-US" altLang="ko-KR" b="1"/>
              <a:t>,</a:t>
            </a:r>
            <a:r>
              <a:rPr lang="ko-KR" altLang="en-US" b="1"/>
              <a:t> 앵커 박스를 사용한 것이 </a:t>
            </a:r>
            <a:r>
              <a:rPr lang="en-US" altLang="ko-KR" b="1"/>
              <a:t>yolo</a:t>
            </a:r>
            <a:r>
              <a:rPr lang="ko-KR" altLang="en-US" b="1"/>
              <a:t> </a:t>
            </a:r>
            <a:r>
              <a:rPr lang="en-US" altLang="ko-KR" b="1"/>
              <a:t>V1</a:t>
            </a:r>
            <a:r>
              <a:rPr lang="ko-KR" altLang="en-US" b="1"/>
              <a:t>과 다른 버젼들의 가장 큰 차이</a:t>
            </a:r>
            <a:endParaRPr lang="ko-KR" altLang="en-US" b="1"/>
          </a:p>
          <a:p>
            <a:pPr marL="257040" indent="-257040">
              <a:buFont typeface="Wingdings"/>
              <a:buChar char="§"/>
              <a:defRPr/>
            </a:pPr>
            <a:r>
              <a:rPr lang="en-US" altLang="ko-KR" b="1"/>
              <a:t>V2,V3</a:t>
            </a:r>
            <a:r>
              <a:rPr lang="ko-KR" altLang="en-US" b="1"/>
              <a:t>의 경우는 앵커 박스를 다른 방식으로 사용한다</a:t>
            </a:r>
            <a:endParaRPr lang="ko-KR" altLang="en-US" b="1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16600" y="5010118"/>
            <a:ext cx="5581650" cy="501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1056</ep:Words>
  <ep:PresentationFormat>와이드스크린</ep:PresentationFormat>
  <ep:Paragraphs>196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ep:HeadingPairs>
  <ep:TitlesOfParts>
    <vt:vector size="33" baseType="lpstr">
      <vt:lpstr>2_Office 테마</vt:lpstr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2017-05-22T03:50:00.000</dcterms:created>
  <dc:creator>hyeran kang</dc:creator>
  <cp:lastModifiedBy>lmwlm</cp:lastModifiedBy>
  <dcterms:modified xsi:type="dcterms:W3CDTF">2019-05-12T00:16:00.231</dcterms:modified>
  <cp:revision>64</cp:revision>
  <dc:title>PowerPoint 프레젠테이션</dc:title>
  <cp:version>1000.0000.01</cp:version>
</cp:coreProperties>
</file>