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9"/>
  </p:normalViewPr>
  <p:slideViewPr>
    <p:cSldViewPr snapToGrid="0" snapToObjects="1">
      <p:cViewPr>
        <p:scale>
          <a:sx n="90" d="100"/>
          <a:sy n="90" d="100"/>
        </p:scale>
        <p:origin x="14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561F-33D4-6948-99EC-FCA8109EA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000" dirty="0"/>
              <a:t>SSD: Single shot </a:t>
            </a:r>
            <a:r>
              <a:rPr lang="en-US" sz="7000" dirty="0" err="1"/>
              <a:t>multibox</a:t>
            </a:r>
            <a:r>
              <a:rPr lang="en-US" sz="7000" dirty="0"/>
              <a:t> detector</a:t>
            </a:r>
          </a:p>
        </p:txBody>
      </p:sp>
    </p:spTree>
    <p:extLst>
      <p:ext uri="{BB962C8B-B14F-4D97-AF65-F5344CB8AC3E}">
        <p14:creationId xmlns:p14="http://schemas.microsoft.com/office/powerpoint/2010/main" val="174869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32E4-E113-274D-B0E3-20E30016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</a:t>
            </a:r>
            <a:r>
              <a:rPr lang="ko-KR" altLang="en-US" dirty="0"/>
              <a:t> </a:t>
            </a:r>
            <a:r>
              <a:rPr lang="en-US" altLang="ko-KR" dirty="0"/>
              <a:t>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E549-EFBF-2645-931D-AC6A54FDD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26818"/>
            <a:ext cx="10178322" cy="6476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en-US" b="1" dirty="0"/>
              <a:t>) Training Objective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726E0-10DE-6041-8CE0-2970E7E3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75" y="1684018"/>
            <a:ext cx="10239527" cy="49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9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C6A3-FFE5-FC45-A7EF-C66DD7B0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04C082-E21A-5D4C-983C-B5F133D60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248" y="382385"/>
            <a:ext cx="10032752" cy="6093230"/>
          </a:xfrm>
        </p:spPr>
      </p:pic>
    </p:spTree>
    <p:extLst>
      <p:ext uri="{BB962C8B-B14F-4D97-AF65-F5344CB8AC3E}">
        <p14:creationId xmlns:p14="http://schemas.microsoft.com/office/powerpoint/2010/main" val="339291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F706-7874-EB4B-8E7B-60E9DB8F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AACC6-5673-8142-9461-3CA65B66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3) Choosing scales and aspect ratios for default boxes</a:t>
            </a:r>
          </a:p>
          <a:p>
            <a:r>
              <a:rPr lang="ko-KR" altLang="en-US" dirty="0"/>
              <a:t>예측을 위한 단일 네트워크에서 여러 </a:t>
            </a:r>
            <a:r>
              <a:rPr lang="en-US" dirty="0"/>
              <a:t>Layer</a:t>
            </a:r>
            <a:r>
              <a:rPr lang="ko-KR" altLang="en-US" dirty="0"/>
              <a:t>의 다른 크기의 </a:t>
            </a:r>
            <a:r>
              <a:rPr lang="en-US" dirty="0"/>
              <a:t>Feature Map</a:t>
            </a:r>
            <a:r>
              <a:rPr lang="ko-KR" altLang="en-US" dirty="0"/>
              <a:t>을 활용함으로써 이미지를 여러 크기로 처리한 뒤 합치는 방식과 동일한 효과를 볼 수 있고</a:t>
            </a:r>
            <a:r>
              <a:rPr lang="en-US" altLang="ko-KR" dirty="0"/>
              <a:t>, </a:t>
            </a:r>
            <a:r>
              <a:rPr lang="ko-KR" altLang="en-US" dirty="0"/>
              <a:t>모든 객체에 대하여 </a:t>
            </a:r>
            <a:r>
              <a:rPr lang="en-US" dirty="0"/>
              <a:t>parameter</a:t>
            </a:r>
            <a:r>
              <a:rPr lang="ko-KR" altLang="en-US" dirty="0" err="1"/>
              <a:t>를</a:t>
            </a:r>
            <a:r>
              <a:rPr lang="ko-KR" altLang="en-US" dirty="0"/>
              <a:t> 공유할 수 있음</a:t>
            </a:r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en-US" dirty="0"/>
              <a:t>SSD</a:t>
            </a:r>
            <a:r>
              <a:rPr lang="ko-KR" altLang="en-US" dirty="0"/>
              <a:t>는 </a:t>
            </a:r>
            <a:r>
              <a:rPr lang="en-US" dirty="0"/>
              <a:t>Default Box</a:t>
            </a:r>
            <a:r>
              <a:rPr lang="ko-KR" altLang="en-US" dirty="0"/>
              <a:t>가 객체의 각 크기에 대해 반응할 수 있도록 각 </a:t>
            </a:r>
            <a:r>
              <a:rPr lang="en-US" dirty="0"/>
              <a:t>Feature Map</a:t>
            </a:r>
            <a:r>
              <a:rPr lang="ko-KR" altLang="en-US" dirty="0"/>
              <a:t>을 학습시키게 설계함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1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C896-BA6E-6F49-BB85-0162496D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F1CAF6-7E09-384F-94CA-3527D773D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174" y="1304506"/>
            <a:ext cx="10433329" cy="4248987"/>
          </a:xfrm>
        </p:spPr>
      </p:pic>
    </p:spTree>
    <p:extLst>
      <p:ext uri="{BB962C8B-B14F-4D97-AF65-F5344CB8AC3E}">
        <p14:creationId xmlns:p14="http://schemas.microsoft.com/office/powerpoint/2010/main" val="70405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7727-3E56-2841-9AF0-D6B146B7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8325B4-D81D-D14A-AC29-17AC60B68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874517"/>
            <a:ext cx="10129618" cy="3594100"/>
          </a:xfrm>
        </p:spPr>
      </p:pic>
    </p:spTree>
    <p:extLst>
      <p:ext uri="{BB962C8B-B14F-4D97-AF65-F5344CB8AC3E}">
        <p14:creationId xmlns:p14="http://schemas.microsoft.com/office/powerpoint/2010/main" val="380754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3D5F-56FA-5346-9231-21B613CD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</a:t>
            </a:r>
            <a:r>
              <a:rPr lang="ko-KR" altLang="en-US" dirty="0"/>
              <a:t> </a:t>
            </a:r>
            <a:r>
              <a:rPr lang="en-US" altLang="ko-KR" dirty="0"/>
              <a:t>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6B633-3D87-9845-8187-A20F97DD5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47823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트레이닝에는 </a:t>
            </a:r>
            <a:r>
              <a:rPr lang="en-US" dirty="0"/>
              <a:t>Hard Negative mining</a:t>
            </a:r>
            <a:r>
              <a:rPr lang="ko-KR" altLang="en-US" dirty="0"/>
              <a:t>과 </a:t>
            </a:r>
            <a:r>
              <a:rPr lang="en-US" dirty="0"/>
              <a:t>Data augmentation </a:t>
            </a:r>
            <a:r>
              <a:rPr lang="ko-KR" altLang="en-US" dirty="0"/>
              <a:t>기법들이 사용됨</a:t>
            </a:r>
            <a:endParaRPr lang="en-US" b="1" dirty="0"/>
          </a:p>
          <a:p>
            <a:r>
              <a:rPr lang="en-US" b="1" dirty="0"/>
              <a:t>Hard negative mining</a:t>
            </a:r>
          </a:p>
          <a:p>
            <a:pPr lvl="1"/>
            <a:r>
              <a:rPr lang="ko-KR" altLang="en-US" dirty="0"/>
              <a:t>위에서 설명한 </a:t>
            </a:r>
            <a:r>
              <a:rPr lang="en-US" dirty="0"/>
              <a:t>Matching </a:t>
            </a:r>
            <a:r>
              <a:rPr lang="ko-KR" altLang="en-US" dirty="0"/>
              <a:t>과정을 거친 후에</a:t>
            </a:r>
            <a:r>
              <a:rPr lang="en-US" altLang="ko-KR" dirty="0"/>
              <a:t>, </a:t>
            </a:r>
            <a:r>
              <a:rPr lang="ko-KR" altLang="en-US" dirty="0"/>
              <a:t>수많은 </a:t>
            </a:r>
            <a:r>
              <a:rPr lang="en-US" dirty="0"/>
              <a:t>Default box</a:t>
            </a:r>
            <a:r>
              <a:rPr lang="ko-KR" altLang="en-US" dirty="0"/>
              <a:t>가 </a:t>
            </a:r>
            <a:r>
              <a:rPr lang="en-US" dirty="0"/>
              <a:t>Negative</a:t>
            </a:r>
            <a:r>
              <a:rPr lang="ko-KR" altLang="en-US" dirty="0"/>
              <a:t>로 판단됨</a:t>
            </a:r>
            <a:endParaRPr lang="en-US" altLang="ko-KR" dirty="0"/>
          </a:p>
          <a:p>
            <a:pPr lvl="1"/>
            <a:r>
              <a:rPr lang="ko-KR" altLang="en-US" dirty="0"/>
              <a:t>이는 </a:t>
            </a:r>
            <a:r>
              <a:rPr lang="en-US" dirty="0"/>
              <a:t>Positive</a:t>
            </a:r>
            <a:r>
              <a:rPr lang="ko-KR" altLang="en-US" dirty="0"/>
              <a:t>와 </a:t>
            </a:r>
            <a:r>
              <a:rPr lang="en-US" dirty="0"/>
              <a:t>Negative Sample </a:t>
            </a:r>
            <a:r>
              <a:rPr lang="ko-KR" altLang="en-US" dirty="0" err="1"/>
              <a:t>갯수</a:t>
            </a:r>
            <a:r>
              <a:rPr lang="ko-KR" altLang="en-US" dirty="0"/>
              <a:t> 간에 큰 불균형을 가져옴</a:t>
            </a:r>
            <a:endParaRPr lang="en-US" altLang="ko-KR" dirty="0"/>
          </a:p>
          <a:p>
            <a:pPr lvl="1"/>
            <a:r>
              <a:rPr lang="ko-KR" altLang="en-US" dirty="0"/>
              <a:t>따라서 모든 </a:t>
            </a:r>
            <a:r>
              <a:rPr lang="en-US" dirty="0"/>
              <a:t>Negative Sample</a:t>
            </a:r>
            <a:r>
              <a:rPr lang="ko-KR" altLang="en-US" dirty="0"/>
              <a:t>들을 사용하지 않고</a:t>
            </a:r>
            <a:r>
              <a:rPr lang="en-US" altLang="ko-KR" dirty="0"/>
              <a:t>, </a:t>
            </a:r>
            <a:r>
              <a:rPr lang="en-US" dirty="0"/>
              <a:t>Confidence loss</a:t>
            </a:r>
            <a:r>
              <a:rPr lang="ko-KR" altLang="en-US" dirty="0"/>
              <a:t>가 높은 </a:t>
            </a:r>
            <a:r>
              <a:rPr lang="en-US" dirty="0"/>
              <a:t>Negative box </a:t>
            </a:r>
            <a:r>
              <a:rPr lang="ko-KR" altLang="en-US" dirty="0"/>
              <a:t>순으로 뽑아서 </a:t>
            </a:r>
            <a:r>
              <a:rPr lang="en-US" dirty="0"/>
              <a:t>Positive</a:t>
            </a:r>
            <a:r>
              <a:rPr lang="ko-KR" altLang="en-US" dirty="0"/>
              <a:t>와 </a:t>
            </a:r>
            <a:r>
              <a:rPr lang="en-US" dirty="0"/>
              <a:t>Negative</a:t>
            </a:r>
            <a:r>
              <a:rPr lang="ko-KR" altLang="en-US" dirty="0"/>
              <a:t>의 비율이 최대 </a:t>
            </a:r>
            <a:r>
              <a:rPr lang="en-US" altLang="ko-KR" dirty="0"/>
              <a:t>3:1</a:t>
            </a:r>
            <a:r>
              <a:rPr lang="ko-KR" altLang="en-US" dirty="0"/>
              <a:t>이 되도록 맞춤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=&gt;</a:t>
            </a:r>
            <a:r>
              <a:rPr lang="ko-KR" altLang="en-US" dirty="0"/>
              <a:t> 최적화가 빨라지고 안정적인 트레이닝을 가능하게 함</a:t>
            </a:r>
            <a:endParaRPr lang="en-US" altLang="ko-KR" dirty="0"/>
          </a:p>
          <a:p>
            <a:r>
              <a:rPr lang="en-US" b="1" dirty="0"/>
              <a:t>Data augmentation</a:t>
            </a:r>
          </a:p>
          <a:p>
            <a:pPr lvl="1"/>
            <a:r>
              <a:rPr lang="ko-KR" altLang="en-US" dirty="0"/>
              <a:t>모델이 다양한 물체의 크기와 모양에 강건</a:t>
            </a:r>
            <a:r>
              <a:rPr lang="en-US" altLang="ko-KR" dirty="0"/>
              <a:t>(</a:t>
            </a:r>
            <a:r>
              <a:rPr lang="en-US" dirty="0"/>
              <a:t>robust)</a:t>
            </a:r>
            <a:r>
              <a:rPr lang="ko-KR" altLang="en-US" dirty="0"/>
              <a:t>해지도록</a:t>
            </a:r>
            <a:r>
              <a:rPr lang="en-US" altLang="ko-KR" dirty="0"/>
              <a:t>, </a:t>
            </a:r>
            <a:r>
              <a:rPr lang="ko-KR" altLang="en-US" dirty="0"/>
              <a:t>각각의 트레이닝 이미지는 다음과 같은 방법 중 하나를 선택해 </a:t>
            </a:r>
            <a:r>
              <a:rPr lang="ko-KR" altLang="en-US" dirty="0" err="1"/>
              <a:t>샘플링함</a:t>
            </a:r>
            <a:endParaRPr lang="en-US" altLang="ko-KR" dirty="0"/>
          </a:p>
          <a:p>
            <a:pPr marL="800100" lvl="1" indent="-342900">
              <a:buAutoNum type="arabicParenR"/>
            </a:pPr>
            <a:r>
              <a:rPr lang="ko-KR" altLang="en-US" dirty="0"/>
              <a:t>입력 이미지 전체를 사용</a:t>
            </a:r>
            <a:endParaRPr lang="en-US" altLang="ko-KR" dirty="0"/>
          </a:p>
          <a:p>
            <a:pPr marL="800100" lvl="1" indent="-342900">
              <a:buAutoNum type="arabicParenR"/>
            </a:pPr>
            <a:r>
              <a:rPr lang="ko-KR" altLang="en-US" dirty="0"/>
              <a:t>물체와의 최소 </a:t>
            </a:r>
            <a:r>
              <a:rPr lang="en-US" dirty="0" err="1"/>
              <a:t>jaccard</a:t>
            </a:r>
            <a:r>
              <a:rPr lang="en-US" dirty="0"/>
              <a:t> overlap</a:t>
            </a:r>
            <a:r>
              <a:rPr lang="ko-KR" altLang="en-US" dirty="0"/>
              <a:t>이 </a:t>
            </a:r>
            <a:r>
              <a:rPr lang="en-US" altLang="ko-KR" dirty="0"/>
              <a:t>0.1, 0.3, 0.5, 0.7, 0.9</a:t>
            </a:r>
            <a:r>
              <a:rPr lang="ko-KR" altLang="en-US" dirty="0"/>
              <a:t>인 </a:t>
            </a:r>
            <a:r>
              <a:rPr lang="en-US" dirty="0"/>
              <a:t>patch</a:t>
            </a:r>
            <a:r>
              <a:rPr lang="ko-KR" altLang="en-US" dirty="0" err="1"/>
              <a:t>를</a:t>
            </a:r>
            <a:r>
              <a:rPr lang="ko-KR" altLang="en-US" dirty="0"/>
              <a:t> 추출해서 사용</a:t>
            </a:r>
            <a:endParaRPr lang="en-US" altLang="ko-KR" dirty="0"/>
          </a:p>
          <a:p>
            <a:pPr marL="800100" lvl="1" indent="-342900">
              <a:buAutoNum type="arabicParenR"/>
            </a:pPr>
            <a:r>
              <a:rPr lang="ko-KR" altLang="en-US" dirty="0" err="1"/>
              <a:t>랜덤하게</a:t>
            </a:r>
            <a:r>
              <a:rPr lang="ko-KR" altLang="en-US" dirty="0"/>
              <a:t> </a:t>
            </a:r>
            <a:r>
              <a:rPr lang="en-US" dirty="0"/>
              <a:t>patch</a:t>
            </a:r>
            <a:r>
              <a:rPr lang="ko-KR" altLang="en-US" dirty="0" err="1"/>
              <a:t>를</a:t>
            </a:r>
            <a:r>
              <a:rPr lang="ko-KR" altLang="en-US" dirty="0"/>
              <a:t> 추출해서 사용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9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56A3-0B9A-7948-9B30-BF8533C8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</a:t>
            </a:r>
            <a:r>
              <a:rPr lang="en-US" dirty="0" err="1"/>
              <a:t>Ssd</a:t>
            </a:r>
            <a:r>
              <a:rPr lang="ko-KR" altLang="en-US" dirty="0"/>
              <a:t>의 핵심 아이디어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3C097-E2CA-F249-BC3D-A6BF1B91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Feature Map</a:t>
            </a:r>
            <a:r>
              <a:rPr lang="ko-KR" altLang="en-US" dirty="0"/>
              <a:t>이 </a:t>
            </a:r>
            <a:r>
              <a:rPr lang="en-US" altLang="ko-KR" dirty="0"/>
              <a:t>Convolution </a:t>
            </a:r>
            <a:r>
              <a:rPr lang="ko-KR" altLang="en-US" dirty="0"/>
              <a:t>연산을 거쳐 크기가 점점 작아짐</a:t>
            </a:r>
            <a:endParaRPr lang="en-US" altLang="ko-KR" dirty="0"/>
          </a:p>
          <a:p>
            <a:r>
              <a:rPr lang="en-US" dirty="0" err="1"/>
              <a:t>Deafult</a:t>
            </a:r>
            <a:r>
              <a:rPr lang="en-US" dirty="0"/>
              <a:t> Box (RPN</a:t>
            </a:r>
            <a:r>
              <a:rPr lang="ko-KR" altLang="en-US" dirty="0"/>
              <a:t>에서 </a:t>
            </a:r>
            <a:r>
              <a:rPr lang="en-US" altLang="ko-KR" dirty="0"/>
              <a:t>Anchor</a:t>
            </a:r>
            <a:r>
              <a:rPr lang="ko-KR" altLang="en-US" dirty="0"/>
              <a:t>와 같은 기능</a:t>
            </a:r>
            <a:r>
              <a:rPr lang="en-US" altLang="ko-KR" dirty="0"/>
              <a:t>)</a:t>
            </a:r>
            <a:r>
              <a:rPr lang="ko-KR" altLang="en-US" dirty="0"/>
              <a:t>라는 것을 두고</a:t>
            </a:r>
            <a:endParaRPr lang="en-US" altLang="ko-KR" dirty="0"/>
          </a:p>
          <a:p>
            <a:pPr lvl="1"/>
            <a:r>
              <a:rPr lang="ko-KR" altLang="en-US" dirty="0"/>
              <a:t>큰 </a:t>
            </a:r>
            <a:r>
              <a:rPr lang="en-US" altLang="ko-KR" dirty="0"/>
              <a:t>Feature Map</a:t>
            </a:r>
            <a:r>
              <a:rPr lang="ko-KR" altLang="en-US" dirty="0"/>
              <a:t>에서는 작은 물체를 검출</a:t>
            </a:r>
            <a:endParaRPr lang="en-US" altLang="ko-KR" dirty="0"/>
          </a:p>
          <a:p>
            <a:pPr lvl="1"/>
            <a:r>
              <a:rPr lang="ko-KR" altLang="en-US" dirty="0"/>
              <a:t>작은 </a:t>
            </a:r>
            <a:r>
              <a:rPr lang="en-US" altLang="ko-KR" dirty="0"/>
              <a:t>Feature Map</a:t>
            </a:r>
            <a:r>
              <a:rPr lang="ko-KR" altLang="en-US" dirty="0"/>
              <a:t>에서는 큰 물체를 검출</a:t>
            </a:r>
            <a:endParaRPr lang="en-US" altLang="ko-KR" dirty="0"/>
          </a:p>
          <a:p>
            <a:pPr lvl="0">
              <a:buClr>
                <a:srgbClr val="2A1A00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Fully Connected Layer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 하지 않음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(Yolo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차이점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lvl="1">
              <a:buClr>
                <a:srgbClr val="2A1A00"/>
              </a:buClr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Convolution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연산만으로 객체의 카테고리와 오프셋을 예측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buClr>
                <a:srgbClr val="2A1A00"/>
              </a:buClr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아웃풋을 만드는 공간은 나눔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(multi feature map)</a:t>
            </a:r>
          </a:p>
          <a:p>
            <a:pPr lvl="1">
              <a:buClr>
                <a:srgbClr val="2A1A00"/>
              </a:buClr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 map(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아웃풋맵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 다른 비율과 스케일로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default box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생성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buClr>
                <a:srgbClr val="2A1A00"/>
              </a:buClr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모델을 통해 계산된 좌표와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클래스값에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default box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를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 활용해 최종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bounding box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를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 생성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lvl="1" indent="0">
              <a:buClr>
                <a:srgbClr val="2A1A00"/>
              </a:buClr>
              <a:buNone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27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1F37-6581-6B4A-86BC-827B270D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39955-3136-704F-8651-1DE4EE8D7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478" y="1413758"/>
            <a:ext cx="10178322" cy="5061857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출력 아웃풋을 </a:t>
            </a:r>
            <a:r>
              <a:rPr lang="en-US" dirty="0"/>
              <a:t>feature map </a:t>
            </a:r>
            <a:r>
              <a:rPr lang="ko-KR" altLang="en-US" dirty="0"/>
              <a:t>당 특정 비율과 크기를 갖는 </a:t>
            </a:r>
            <a:r>
              <a:rPr lang="en-US" dirty="0"/>
              <a:t>default box</a:t>
            </a:r>
            <a:r>
              <a:rPr lang="ko-KR" altLang="en-US" dirty="0"/>
              <a:t>들로 나누고 그것에 대한 인식을 수행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dirty="0"/>
              <a:t>default box</a:t>
            </a:r>
            <a:r>
              <a:rPr lang="ko-KR" altLang="en-US" dirty="0"/>
              <a:t>는</a:t>
            </a:r>
            <a:endParaRPr lang="en-US" dirty="0"/>
          </a:p>
          <a:p>
            <a:pPr lvl="2"/>
            <a:r>
              <a:rPr lang="ko-KR" altLang="en-US" dirty="0"/>
              <a:t>각 오브젝트들의 스코어를 반환 </a:t>
            </a:r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ko-KR" altLang="en-US" dirty="0" err="1"/>
              <a:t>바운딩</a:t>
            </a:r>
            <a:r>
              <a:rPr lang="ko-KR" altLang="en-US" dirty="0"/>
              <a:t> 박스의 조정된 값 반환 </a:t>
            </a:r>
          </a:p>
          <a:p>
            <a:r>
              <a:rPr lang="ko-KR" altLang="en-US" dirty="0"/>
              <a:t>여러 스케일의 </a:t>
            </a:r>
            <a:r>
              <a:rPr lang="en-US" dirty="0"/>
              <a:t>feature map</a:t>
            </a:r>
            <a:r>
              <a:rPr lang="ko-KR" altLang="en-US" dirty="0"/>
              <a:t>에서 </a:t>
            </a:r>
            <a:r>
              <a:rPr lang="en-US" dirty="0"/>
              <a:t>default box</a:t>
            </a:r>
            <a:r>
              <a:rPr lang="ko-KR" altLang="en-US" dirty="0" err="1"/>
              <a:t>를</a:t>
            </a:r>
            <a:r>
              <a:rPr lang="ko-KR" altLang="en-US" dirty="0"/>
              <a:t> 만들고 이 결과들을 합쳐서 성능을 높임</a:t>
            </a:r>
          </a:p>
          <a:p>
            <a:r>
              <a:rPr lang="en-US" dirty="0"/>
              <a:t>Region proposal generation </a:t>
            </a:r>
            <a:r>
              <a:rPr lang="ko-KR" altLang="en-US" dirty="0"/>
              <a:t>부분을 제거 함 </a:t>
            </a:r>
            <a:r>
              <a:rPr lang="en-US" altLang="ko-KR" dirty="0"/>
              <a:t>(</a:t>
            </a:r>
            <a:r>
              <a:rPr lang="en-US" dirty="0"/>
              <a:t>YOLO</a:t>
            </a:r>
            <a:r>
              <a:rPr lang="ko-KR" altLang="en-US" dirty="0"/>
              <a:t>도 마찬가지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모든 걸 </a:t>
            </a:r>
            <a:r>
              <a:rPr lang="en-US" dirty="0"/>
              <a:t>single network</a:t>
            </a:r>
            <a:r>
              <a:rPr lang="ko-KR" altLang="en-US" dirty="0"/>
              <a:t>에서 해결 </a:t>
            </a:r>
          </a:p>
          <a:p>
            <a:r>
              <a:rPr lang="ko-KR" altLang="en-US" dirty="0"/>
              <a:t>결과 </a:t>
            </a:r>
            <a:r>
              <a:rPr lang="en-US" altLang="ko-KR" dirty="0"/>
              <a:t>:</a:t>
            </a:r>
          </a:p>
          <a:p>
            <a:pPr lvl="1"/>
            <a:r>
              <a:rPr lang="en-US" dirty="0"/>
              <a:t>PASCAL, COCO, ILSVRC </a:t>
            </a:r>
            <a:r>
              <a:rPr lang="ko-KR" altLang="en-US" dirty="0"/>
              <a:t>데이터 셋에 대하여 </a:t>
            </a:r>
            <a:r>
              <a:rPr lang="en-US" dirty="0"/>
              <a:t>region proposal </a:t>
            </a:r>
            <a:r>
              <a:rPr lang="ko-KR" altLang="en-US" dirty="0"/>
              <a:t>방법들과 비슷한 인식 성능 그러나 더 빠른 처리속도를 보임 또한 단일 네트워크를 제시함 </a:t>
            </a:r>
            <a:r>
              <a:rPr lang="en-US" altLang="ko-KR" dirty="0"/>
              <a:t>(</a:t>
            </a:r>
            <a:r>
              <a:rPr lang="en-US" dirty="0"/>
              <a:t>training </a:t>
            </a:r>
            <a:r>
              <a:rPr lang="ko-KR" altLang="en-US" dirty="0"/>
              <a:t>과 </a:t>
            </a:r>
            <a:r>
              <a:rPr lang="en-US" dirty="0"/>
              <a:t>inference</a:t>
            </a:r>
            <a:r>
              <a:rPr lang="ko-KR" altLang="en-US" dirty="0"/>
              <a:t>가 같음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비슷한 </a:t>
            </a:r>
            <a:r>
              <a:rPr lang="en-US" dirty="0"/>
              <a:t>Single stage method</a:t>
            </a:r>
            <a:r>
              <a:rPr lang="ko-KR" altLang="en-US" dirty="0"/>
              <a:t>와 </a:t>
            </a:r>
            <a:r>
              <a:rPr lang="ko-KR" altLang="en-US" dirty="0" err="1"/>
              <a:t>비교했을때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YOLO) </a:t>
            </a:r>
            <a:r>
              <a:rPr lang="ko-KR" altLang="en-US" dirty="0"/>
              <a:t>입력 사이즈가 더 작음에도 더 좋은 </a:t>
            </a:r>
            <a:r>
              <a:rPr lang="ko-KR" altLang="en-US" dirty="0" err="1"/>
              <a:t>인식성능을</a:t>
            </a:r>
            <a:r>
              <a:rPr lang="ko-KR" altLang="en-US" dirty="0"/>
              <a:t> 보임 </a:t>
            </a:r>
          </a:p>
          <a:p>
            <a:r>
              <a:rPr lang="ko-KR" altLang="en-US" dirty="0"/>
              <a:t>제안하는 방법이 빠른 이유 </a:t>
            </a:r>
            <a:r>
              <a:rPr lang="en-US" altLang="ko-KR" dirty="0"/>
              <a:t>: </a:t>
            </a:r>
          </a:p>
          <a:p>
            <a:pPr lvl="1"/>
            <a:r>
              <a:rPr lang="en-US" dirty="0"/>
              <a:t>Region proposal network</a:t>
            </a:r>
            <a:r>
              <a:rPr lang="ko-KR" altLang="en-US" dirty="0"/>
              <a:t>가 없음</a:t>
            </a:r>
            <a:endParaRPr lang="en-US" altLang="ko-KR" dirty="0"/>
          </a:p>
          <a:p>
            <a:pPr lvl="2"/>
            <a:r>
              <a:rPr lang="en-US" dirty="0"/>
              <a:t>aspect ratio</a:t>
            </a:r>
            <a:r>
              <a:rPr lang="ko-KR" altLang="en-US" dirty="0" err="1"/>
              <a:t>를</a:t>
            </a:r>
            <a:r>
              <a:rPr lang="ko-KR" altLang="en-US" dirty="0"/>
              <a:t> 고려한 작은 </a:t>
            </a:r>
            <a:r>
              <a:rPr lang="en-US" dirty="0"/>
              <a:t>convolutional filter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ko-KR" altLang="en-US" dirty="0"/>
              <a:t>이 것을 </a:t>
            </a:r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dirty="0"/>
              <a:t>feature map</a:t>
            </a:r>
            <a:r>
              <a:rPr lang="ko-KR" altLang="en-US" dirty="0"/>
              <a:t>에 사용 </a:t>
            </a:r>
            <a:r>
              <a:rPr lang="en-US" altLang="ko-KR" dirty="0"/>
              <a:t>: </a:t>
            </a:r>
            <a:r>
              <a:rPr lang="en-US" dirty="0"/>
              <a:t>scale </a:t>
            </a:r>
            <a:r>
              <a:rPr lang="ko-KR" altLang="en-US" dirty="0"/>
              <a:t>고려 </a:t>
            </a:r>
            <a:endParaRPr lang="en-US" altLang="ko-KR" dirty="0"/>
          </a:p>
          <a:p>
            <a:pPr lvl="0">
              <a:buClr>
                <a:srgbClr val="2A1A00"/>
              </a:buClr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Contribution</a:t>
            </a:r>
          </a:p>
          <a:p>
            <a:pPr lvl="1">
              <a:buClr>
                <a:srgbClr val="2A1A00"/>
              </a:buClr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YOLO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랑 비슷한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single shot detection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접근방식을 취하지만 더 빠르고 정확함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buClr>
                <a:srgbClr val="2A1A00"/>
              </a:buClr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고정된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default bounding box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 작은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convolution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커널을 이용하여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바운딩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 박스와 카테고리를 분류하는게 핵심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73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8B24-F907-914D-8726-597F3731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DEDF-BBA1-174C-901E-0066D40A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41462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SSD</a:t>
            </a:r>
            <a:r>
              <a:rPr lang="ko-KR" altLang="en-US" dirty="0"/>
              <a:t>는 </a:t>
            </a:r>
            <a:r>
              <a:rPr lang="ko-KR" altLang="en-US" dirty="0" err="1"/>
              <a:t>이미지한장에대하여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1)</a:t>
            </a:r>
            <a:r>
              <a:rPr lang="ko-KR" altLang="en-US" dirty="0"/>
              <a:t> </a:t>
            </a:r>
            <a:r>
              <a:rPr lang="en-US" altLang="ko-KR" dirty="0"/>
              <a:t>Feed forward convolutional network</a:t>
            </a:r>
            <a:r>
              <a:rPr lang="ko-KR" altLang="en-US" dirty="0"/>
              <a:t> 기반의 방법으로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2)</a:t>
            </a:r>
            <a:r>
              <a:rPr lang="ko-KR" altLang="en-US" dirty="0"/>
              <a:t> 고정된</a:t>
            </a:r>
            <a:r>
              <a:rPr lang="en-US" altLang="ko-KR" dirty="0"/>
              <a:t> </a:t>
            </a:r>
            <a:r>
              <a:rPr lang="ko-KR" altLang="en-US" dirty="0"/>
              <a:t>양과 크기의</a:t>
            </a:r>
            <a:r>
              <a:rPr lang="en-US" altLang="ko-KR" dirty="0"/>
              <a:t> </a:t>
            </a:r>
            <a:r>
              <a:rPr lang="en-US" dirty="0"/>
              <a:t>bounding box </a:t>
            </a:r>
            <a:r>
              <a:rPr lang="ko-KR" altLang="en-US" dirty="0"/>
              <a:t>후보들을</a:t>
            </a:r>
            <a:r>
              <a:rPr lang="en-US" altLang="ko-KR" dirty="0"/>
              <a:t> </a:t>
            </a:r>
            <a:r>
              <a:rPr lang="ko-KR" altLang="en-US" dirty="0"/>
              <a:t>만들고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3) </a:t>
            </a:r>
            <a:r>
              <a:rPr lang="ko-KR" altLang="en-US" dirty="0"/>
              <a:t>해당 </a:t>
            </a:r>
            <a:r>
              <a:rPr lang="en-US" altLang="ko-KR" dirty="0"/>
              <a:t>bounding box</a:t>
            </a:r>
            <a:r>
              <a:rPr lang="ko-KR" altLang="en-US" dirty="0"/>
              <a:t>의 객체 존재 여부에 대한 점수 </a:t>
            </a:r>
            <a:r>
              <a:rPr lang="en-US" altLang="ko-KR" dirty="0"/>
              <a:t>(</a:t>
            </a:r>
            <a:r>
              <a:rPr lang="ko-KR" altLang="en-US" dirty="0"/>
              <a:t>물체 클래스가 있을만한 점수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=&gt;</a:t>
            </a:r>
            <a:r>
              <a:rPr lang="ko-KR" altLang="en-US" dirty="0"/>
              <a:t> 클래스 스코어를 얻고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4)</a:t>
            </a:r>
            <a:r>
              <a:rPr lang="ko-KR" altLang="en-US" dirty="0"/>
              <a:t> </a:t>
            </a:r>
            <a:r>
              <a:rPr lang="en-US" altLang="ko-KR" dirty="0"/>
              <a:t>Non-Maximum Suppression</a:t>
            </a:r>
            <a:r>
              <a:rPr lang="ko-KR" altLang="en-US" dirty="0" err="1"/>
              <a:t>를</a:t>
            </a:r>
            <a:r>
              <a:rPr lang="ko-KR" altLang="en-US" dirty="0"/>
              <a:t> 통해 최종 검출 결과를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ko-KR" altLang="en-US" dirty="0"/>
              <a:t>네트워크는 </a:t>
            </a:r>
            <a:r>
              <a:rPr lang="en-US" dirty="0"/>
              <a:t>base network</a:t>
            </a:r>
            <a:r>
              <a:rPr lang="ko-KR" altLang="en-US" dirty="0"/>
              <a:t>와 그 </a:t>
            </a:r>
            <a:r>
              <a:rPr lang="ko-KR" altLang="en-US" dirty="0" err="1"/>
              <a:t>뒷</a:t>
            </a:r>
            <a:r>
              <a:rPr lang="ko-KR" altLang="en-US" dirty="0"/>
              <a:t> 단으로 나뉨 </a:t>
            </a:r>
          </a:p>
          <a:p>
            <a:pPr lvl="1"/>
            <a:r>
              <a:rPr lang="en-US" dirty="0"/>
              <a:t>base network : Classification</a:t>
            </a:r>
            <a:r>
              <a:rPr lang="ko-KR" altLang="en-US" dirty="0"/>
              <a:t>에서 높은 성능을 보인 </a:t>
            </a:r>
            <a:r>
              <a:rPr lang="en-US" dirty="0"/>
              <a:t>VGG</a:t>
            </a:r>
            <a:r>
              <a:rPr lang="ko-KR" altLang="en-US" dirty="0"/>
              <a:t>나 </a:t>
            </a:r>
            <a:r>
              <a:rPr lang="en-US" dirty="0" err="1"/>
              <a:t>ResNet</a:t>
            </a:r>
            <a:r>
              <a:rPr lang="ko-KR" altLang="en-US" dirty="0"/>
              <a:t>을 사용 </a:t>
            </a:r>
            <a:endParaRPr lang="en-US" altLang="ko-KR" dirty="0"/>
          </a:p>
          <a:p>
            <a:pPr lvl="1"/>
            <a:r>
              <a:rPr lang="ko-KR" altLang="en-US" dirty="0" err="1"/>
              <a:t>뒷</a:t>
            </a:r>
            <a:r>
              <a:rPr lang="ko-KR" altLang="en-US" dirty="0"/>
              <a:t> 단 </a:t>
            </a:r>
            <a:r>
              <a:rPr lang="en-US" altLang="ko-KR" dirty="0"/>
              <a:t>(</a:t>
            </a:r>
            <a:r>
              <a:rPr lang="en-US" dirty="0"/>
              <a:t>Extra Feature Layer)</a:t>
            </a:r>
          </a:p>
          <a:p>
            <a:pPr lvl="0">
              <a:buClr>
                <a:srgbClr val="2A1A00"/>
              </a:buClr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초기 네트워크 계층은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VGG16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conv4_3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까지 사용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 그 다음부터는 변형하여 사용</a:t>
            </a:r>
          </a:p>
          <a:p>
            <a:pPr marL="457200" lvl="1" indent="0">
              <a:buNone/>
            </a:pP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3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3D04-E04D-F44D-90BE-07FC2B1A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E3D0B7-58C9-DF4F-9279-00D2016B3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728393"/>
            <a:ext cx="10178322" cy="5401214"/>
          </a:xfrm>
        </p:spPr>
      </p:pic>
    </p:spTree>
    <p:extLst>
      <p:ext uri="{BB962C8B-B14F-4D97-AF65-F5344CB8AC3E}">
        <p14:creationId xmlns:p14="http://schemas.microsoft.com/office/powerpoint/2010/main" val="141856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A61C-1BFC-1944-955E-0699AE5F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 layer</a:t>
            </a:r>
            <a:r>
              <a:rPr lang="ko-KR" altLang="en-US" dirty="0"/>
              <a:t>의 특징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47AF2-6AF9-0D47-BD06-1B7D9925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22513"/>
            <a:ext cx="10178322" cy="4657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1) Multi-scale feature maps for detection : </a:t>
            </a:r>
          </a:p>
          <a:p>
            <a:pPr marL="0" indent="0">
              <a:buNone/>
            </a:pPr>
            <a:r>
              <a:rPr lang="en-US" altLang="ko-KR" dirty="0"/>
              <a:t>VGG16 conv4_3</a:t>
            </a:r>
            <a:r>
              <a:rPr lang="ko-KR" altLang="en-US" dirty="0"/>
              <a:t>에 이서 </a:t>
            </a:r>
            <a:r>
              <a:rPr lang="en-US" altLang="ko-KR" dirty="0"/>
              <a:t>convolution layer</a:t>
            </a:r>
            <a:r>
              <a:rPr lang="ko-KR" altLang="en-US" dirty="0"/>
              <a:t>들을 추가</a:t>
            </a:r>
            <a:endParaRPr lang="en-US" altLang="ko-KR" dirty="0"/>
          </a:p>
          <a:p>
            <a:r>
              <a:rPr lang="ko-KR" altLang="en-US" dirty="0"/>
              <a:t>네트워크가 진행하면서</a:t>
            </a:r>
            <a:r>
              <a:rPr lang="en-US" altLang="ko-KR" dirty="0"/>
              <a:t>(Layer</a:t>
            </a:r>
            <a:r>
              <a:rPr lang="ko-KR" altLang="en-US" dirty="0" err="1"/>
              <a:t>를</a:t>
            </a:r>
            <a:r>
              <a:rPr lang="ko-KR" altLang="en-US" dirty="0"/>
              <a:t> 거칠수록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Feature Map</a:t>
            </a:r>
            <a:r>
              <a:rPr lang="ko-KR" altLang="en-US" dirty="0"/>
              <a:t> 크기를 </a:t>
            </a:r>
            <a:r>
              <a:rPr lang="ko-KR" altLang="en-US" dirty="0" err="1"/>
              <a:t>줄여나감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=&gt; </a:t>
            </a:r>
            <a:r>
              <a:rPr lang="ko-KR" altLang="en-US" dirty="0"/>
              <a:t>스케일에 강한 </a:t>
            </a:r>
            <a:r>
              <a:rPr lang="en-US" altLang="ko-KR" dirty="0"/>
              <a:t>detection, </a:t>
            </a:r>
            <a:r>
              <a:rPr lang="ko-KR" altLang="en-US" dirty="0"/>
              <a:t>다양한 배율에서의 </a:t>
            </a:r>
            <a:r>
              <a:rPr lang="en-US" altLang="ko-KR" dirty="0"/>
              <a:t>object detection</a:t>
            </a:r>
            <a:r>
              <a:rPr lang="ko-KR" altLang="en-US" dirty="0"/>
              <a:t>이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각 </a:t>
            </a:r>
            <a:r>
              <a:rPr lang="en-US" dirty="0"/>
              <a:t>feature map </a:t>
            </a:r>
            <a:r>
              <a:rPr lang="ko-KR" altLang="en-US" dirty="0"/>
              <a:t>에 적용되는 </a:t>
            </a:r>
            <a:r>
              <a:rPr lang="en-US" dirty="0"/>
              <a:t>classifier</a:t>
            </a:r>
            <a:r>
              <a:rPr lang="ko-KR" altLang="en-US" dirty="0"/>
              <a:t>는 다른 </a:t>
            </a:r>
            <a:r>
              <a:rPr lang="en-US" dirty="0"/>
              <a:t>convolution model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dirty="0"/>
              <a:t>Feature Map</a:t>
            </a:r>
            <a:r>
              <a:rPr lang="ko-KR" altLang="en-US" dirty="0"/>
              <a:t>은 </a:t>
            </a:r>
            <a:r>
              <a:rPr lang="en-US" dirty="0"/>
              <a:t>38x38, 19x19, 10x10, 5x5, 3x3, 1x1 </a:t>
            </a:r>
            <a:r>
              <a:rPr lang="ko-KR" altLang="en-US" dirty="0"/>
              <a:t>크기</a:t>
            </a:r>
            <a:endParaRPr lang="en-US" altLang="ko-KR" dirty="0"/>
          </a:p>
          <a:p>
            <a:r>
              <a:rPr lang="en-US" dirty="0"/>
              <a:t>SSD</a:t>
            </a:r>
            <a:r>
              <a:rPr lang="ko-KR" altLang="en-US" dirty="0"/>
              <a:t>는 전체 이미지를 </a:t>
            </a:r>
            <a:r>
              <a:rPr lang="en-US" altLang="ko-KR" dirty="0"/>
              <a:t>38</a:t>
            </a:r>
            <a:r>
              <a:rPr lang="en-US" dirty="0"/>
              <a:t>x38, 19x19, 10x10, 5x5, 3x3, 1x1</a:t>
            </a:r>
            <a:r>
              <a:rPr lang="ko-KR" altLang="en-US" dirty="0"/>
              <a:t>의 그리드로 나누고 </a:t>
            </a:r>
            <a:r>
              <a:rPr lang="en-US" dirty="0"/>
              <a:t>output</a:t>
            </a:r>
            <a:r>
              <a:rPr lang="ko-KR" altLang="en-US" dirty="0"/>
              <a:t>과 연결</a:t>
            </a:r>
            <a:endParaRPr lang="en-US" altLang="ko-KR" dirty="0"/>
          </a:p>
          <a:p>
            <a:pPr lvl="1"/>
            <a:r>
              <a:rPr lang="en-US" dirty="0"/>
              <a:t>Yolo</a:t>
            </a:r>
            <a:r>
              <a:rPr lang="ko-KR" altLang="en-US" dirty="0"/>
              <a:t>는 </a:t>
            </a:r>
            <a:r>
              <a:rPr lang="en-US" altLang="ko-KR" dirty="0"/>
              <a:t>7</a:t>
            </a:r>
            <a:r>
              <a:rPr lang="en-US" dirty="0"/>
              <a:t>x7 grid </a:t>
            </a:r>
            <a:r>
              <a:rPr lang="ko-KR" altLang="en-US" dirty="0"/>
              <a:t>하나뿐</a:t>
            </a:r>
          </a:p>
          <a:p>
            <a:r>
              <a:rPr lang="ko-KR" altLang="en-US" dirty="0"/>
              <a:t>큰 </a:t>
            </a:r>
            <a:r>
              <a:rPr lang="ko-KR" altLang="en-US" dirty="0" err="1"/>
              <a:t>피쳐맵에서는</a:t>
            </a:r>
            <a:r>
              <a:rPr lang="ko-KR" altLang="en-US" dirty="0"/>
              <a:t> 작은 물체 탐지</a:t>
            </a:r>
            <a:r>
              <a:rPr lang="en-US" altLang="ko-KR" dirty="0"/>
              <a:t>, </a:t>
            </a:r>
            <a:r>
              <a:rPr lang="ko-KR" altLang="en-US" dirty="0"/>
              <a:t>작은 </a:t>
            </a:r>
            <a:r>
              <a:rPr lang="ko-KR" altLang="en-US" dirty="0" err="1"/>
              <a:t>피쳐맵에서는</a:t>
            </a:r>
            <a:r>
              <a:rPr lang="ko-KR" altLang="en-US" dirty="0"/>
              <a:t> 큰 물체 탐지</a:t>
            </a:r>
            <a:br>
              <a:rPr lang="ko-KR" altLang="en-US" dirty="0"/>
            </a:br>
            <a:endParaRPr lang="ko-KR" altLang="en-US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  <a:p>
            <a:pPr marL="914400" lvl="2" indent="0">
              <a:buNone/>
            </a:pPr>
            <a:endParaRPr lang="ko-KR" alt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97008-30E9-DA44-8CB8-B13F565DA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435" y="4983484"/>
            <a:ext cx="4161565" cy="16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2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7E01-C6E0-2746-9565-60F1A4CB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 layer</a:t>
            </a:r>
            <a:r>
              <a:rPr lang="ko-KR" altLang="en-US" dirty="0"/>
              <a:t>의 특징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5BBC-CBFB-514D-AF4D-42A33110D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43971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2) Convolutional predictors for detection : </a:t>
            </a:r>
          </a:p>
          <a:p>
            <a:pPr marL="0" indent="0">
              <a:buNone/>
            </a:pPr>
            <a:r>
              <a:rPr lang="en-US" dirty="0"/>
              <a:t>feature map </a:t>
            </a:r>
            <a:r>
              <a:rPr lang="ko-KR" altLang="en-US" dirty="0"/>
              <a:t>크기가 </a:t>
            </a:r>
            <a:r>
              <a:rPr lang="en-US" dirty="0"/>
              <a:t>m x n x p(channel) </a:t>
            </a:r>
            <a:r>
              <a:rPr lang="ko-KR" altLang="en-US" dirty="0"/>
              <a:t>이라면 얘는 하나의 </a:t>
            </a:r>
            <a:r>
              <a:rPr lang="en-US" dirty="0"/>
              <a:t>score </a:t>
            </a:r>
            <a:r>
              <a:rPr lang="ko-KR" altLang="en-US" dirty="0"/>
              <a:t>와 좌표를 뽑아내기 위해서 </a:t>
            </a:r>
            <a:r>
              <a:rPr lang="en-US" altLang="ko-KR" dirty="0"/>
              <a:t>3</a:t>
            </a:r>
            <a:r>
              <a:rPr lang="en-US" dirty="0"/>
              <a:t>x3xp</a:t>
            </a:r>
            <a:r>
              <a:rPr lang="ko-KR" altLang="en-US" dirty="0"/>
              <a:t>의 커널을 사용</a:t>
            </a:r>
          </a:p>
          <a:p>
            <a:r>
              <a:rPr lang="ko-KR" altLang="en-US" dirty="0"/>
              <a:t>추가된 각 </a:t>
            </a:r>
            <a:r>
              <a:rPr lang="en-US" dirty="0"/>
              <a:t>Feature layer</a:t>
            </a:r>
            <a:r>
              <a:rPr lang="ko-KR" altLang="en-US" dirty="0"/>
              <a:t>들은 각각의 </a:t>
            </a:r>
            <a:r>
              <a:rPr lang="en-US" dirty="0"/>
              <a:t>Convolutional filter</a:t>
            </a:r>
            <a:r>
              <a:rPr lang="ko-KR" altLang="en-US" dirty="0"/>
              <a:t>들을 사용해 고정된 양의 </a:t>
            </a:r>
            <a:r>
              <a:rPr lang="en-US" dirty="0"/>
              <a:t>Detection </a:t>
            </a:r>
            <a:r>
              <a:rPr lang="ko-KR" altLang="en-US" dirty="0"/>
              <a:t>예측을 만들 수 있음</a:t>
            </a:r>
            <a:endParaRPr lang="en-US" altLang="ko-KR" dirty="0"/>
          </a:p>
          <a:p>
            <a:r>
              <a:rPr lang="en-US" dirty="0"/>
              <a:t>m x n</a:t>
            </a:r>
            <a:r>
              <a:rPr lang="ko-KR" altLang="en-US" dirty="0"/>
              <a:t>의 사이즈와 </a:t>
            </a:r>
            <a:r>
              <a:rPr lang="en-US" dirty="0"/>
              <a:t>p </a:t>
            </a:r>
            <a:r>
              <a:rPr lang="ko-KR" altLang="en-US" dirty="0"/>
              <a:t>채널을 가진 </a:t>
            </a:r>
            <a:r>
              <a:rPr lang="en-US" dirty="0"/>
              <a:t>Feature layer</a:t>
            </a:r>
            <a:r>
              <a:rPr lang="ko-KR" altLang="en-US" dirty="0"/>
              <a:t>에서</a:t>
            </a:r>
            <a:r>
              <a:rPr lang="en-US" altLang="ko-KR" dirty="0"/>
              <a:t>, 3 </a:t>
            </a:r>
            <a:r>
              <a:rPr lang="en-US" dirty="0"/>
              <a:t>x 3 x p</a:t>
            </a:r>
            <a:r>
              <a:rPr lang="ko-KR" altLang="en-US" dirty="0"/>
              <a:t>의 작은 커널은 </a:t>
            </a:r>
            <a:r>
              <a:rPr lang="ko-KR" altLang="en-US" b="1" dirty="0"/>
              <a:t>물체 카테고리의 예측 점수</a:t>
            </a:r>
            <a:r>
              <a:rPr lang="ko-KR" altLang="en-US" dirty="0"/>
              <a:t>와 </a:t>
            </a:r>
            <a:r>
              <a:rPr lang="en-US" dirty="0"/>
              <a:t>Default box</a:t>
            </a:r>
            <a:r>
              <a:rPr lang="ko-KR" altLang="en-US" dirty="0"/>
              <a:t>의 위치와 관련 있는 모양 </a:t>
            </a:r>
            <a:r>
              <a:rPr lang="en-US" b="1" dirty="0"/>
              <a:t>offset</a:t>
            </a:r>
            <a:r>
              <a:rPr lang="ko-KR" altLang="en-US" dirty="0"/>
              <a:t>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en-US" dirty="0"/>
              <a:t>Output</a:t>
            </a:r>
            <a:r>
              <a:rPr lang="ko-KR" altLang="en-US" dirty="0"/>
              <a:t>과 연결된 </a:t>
            </a:r>
            <a:r>
              <a:rPr lang="ko-KR" altLang="en-US" dirty="0" err="1"/>
              <a:t>피쳐맵은</a:t>
            </a:r>
            <a:r>
              <a:rPr lang="ko-KR" altLang="en-US" dirty="0"/>
              <a:t> </a:t>
            </a:r>
            <a:r>
              <a:rPr lang="en-US" altLang="ko-KR" dirty="0"/>
              <a:t>3 </a:t>
            </a:r>
            <a:r>
              <a:rPr lang="en-US" dirty="0"/>
              <a:t>x 3 x p </a:t>
            </a:r>
            <a:r>
              <a:rPr lang="ko-KR" altLang="en-US" dirty="0"/>
              <a:t>사이즈의 필터로 </a:t>
            </a:r>
            <a:r>
              <a:rPr lang="ko-KR" altLang="en-US" dirty="0" err="1"/>
              <a:t>컨볼루션</a:t>
            </a:r>
            <a:r>
              <a:rPr lang="ko-KR" altLang="en-US" dirty="0"/>
              <a:t> 연산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(</a:t>
            </a:r>
            <a:r>
              <a:rPr lang="en-US" dirty="0"/>
              <a:t>Yolo v1</a:t>
            </a:r>
            <a:r>
              <a:rPr lang="ko-KR" altLang="en-US" dirty="0"/>
              <a:t>은 </a:t>
            </a:r>
            <a:r>
              <a:rPr lang="en-US" dirty="0"/>
              <a:t>Output</a:t>
            </a:r>
            <a:r>
              <a:rPr lang="ko-KR" altLang="en-US" dirty="0"/>
              <a:t>과 </a:t>
            </a:r>
            <a:r>
              <a:rPr lang="en-US" dirty="0"/>
              <a:t>Fully-Connected. </a:t>
            </a:r>
            <a:r>
              <a:rPr lang="ko-KR" altLang="en-US" dirty="0"/>
              <a:t>여기서 시간을 많이 단축시킴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예측된 </a:t>
            </a:r>
            <a:r>
              <a:rPr lang="en-US" dirty="0"/>
              <a:t>Output</a:t>
            </a:r>
            <a:r>
              <a:rPr lang="ko-KR" altLang="en-US" dirty="0"/>
              <a:t>은 </a:t>
            </a:r>
            <a:r>
              <a:rPr lang="en-US" dirty="0"/>
              <a:t>class, category </a:t>
            </a:r>
            <a:r>
              <a:rPr lang="ko-KR" altLang="en-US" dirty="0"/>
              <a:t>점수와</a:t>
            </a:r>
            <a:r>
              <a:rPr lang="en-US" altLang="ko-KR" dirty="0"/>
              <a:t>, </a:t>
            </a:r>
            <a:r>
              <a:rPr lang="en-US" dirty="0"/>
              <a:t>default box</a:t>
            </a:r>
            <a:r>
              <a:rPr lang="ko-KR" altLang="en-US" dirty="0"/>
              <a:t>에 대응되는 </a:t>
            </a:r>
            <a:r>
              <a:rPr lang="en-US" dirty="0"/>
              <a:t>offset</a:t>
            </a:r>
            <a:r>
              <a:rPr lang="ko-KR" altLang="en-US" dirty="0"/>
              <a:t>을 구함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b="1" dirty="0"/>
              <a:t>3 × 3 x p </a:t>
            </a:r>
            <a:r>
              <a:rPr lang="ko-KR" altLang="en-US" b="1" dirty="0"/>
              <a:t>크기의 </a:t>
            </a:r>
            <a:r>
              <a:rPr lang="en-US" b="1" dirty="0"/>
              <a:t>Filter</a:t>
            </a:r>
            <a:r>
              <a:rPr lang="ko-KR" altLang="en-US" b="1" dirty="0"/>
              <a:t>로 </a:t>
            </a:r>
            <a:r>
              <a:rPr lang="en-US" b="1" dirty="0"/>
              <a:t>Convolution </a:t>
            </a:r>
            <a:r>
              <a:rPr lang="ko-KR" altLang="en-US" b="1" dirty="0"/>
              <a:t>연산을 수행하여 예측을 한 후 예측된 </a:t>
            </a:r>
            <a:r>
              <a:rPr lang="en-US" b="1" dirty="0"/>
              <a:t>Output</a:t>
            </a:r>
            <a:r>
              <a:rPr lang="ko-KR" altLang="en-US" b="1" dirty="0"/>
              <a:t>은 </a:t>
            </a:r>
            <a:r>
              <a:rPr lang="en-US" b="1" dirty="0"/>
              <a:t>class </a:t>
            </a:r>
            <a:r>
              <a:rPr lang="ko-KR" altLang="en-US" b="1" dirty="0"/>
              <a:t>별 </a:t>
            </a:r>
            <a:r>
              <a:rPr lang="en-US" b="1" dirty="0"/>
              <a:t>category score</a:t>
            </a:r>
            <a:r>
              <a:rPr lang="ko-KR" altLang="en-US" b="1" dirty="0"/>
              <a:t>와 </a:t>
            </a:r>
            <a:r>
              <a:rPr lang="en-US" b="1" dirty="0"/>
              <a:t>Default Box</a:t>
            </a:r>
            <a:r>
              <a:rPr lang="ko-KR" altLang="en-US" b="1" dirty="0"/>
              <a:t>에 대응되는 </a:t>
            </a:r>
            <a:r>
              <a:rPr lang="en-US" b="1" dirty="0"/>
              <a:t>Bounding Box</a:t>
            </a:r>
            <a:r>
              <a:rPr lang="ko-KR" altLang="en-US" b="1" dirty="0"/>
              <a:t>의 </a:t>
            </a:r>
            <a:r>
              <a:rPr lang="en-US" b="1" dirty="0"/>
              <a:t>offset(x, y, w, h)</a:t>
            </a:r>
            <a:r>
              <a:rPr lang="ko-KR" altLang="en-US" b="1" dirty="0"/>
              <a:t>을 구함</a:t>
            </a:r>
          </a:p>
          <a:p>
            <a:pPr lvl="1"/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0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422B-5EB8-D949-B9C5-930C8593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 layer</a:t>
            </a:r>
            <a:r>
              <a:rPr lang="ko-KR" altLang="en-US" dirty="0"/>
              <a:t>의 특징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E455-859F-404F-9392-625E58D16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71600"/>
            <a:ext cx="10178322" cy="54863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3) Default boxes and aspect ratios:</a:t>
            </a:r>
          </a:p>
          <a:p>
            <a:pPr fontAlgn="base"/>
            <a:r>
              <a:rPr lang="ko-KR" altLang="en-US" dirty="0"/>
              <a:t>네트워크의 </a:t>
            </a:r>
            <a:r>
              <a:rPr lang="en-US" dirty="0"/>
              <a:t>output</a:t>
            </a:r>
            <a:r>
              <a:rPr lang="ko-KR" altLang="en-US" dirty="0"/>
              <a:t>과 직결된 여러 </a:t>
            </a:r>
            <a:r>
              <a:rPr lang="en-US" dirty="0" err="1"/>
              <a:t>Feautre</a:t>
            </a:r>
            <a:r>
              <a:rPr lang="en-US" dirty="0"/>
              <a:t> Map</a:t>
            </a:r>
            <a:r>
              <a:rPr lang="ko-KR" altLang="en-US" dirty="0"/>
              <a:t> 상에서 각 </a:t>
            </a:r>
            <a:r>
              <a:rPr lang="en-US" dirty="0"/>
              <a:t>cell</a:t>
            </a:r>
            <a:r>
              <a:rPr lang="ko-KR" altLang="en-US" dirty="0"/>
              <a:t>마다 </a:t>
            </a:r>
            <a:r>
              <a:rPr lang="en-US" dirty="0"/>
              <a:t>Default Box</a:t>
            </a:r>
            <a:r>
              <a:rPr lang="ko-KR" altLang="en-US" dirty="0" err="1"/>
              <a:t>를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1" fontAlgn="base"/>
            <a:r>
              <a:rPr lang="en-US" dirty="0"/>
              <a:t>Default Box</a:t>
            </a:r>
            <a:r>
              <a:rPr lang="ko-KR" altLang="en-US" dirty="0"/>
              <a:t>의 개념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위의 고양이와 개 이미지에 점선으로 표시된 박스와 같은 미리 정의된 크기의 </a:t>
            </a:r>
            <a:r>
              <a:rPr lang="en-US" dirty="0"/>
              <a:t>Box</a:t>
            </a:r>
            <a:r>
              <a:rPr lang="ko-KR" altLang="en-US" dirty="0"/>
              <a:t>에 </a:t>
            </a:r>
            <a:r>
              <a:rPr lang="en-US" dirty="0"/>
              <a:t>aspect ratio</a:t>
            </a:r>
            <a:r>
              <a:rPr lang="ko-KR" altLang="en-US" dirty="0" err="1"/>
              <a:t>를</a:t>
            </a:r>
            <a:r>
              <a:rPr lang="ko-KR" altLang="en-US" dirty="0"/>
              <a:t> 적용한 </a:t>
            </a:r>
            <a:r>
              <a:rPr lang="en-US" dirty="0"/>
              <a:t>Box</a:t>
            </a:r>
            <a:r>
              <a:rPr lang="ko-KR" altLang="en-US" dirty="0"/>
              <a:t>들을 의미</a:t>
            </a:r>
            <a:endParaRPr lang="en-US" altLang="ko-KR" dirty="0"/>
          </a:p>
          <a:p>
            <a:r>
              <a:rPr lang="en-US" dirty="0"/>
              <a:t>Default Box</a:t>
            </a:r>
            <a:r>
              <a:rPr lang="ko-KR" altLang="en-US" dirty="0"/>
              <a:t>는 </a:t>
            </a:r>
            <a:r>
              <a:rPr lang="en-US" dirty="0"/>
              <a:t>Convolution </a:t>
            </a:r>
            <a:r>
              <a:rPr lang="ko-KR" altLang="en-US" dirty="0"/>
              <a:t>연산과 유사하게 동작하며 각 </a:t>
            </a:r>
            <a:r>
              <a:rPr lang="en-US" altLang="ko-KR" dirty="0"/>
              <a:t>cell</a:t>
            </a:r>
            <a:r>
              <a:rPr lang="ko-KR" altLang="en-US" dirty="0"/>
              <a:t>에 </a:t>
            </a:r>
            <a:r>
              <a:rPr lang="en-US" dirty="0"/>
              <a:t>Default Box</a:t>
            </a:r>
            <a:r>
              <a:rPr lang="ko-KR" altLang="en-US" dirty="0"/>
              <a:t>의 위치는 고정</a:t>
            </a:r>
            <a:endParaRPr lang="en-US" altLang="ko-KR" dirty="0"/>
          </a:p>
          <a:p>
            <a:r>
              <a:rPr lang="en-US" dirty="0"/>
              <a:t>Feature Map</a:t>
            </a:r>
            <a:r>
              <a:rPr lang="ko-KR" altLang="en-US" dirty="0"/>
              <a:t>의 각 </a:t>
            </a:r>
            <a:r>
              <a:rPr lang="en-US" dirty="0"/>
              <a:t>cell</a:t>
            </a:r>
            <a:r>
              <a:rPr lang="ko-KR" altLang="en-US" dirty="0"/>
              <a:t>들은 </a:t>
            </a:r>
            <a:r>
              <a:rPr lang="en-US" dirty="0"/>
              <a:t>Default Box</a:t>
            </a:r>
            <a:r>
              <a:rPr lang="ko-KR" altLang="en-US" dirty="0" err="1"/>
              <a:t>를</a:t>
            </a:r>
            <a:r>
              <a:rPr lang="ko-KR" altLang="en-US" dirty="0"/>
              <a:t> 이용하여 </a:t>
            </a:r>
            <a:r>
              <a:rPr lang="en-US" dirty="0"/>
              <a:t>Bounding Box</a:t>
            </a:r>
            <a:r>
              <a:rPr lang="ko-KR" altLang="en-US" dirty="0"/>
              <a:t>의 </a:t>
            </a:r>
            <a:r>
              <a:rPr lang="en-US" altLang="ko-KR" dirty="0"/>
              <a:t>Shape </a:t>
            </a:r>
            <a:r>
              <a:rPr lang="en-US" dirty="0"/>
              <a:t>offset</a:t>
            </a:r>
            <a:r>
              <a:rPr lang="ko-KR" altLang="en-US" dirty="0"/>
              <a:t>과 각 </a:t>
            </a:r>
            <a:r>
              <a:rPr lang="en-US" dirty="0"/>
              <a:t>Class</a:t>
            </a:r>
            <a:r>
              <a:rPr lang="ko-KR" altLang="en-US" dirty="0"/>
              <a:t>에 해당하는 객체가 존재하는지에 대한 점수를 예측</a:t>
            </a:r>
            <a:endParaRPr lang="en-US" altLang="ko-KR" dirty="0"/>
          </a:p>
          <a:p>
            <a:r>
              <a:rPr lang="ko-KR" altLang="en-US" dirty="0"/>
              <a:t>하나의 위치에서 </a:t>
            </a:r>
            <a:r>
              <a:rPr lang="en-US" dirty="0"/>
              <a:t>k</a:t>
            </a:r>
            <a:r>
              <a:rPr lang="ko-KR" altLang="en-US" dirty="0"/>
              <a:t>개의 </a:t>
            </a:r>
            <a:r>
              <a:rPr lang="en-US" dirty="0"/>
              <a:t>default box</a:t>
            </a:r>
            <a:r>
              <a:rPr lang="ko-KR" altLang="en-US" dirty="0"/>
              <a:t>가 주어지면 각 박스에 대해 클래스 </a:t>
            </a:r>
            <a:r>
              <a:rPr lang="en-US" altLang="ko-KR" dirty="0"/>
              <a:t>c</a:t>
            </a:r>
            <a:r>
              <a:rPr lang="ko-KR" altLang="en-US" dirty="0"/>
              <a:t>개에 대한 스코어와 </a:t>
            </a:r>
            <a:r>
              <a:rPr lang="en-US" altLang="ko-KR" dirty="0"/>
              <a:t>Box shape</a:t>
            </a:r>
            <a:r>
              <a:rPr lang="ko-KR" altLang="en-US" dirty="0"/>
              <a:t>과 관련된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offset</a:t>
            </a:r>
            <a:r>
              <a:rPr lang="ko-KR" altLang="en-US" dirty="0"/>
              <a:t>을 예측</a:t>
            </a:r>
            <a:endParaRPr lang="en-US" altLang="ko-KR" dirty="0"/>
          </a:p>
          <a:p>
            <a:pPr lvl="1"/>
            <a:r>
              <a:rPr lang="ko-KR" altLang="en-US" dirty="0"/>
              <a:t>각</a:t>
            </a:r>
            <a:r>
              <a:rPr lang="en-US" altLang="ko-KR" dirty="0"/>
              <a:t> cell</a:t>
            </a:r>
            <a:r>
              <a:rPr lang="ko-KR" altLang="en-US" dirty="0"/>
              <a:t>에서 </a:t>
            </a:r>
            <a:r>
              <a:rPr lang="en-US" dirty="0"/>
              <a:t>class </a:t>
            </a:r>
            <a:r>
              <a:rPr lang="ko-KR" altLang="en-US" dirty="0"/>
              <a:t>수가 </a:t>
            </a:r>
            <a:r>
              <a:rPr lang="en-US" dirty="0"/>
              <a:t>c</a:t>
            </a:r>
            <a:r>
              <a:rPr lang="ko-KR" altLang="en-US" dirty="0"/>
              <a:t>개라면 </a:t>
            </a:r>
            <a:r>
              <a:rPr lang="en-US" altLang="ko-KR" dirty="0"/>
              <a:t>(</a:t>
            </a:r>
            <a:r>
              <a:rPr lang="en-US" dirty="0"/>
              <a:t>c+4)k</a:t>
            </a:r>
            <a:r>
              <a:rPr lang="ko-KR" altLang="en-US" dirty="0"/>
              <a:t>개 필터가 생성</a:t>
            </a:r>
          </a:p>
          <a:p>
            <a:pPr lvl="1"/>
            <a:r>
              <a:rPr lang="en-US" dirty="0"/>
              <a:t>feature map </a:t>
            </a:r>
            <a:r>
              <a:rPr lang="ko-KR" altLang="en-US" dirty="0"/>
              <a:t>크기가 </a:t>
            </a:r>
            <a:r>
              <a:rPr lang="en-US" dirty="0"/>
              <a:t>m x n </a:t>
            </a:r>
            <a:r>
              <a:rPr lang="ko-KR" altLang="en-US" dirty="0"/>
              <a:t>이라면 아웃풋 </a:t>
            </a:r>
            <a:r>
              <a:rPr lang="ko-KR" altLang="en-US" dirty="0" err="1"/>
              <a:t>갯수는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c+4)</a:t>
            </a:r>
            <a:r>
              <a:rPr lang="en-US" dirty="0" err="1"/>
              <a:t>kmn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SSD</a:t>
            </a:r>
            <a:r>
              <a:rPr lang="ko-KR" altLang="en-US" dirty="0"/>
              <a:t>에서의 </a:t>
            </a:r>
            <a:r>
              <a:rPr lang="en-US" dirty="0"/>
              <a:t>Default box</a:t>
            </a:r>
            <a:r>
              <a:rPr lang="ko-KR" altLang="en-US" dirty="0"/>
              <a:t> </a:t>
            </a:r>
            <a:r>
              <a:rPr lang="en-US" altLang="ko-KR" dirty="0"/>
              <a:t>vs.. </a:t>
            </a:r>
            <a:r>
              <a:rPr lang="ko-KR" altLang="en-US" dirty="0"/>
              <a:t> </a:t>
            </a:r>
            <a:r>
              <a:rPr lang="en-US" dirty="0"/>
              <a:t>Faster R-CNN</a:t>
            </a:r>
            <a:r>
              <a:rPr lang="ko-KR" altLang="en-US" dirty="0"/>
              <a:t>에서의 </a:t>
            </a:r>
            <a:r>
              <a:rPr lang="en-US" b="1" dirty="0"/>
              <a:t>anchor box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다양한 해상도에서의 다양한 </a:t>
            </a:r>
            <a:r>
              <a:rPr lang="en-US" dirty="0"/>
              <a:t>Feature map</a:t>
            </a:r>
            <a:r>
              <a:rPr lang="ko-KR" altLang="en-US" dirty="0"/>
              <a:t>을 사용한다는 점이 다름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다양한 </a:t>
            </a:r>
            <a:r>
              <a:rPr lang="en-US" dirty="0"/>
              <a:t>Feature map</a:t>
            </a:r>
            <a:r>
              <a:rPr lang="ko-KR" altLang="en-US" dirty="0"/>
              <a:t>에서 각각 다른 </a:t>
            </a:r>
            <a:r>
              <a:rPr lang="en-US" dirty="0"/>
              <a:t>default box</a:t>
            </a:r>
            <a:r>
              <a:rPr lang="ko-KR" altLang="en-US" dirty="0" err="1"/>
              <a:t>를</a:t>
            </a:r>
            <a:r>
              <a:rPr lang="ko-KR" altLang="en-US" dirty="0"/>
              <a:t> 가져가는 것은 가능한 </a:t>
            </a:r>
            <a:r>
              <a:rPr lang="en-US" dirty="0"/>
              <a:t>Output box shape</a:t>
            </a:r>
            <a:r>
              <a:rPr lang="ko-KR" altLang="en-US" dirty="0" err="1"/>
              <a:t>를</a:t>
            </a:r>
            <a:r>
              <a:rPr lang="ko-KR" altLang="en-US" dirty="0"/>
              <a:t> 효과적으로 분리하도록 </a:t>
            </a:r>
            <a:r>
              <a:rPr lang="ko-KR" altLang="en-US" dirty="0" err="1"/>
              <a:t>만들어줌</a:t>
            </a:r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9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53D5-7723-804A-89EF-EF159691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</a:t>
            </a:r>
            <a:r>
              <a:rPr lang="ko-KR" altLang="en-US" dirty="0"/>
              <a:t> </a:t>
            </a:r>
            <a:r>
              <a:rPr lang="en-US" altLang="ko-KR" dirty="0"/>
              <a:t>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D635F-082A-114D-962B-5EF665D88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49680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Region proposal </a:t>
            </a:r>
            <a:r>
              <a:rPr lang="ko-KR" altLang="en-US" dirty="0"/>
              <a:t>방식들과 </a:t>
            </a:r>
            <a:r>
              <a:rPr lang="en-US" dirty="0"/>
              <a:t>SSD</a:t>
            </a:r>
            <a:r>
              <a:rPr lang="ko-KR" altLang="en-US" dirty="0"/>
              <a:t>의 핵심적 차이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Ground truth </a:t>
            </a:r>
            <a:r>
              <a:rPr lang="ko-KR" altLang="en-US" dirty="0"/>
              <a:t>가 특정 여러 </a:t>
            </a:r>
            <a:r>
              <a:rPr lang="en-US" altLang="ko-KR" dirty="0"/>
              <a:t>feature map</a:t>
            </a:r>
            <a:r>
              <a:rPr lang="ko-KR" altLang="en-US" dirty="0"/>
              <a:t>아웃풋에 적용되어야 한다는 점</a:t>
            </a:r>
            <a:endParaRPr lang="en-US" altLang="ko-KR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1) Matching strategy</a:t>
            </a:r>
            <a:endParaRPr lang="en-US" altLang="ko-KR" dirty="0"/>
          </a:p>
          <a:p>
            <a:pPr fontAlgn="base"/>
            <a:r>
              <a:rPr lang="ko-KR" altLang="en-US" dirty="0"/>
              <a:t>학습 시 </a:t>
            </a:r>
            <a:r>
              <a:rPr lang="en-US" dirty="0"/>
              <a:t>Ground Truth</a:t>
            </a:r>
            <a:r>
              <a:rPr lang="ko-KR" altLang="en-US" dirty="0"/>
              <a:t>에 해당하는 </a:t>
            </a:r>
            <a:r>
              <a:rPr lang="en-US" dirty="0"/>
              <a:t>Default Box</a:t>
            </a:r>
            <a:r>
              <a:rPr lang="ko-KR" altLang="en-US" dirty="0" err="1"/>
              <a:t>를</a:t>
            </a:r>
            <a:r>
              <a:rPr lang="ko-KR" altLang="en-US" dirty="0"/>
              <a:t> 판별하고 이에 따라 네트워크를 훈련시킴</a:t>
            </a:r>
            <a:endParaRPr lang="en-US" altLang="ko-KR" dirty="0"/>
          </a:p>
          <a:p>
            <a:pPr fontAlgn="base"/>
            <a:r>
              <a:rPr lang="ko-KR" altLang="en-US" dirty="0"/>
              <a:t>각 </a:t>
            </a:r>
            <a:r>
              <a:rPr lang="en-US" dirty="0"/>
              <a:t>Ground Truth Box</a:t>
            </a:r>
            <a:r>
              <a:rPr lang="ko-KR" altLang="en-US" dirty="0"/>
              <a:t>에 대해 위치 및 </a:t>
            </a:r>
            <a:r>
              <a:rPr lang="en-US" dirty="0"/>
              <a:t>aspect ratio, </a:t>
            </a:r>
            <a:r>
              <a:rPr lang="ko-KR" altLang="en-US" dirty="0"/>
              <a:t>크기에 따라 달라지는 </a:t>
            </a:r>
            <a:r>
              <a:rPr lang="en-US" dirty="0"/>
              <a:t>Default Box</a:t>
            </a:r>
            <a:r>
              <a:rPr lang="ko-KR" altLang="en-US" dirty="0" err="1"/>
              <a:t>를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1" fontAlgn="base"/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dirty="0"/>
              <a:t>Ground Truth Box</a:t>
            </a:r>
            <a:r>
              <a:rPr lang="ko-KR" altLang="en-US" dirty="0"/>
              <a:t>와 가장 높은 </a:t>
            </a:r>
            <a:r>
              <a:rPr lang="en-US" dirty="0" err="1"/>
              <a:t>IoU</a:t>
            </a:r>
            <a:r>
              <a:rPr lang="ko-KR" altLang="en-US" dirty="0" err="1"/>
              <a:t>를</a:t>
            </a:r>
            <a:r>
              <a:rPr lang="ko-KR" altLang="en-US" dirty="0"/>
              <a:t> 가지는 </a:t>
            </a:r>
            <a:r>
              <a:rPr lang="en-US" dirty="0"/>
              <a:t>Default Box</a:t>
            </a:r>
            <a:r>
              <a:rPr lang="ko-KR" altLang="en-US" dirty="0"/>
              <a:t> 고려</a:t>
            </a:r>
            <a:endParaRPr lang="en-US" altLang="ko-KR" dirty="0"/>
          </a:p>
          <a:p>
            <a:pPr lvl="2" fontAlgn="base"/>
            <a:r>
              <a:rPr lang="en-US" altLang="ko-KR" dirty="0" err="1"/>
              <a:t>loU</a:t>
            </a:r>
            <a:r>
              <a:rPr lang="en-US" altLang="ko-KR" dirty="0"/>
              <a:t> = Jaccard Overlap </a:t>
            </a:r>
            <a:r>
              <a:rPr lang="ko-KR" altLang="en-US" dirty="0"/>
              <a:t>점수</a:t>
            </a:r>
            <a:endParaRPr lang="en-US" altLang="ko-KR" dirty="0"/>
          </a:p>
          <a:p>
            <a:pPr lvl="1" fontAlgn="base"/>
            <a:r>
              <a:rPr lang="ko-KR" altLang="en-US" dirty="0"/>
              <a:t>그 다음에는 </a:t>
            </a:r>
            <a:r>
              <a:rPr lang="en-US" dirty="0"/>
              <a:t>Default Box </a:t>
            </a:r>
            <a:r>
              <a:rPr lang="ko-KR" altLang="en-US" dirty="0"/>
              <a:t>중 </a:t>
            </a:r>
            <a:r>
              <a:rPr lang="en-US" dirty="0" err="1"/>
              <a:t>IoU</a:t>
            </a:r>
            <a:r>
              <a:rPr lang="ko-KR" altLang="en-US" dirty="0"/>
              <a:t>가 </a:t>
            </a:r>
            <a:r>
              <a:rPr lang="en-US" altLang="ko-KR" dirty="0"/>
              <a:t>0.5 </a:t>
            </a:r>
            <a:r>
              <a:rPr lang="ko-KR" altLang="en-US" dirty="0"/>
              <a:t>이상이 되는 </a:t>
            </a:r>
            <a:r>
              <a:rPr lang="en-US" dirty="0"/>
              <a:t>Default Box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marL="0" indent="0" fontAlgn="base">
              <a:buNone/>
            </a:pPr>
            <a:r>
              <a:rPr lang="en-US" altLang="ko-KR" b="1" dirty="0"/>
              <a:t>Ground truth</a:t>
            </a:r>
            <a:r>
              <a:rPr lang="ko-KR" altLang="en-US" b="1" dirty="0"/>
              <a:t>와 </a:t>
            </a:r>
            <a:r>
              <a:rPr lang="en-US" altLang="ko-KR" b="1" dirty="0"/>
              <a:t>default box</a:t>
            </a:r>
            <a:r>
              <a:rPr lang="ko-KR" altLang="en-US" b="1" dirty="0" err="1"/>
              <a:t>를</a:t>
            </a:r>
            <a:r>
              <a:rPr lang="ko-KR" altLang="en-US" b="1" dirty="0"/>
              <a:t> 미리 매칭 </a:t>
            </a:r>
            <a:r>
              <a:rPr lang="en-US" altLang="ko-KR" b="1" dirty="0"/>
              <a:t>-&gt;</a:t>
            </a:r>
            <a:r>
              <a:rPr lang="ko-KR" altLang="en-US" b="1" dirty="0"/>
              <a:t> 두 영역의 </a:t>
            </a:r>
            <a:r>
              <a:rPr lang="en-US" altLang="ko-KR" b="1" dirty="0" err="1"/>
              <a:t>loU</a:t>
            </a:r>
            <a:r>
              <a:rPr lang="ko-KR" altLang="en-US" b="1" dirty="0"/>
              <a:t>가 </a:t>
            </a:r>
            <a:r>
              <a:rPr lang="en-US" altLang="ko-KR" b="1" dirty="0"/>
              <a:t>0.5 </a:t>
            </a:r>
            <a:r>
              <a:rPr lang="ko-KR" altLang="en-US" b="1" dirty="0"/>
              <a:t>이상인 것들을 </a:t>
            </a:r>
            <a:r>
              <a:rPr lang="en-US" altLang="ko-KR" b="1" dirty="0"/>
              <a:t>match</a:t>
            </a:r>
            <a:endParaRPr lang="ko-KR" altLang="en-US" b="1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910435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127</TotalTime>
  <Words>1138</Words>
  <Application>Microsoft Macintosh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Impact</vt:lpstr>
      <vt:lpstr>Badge</vt:lpstr>
      <vt:lpstr>SSD: Single shot multibox detector</vt:lpstr>
      <vt:lpstr>0. Ssd의 핵심 아이디어</vt:lpstr>
      <vt:lpstr>1. Abstract</vt:lpstr>
      <vt:lpstr>2.1 model</vt:lpstr>
      <vt:lpstr>PowerPoint Presentation</vt:lpstr>
      <vt:lpstr>Extra feature layer의 특징</vt:lpstr>
      <vt:lpstr>Extra feature layer의 특징</vt:lpstr>
      <vt:lpstr>Extra feature layer의 특징</vt:lpstr>
      <vt:lpstr>2.2 Training</vt:lpstr>
      <vt:lpstr>2.2 Training</vt:lpstr>
      <vt:lpstr>PowerPoint Presentation</vt:lpstr>
      <vt:lpstr>PowerPoint Presentation</vt:lpstr>
      <vt:lpstr>PowerPoint Presentation</vt:lpstr>
      <vt:lpstr>PowerPoint Presentation</vt:lpstr>
      <vt:lpstr>2.2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SSD: Single shot multibox detector</dc:title>
  <dc:creator>Da Hye KIM</dc:creator>
  <cp:lastModifiedBy>Da Hye KIM</cp:lastModifiedBy>
  <cp:revision>10</cp:revision>
  <dcterms:created xsi:type="dcterms:W3CDTF">2019-11-05T06:31:11Z</dcterms:created>
  <dcterms:modified xsi:type="dcterms:W3CDTF">2019-11-05T08:39:04Z</dcterms:modified>
</cp:coreProperties>
</file>