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4" r:id="rId4"/>
    <p:sldId id="262" r:id="rId5"/>
    <p:sldId id="349" r:id="rId6"/>
    <p:sldId id="280" r:id="rId7"/>
    <p:sldId id="342" r:id="rId8"/>
    <p:sldId id="341" r:id="rId9"/>
    <p:sldId id="338" r:id="rId10"/>
    <p:sldId id="348" r:id="rId11"/>
    <p:sldId id="350" r:id="rId12"/>
    <p:sldId id="352" r:id="rId13"/>
    <p:sldId id="351" r:id="rId14"/>
    <p:sldId id="299" r:id="rId15"/>
    <p:sldId id="347" r:id="rId16"/>
    <p:sldId id="305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35556-C753-455F-A46D-B254DB053CB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F429-9D78-4572-9AD3-554920B796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1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14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5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6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2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91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9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37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9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6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F429-9D78-4572-9AD3-554920B796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5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252" y="153098"/>
            <a:ext cx="11972544" cy="31707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F6E31A-67EC-40CB-8AD9-7AB241DA7004}" type="datetimeFigureOut">
              <a:rPr lang="ru-RU" smtClean="0"/>
              <a:t>07.12.2023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0E07B7-B3DC-4FA6-842A-954079259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7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568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56615" y="365125"/>
            <a:ext cx="1141990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356616" y="1825624"/>
            <a:ext cx="11419902" cy="4803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6697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15" y="365125"/>
            <a:ext cx="11419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Вебинар по снятию запроса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6616" y="1825624"/>
            <a:ext cx="11419902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27464" y="5705489"/>
            <a:ext cx="2349055" cy="7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YS Text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YS Text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YS Text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YS Text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YS Text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YS Text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latin typeface="YS Text Bold"/>
              </a:rPr>
              <a:t>Вводная встреча </a:t>
            </a:r>
            <a:br>
              <a:rPr lang="ru-RU" b="1" dirty="0">
                <a:latin typeface="YS Text Bold"/>
              </a:rPr>
            </a:br>
            <a:r>
              <a:rPr lang="ru-RU" sz="2800" b="1" dirty="0">
                <a:latin typeface="YS Text Bold"/>
              </a:rPr>
              <a:t>(</a:t>
            </a:r>
            <a:r>
              <a:rPr lang="ru-RU" sz="2800" b="1" dirty="0" err="1">
                <a:latin typeface="YS Text Bold"/>
              </a:rPr>
              <a:t>Вебинар</a:t>
            </a:r>
            <a:r>
              <a:rPr lang="ru-RU" sz="2800" b="1" dirty="0">
                <a:latin typeface="YS Text Bold"/>
              </a:rPr>
              <a:t> по снятию запроса)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YS Text Regular"/>
              </a:rPr>
              <a:t>Доменная область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ru-RU" sz="3600" dirty="0">
                <a:latin typeface="YS Text Regular"/>
              </a:rPr>
              <a:t>«Банки»</a:t>
            </a:r>
          </a:p>
          <a:p>
            <a:pPr marL="0" indent="0">
              <a:buNone/>
            </a:pPr>
            <a:endParaRPr lang="ru-RU" sz="3600" dirty="0">
              <a:latin typeface="YS Text Regular"/>
            </a:endParaRPr>
          </a:p>
          <a:p>
            <a:pPr marL="0" indent="0">
              <a:buNone/>
            </a:pPr>
            <a:r>
              <a:rPr lang="ru-RU" sz="2800" dirty="0"/>
              <a:t>Проект: Анализ оттока клиентов</a:t>
            </a:r>
          </a:p>
          <a:p>
            <a:pPr marL="0" indent="0">
              <a:buNone/>
            </a:pPr>
            <a:r>
              <a:rPr lang="ru-RU" sz="2800" dirty="0">
                <a:latin typeface="YS Text Regular"/>
              </a:rPr>
              <a:t>		</a:t>
            </a:r>
          </a:p>
          <a:p>
            <a:pPr marL="0" indent="0">
              <a:buNone/>
            </a:pPr>
            <a:endParaRPr lang="ru-RU" sz="1800" dirty="0">
              <a:latin typeface="YS Text Regular"/>
            </a:endParaRPr>
          </a:p>
          <a:p>
            <a:pPr marL="0" indent="0">
              <a:buNone/>
            </a:pPr>
            <a:r>
              <a:rPr lang="ru-RU" sz="1800" b="1" dirty="0">
                <a:latin typeface="YS Text Bold"/>
              </a:rPr>
              <a:t>Чих Светлана</a:t>
            </a:r>
            <a:br>
              <a:rPr lang="ru-RU" sz="1800" dirty="0">
                <a:latin typeface="YS Text Regular"/>
              </a:rPr>
            </a:br>
            <a:r>
              <a:rPr lang="en-US" sz="1400" dirty="0"/>
              <a:t>DA/DS </a:t>
            </a:r>
            <a:r>
              <a:rPr lang="ru-RU" sz="1400" dirty="0" err="1"/>
              <a:t>ревьюер</a:t>
            </a:r>
            <a:br>
              <a:rPr lang="ru-RU" sz="1400"/>
            </a:br>
            <a:r>
              <a:rPr lang="ru-RU" sz="1400"/>
              <a:t>тимлид </a:t>
            </a:r>
            <a:r>
              <a:rPr lang="en-US" sz="1400" dirty="0"/>
              <a:t>DA </a:t>
            </a:r>
            <a:r>
              <a:rPr lang="ru-RU" sz="1400" dirty="0"/>
              <a:t>финального спринта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577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Чего не стоит делать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Ориентироваться на готовые решения из сети</a:t>
            </a:r>
          </a:p>
          <a:p>
            <a:r>
              <a:rPr lang="ru-RU" dirty="0"/>
              <a:t>Слишком формально подходить к этапу декомпозиции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Заполнять или не заполнять пропуски без исследования их природы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Делать категоризацию до исследования данных</a:t>
            </a: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Применять ненормированные гистограммы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kde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графики, делать выводы по тому, какие интервалы более </a:t>
            </a:r>
            <a:r>
              <a:rPr lang="ru-R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отточны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только на основании распределения </a:t>
            </a:r>
            <a:r>
              <a:rPr lang="ru-RU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отточных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ru-RU" dirty="0"/>
              <a:t>Перегружать </a:t>
            </a:r>
            <a:r>
              <a:rPr lang="ru-RU" dirty="0" err="1"/>
              <a:t>дашборды</a:t>
            </a:r>
            <a:r>
              <a:rPr lang="ru-RU" dirty="0"/>
              <a:t> или презентацию</a:t>
            </a:r>
          </a:p>
          <a:p>
            <a:r>
              <a:rPr lang="ru-RU" dirty="0"/>
              <a:t>Затягивать сроки</a:t>
            </a:r>
          </a:p>
        </p:txBody>
      </p:sp>
    </p:spTree>
    <p:extLst>
      <p:ext uri="{BB962C8B-B14F-4D97-AF65-F5344CB8AC3E}">
        <p14:creationId xmlns:p14="http://schemas.microsoft.com/office/powerpoint/2010/main" val="70460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68" y="314528"/>
            <a:ext cx="9088532" cy="654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012" y="2293602"/>
            <a:ext cx="2852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несбалансированном </a:t>
            </a:r>
            <a:r>
              <a:rPr lang="ru-RU" dirty="0" err="1"/>
              <a:t>датасете</a:t>
            </a:r>
            <a:r>
              <a:rPr lang="ru-RU" dirty="0"/>
              <a:t> ненормализованные гистограммы неинформативны, поэтому необходимо делать выводы именно по нормализованным (код и сам график справа).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58488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8" y="1412595"/>
            <a:ext cx="5339690" cy="544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15" y="365125"/>
            <a:ext cx="11419903" cy="1105087"/>
          </a:xfrm>
        </p:spPr>
        <p:txBody>
          <a:bodyPr/>
          <a:lstStyle/>
          <a:p>
            <a:r>
              <a:rPr lang="ru-RU" dirty="0"/>
              <a:t>Матрица корреляций или столбец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753" y="1614208"/>
            <a:ext cx="634523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011" y="1414791"/>
            <a:ext cx="5271247" cy="1477328"/>
          </a:xfrm>
          <a:prstGeom prst="rect">
            <a:avLst/>
          </a:prstGeom>
          <a:solidFill>
            <a:schemeClr val="bg1">
              <a:alpha val="59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Вся корреляционная матрица полезна в проекте, но в презентации, скорее всего, не нужна, т.к. на ней будет очень много мелких деталей, которые будет сложно разобрать. Стоит рассмотреть возможность отобразить только один столбец из неё.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8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_ЯПрактикум\_bootcamp\Банки\Se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844550"/>
            <a:ext cx="6689725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552" y="2697113"/>
            <a:ext cx="4688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выделения сегментов зачастую необходимо объединить несколько </a:t>
            </a:r>
            <a:r>
              <a:rPr lang="ru-RU" dirty="0" err="1"/>
              <a:t>отточных</a:t>
            </a:r>
            <a:r>
              <a:rPr lang="ru-RU" dirty="0"/>
              <a:t> признаков.</a:t>
            </a:r>
          </a:p>
          <a:p>
            <a:endParaRPr lang="ru-RU" dirty="0"/>
          </a:p>
          <a:p>
            <a:r>
              <a:rPr lang="ru-RU" dirty="0"/>
              <a:t>Обратите внимание, что потенциальный </a:t>
            </a:r>
            <a:r>
              <a:rPr lang="ru-RU" dirty="0" err="1"/>
              <a:t>отточный</a:t>
            </a:r>
            <a:r>
              <a:rPr lang="ru-RU" dirty="0"/>
              <a:t> сегмент справа сверху скорее всего не настолько многочислен, чтобы имело смысл с ним работать.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/>
              <a:t>Финальный спринт: структура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1473200"/>
            <a:ext cx="11462998" cy="5156199"/>
          </a:xfrm>
        </p:spPr>
        <p:txBody>
          <a:bodyPr>
            <a:normAutofit/>
          </a:bodyPr>
          <a:lstStyle/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FFC000"/>
                </a:solidFill>
              </a:rPr>
              <a:t>: </a:t>
            </a:r>
            <a:r>
              <a:rPr lang="ru-RU" dirty="0"/>
              <a:t>Декомпозиция основного проекта</a:t>
            </a:r>
          </a:p>
          <a:p>
            <a:pPr lvl="3"/>
            <a:r>
              <a:rPr lang="ru-RU" dirty="0"/>
              <a:t>детализация всех стадий исследования</a:t>
            </a:r>
          </a:p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2</a:t>
            </a:r>
            <a:r>
              <a:rPr lang="ru-RU" dirty="0">
                <a:solidFill>
                  <a:srgbClr val="FFC000"/>
                </a:solidFill>
              </a:rPr>
              <a:t>: </a:t>
            </a:r>
            <a:r>
              <a:rPr lang="ru-RU" dirty="0"/>
              <a:t>Основной проект:</a:t>
            </a:r>
          </a:p>
          <a:p>
            <a:pPr lvl="3"/>
            <a:r>
              <a:rPr lang="ru-RU" dirty="0"/>
              <a:t>проект</a:t>
            </a:r>
          </a:p>
          <a:p>
            <a:pPr lvl="3"/>
            <a:r>
              <a:rPr lang="ru-RU" dirty="0"/>
              <a:t>презентация</a:t>
            </a:r>
          </a:p>
          <a:p>
            <a:pPr lvl="3"/>
            <a:r>
              <a:rPr lang="ru-RU" dirty="0"/>
              <a:t>дашборд</a:t>
            </a:r>
          </a:p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3</a:t>
            </a:r>
            <a:r>
              <a:rPr lang="ru-RU" dirty="0">
                <a:solidFill>
                  <a:srgbClr val="FFC000"/>
                </a:solidFill>
              </a:rPr>
              <a:t>: </a:t>
            </a:r>
            <a:r>
              <a:rPr lang="ru-RU" dirty="0"/>
              <a:t>А/В−тест</a:t>
            </a:r>
          </a:p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4</a:t>
            </a:r>
            <a:r>
              <a:rPr lang="ru-RU" dirty="0">
                <a:solidFill>
                  <a:srgbClr val="FFC000"/>
                </a:solidFill>
              </a:rPr>
              <a:t>: </a:t>
            </a:r>
            <a:r>
              <a:rPr lang="ru-RU" dirty="0"/>
              <a:t>SQL проект</a:t>
            </a:r>
          </a:p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Жесткий </a:t>
            </a:r>
            <a:r>
              <a:rPr lang="ru-RU" b="1" dirty="0" err="1">
                <a:solidFill>
                  <a:srgbClr val="FFC000"/>
                </a:solidFill>
              </a:rPr>
              <a:t>дедлайн</a:t>
            </a:r>
            <a:r>
              <a:rPr lang="ru-RU" b="1" dirty="0">
                <a:solidFill>
                  <a:srgbClr val="FFC000"/>
                </a:solidFill>
              </a:rPr>
              <a:t> </a:t>
            </a:r>
          </a:p>
          <a:p>
            <a:pPr marL="358775" indent="-358775">
              <a:buNone/>
            </a:pPr>
            <a:r>
              <a:rPr lang="ru-RU" b="1" dirty="0">
                <a:solidFill>
                  <a:srgbClr val="FFC000"/>
                </a:solidFill>
              </a:rPr>
              <a:t>5: </a:t>
            </a:r>
            <a:r>
              <a:rPr lang="ru-RU" dirty="0"/>
              <a:t>Итоговый </a:t>
            </a:r>
            <a:r>
              <a:rPr lang="ru-RU" dirty="0" err="1"/>
              <a:t>созвон</a:t>
            </a:r>
            <a:r>
              <a:rPr lang="ru-RU" dirty="0"/>
              <a:t>: </a:t>
            </a:r>
          </a:p>
          <a:p>
            <a:pPr lvl="3"/>
            <a:r>
              <a:rPr lang="ru-RU" dirty="0"/>
              <a:t>обсуждение результатов проекта, </a:t>
            </a:r>
          </a:p>
          <a:p>
            <a:pPr lvl="3"/>
            <a:r>
              <a:rPr lang="ru-RU" dirty="0"/>
              <a:t>демонстрация интересных решений</a:t>
            </a:r>
          </a:p>
          <a:p>
            <a:pPr marL="1433513" indent="-1433513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9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что-то осталось непонятным — самое время спросить!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1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385" y="3419231"/>
            <a:ext cx="11327133" cy="22195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Финальный спринт</a:t>
            </a:r>
            <a:endParaRPr lang="ru-RU" b="1" dirty="0">
              <a:latin typeface="YS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151412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3415323"/>
            <a:ext cx="6573329" cy="3214076"/>
          </a:xfrm>
        </p:spPr>
        <p:txBody>
          <a:bodyPr>
            <a:normAutofit/>
          </a:bodyPr>
          <a:lstStyle/>
          <a:p>
            <a:pPr marL="12700" marR="5080" indent="0" algn="ctr">
              <a:spcBef>
                <a:spcPts val="290"/>
              </a:spcBef>
              <a:buNone/>
            </a:pPr>
            <a:r>
              <a:rPr lang="ru-RU" sz="4400" b="1" dirty="0"/>
              <a:t>Удачи!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803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b="1" dirty="0">
                <a:latin typeface="YS Text Bold"/>
              </a:rPr>
              <a:t>Наши </a:t>
            </a:r>
            <a:br>
              <a:rPr lang="ru-RU" b="1" dirty="0">
                <a:latin typeface="YS Text Bold"/>
              </a:rPr>
            </a:br>
            <a:r>
              <a:rPr lang="ru-RU" b="1" dirty="0">
                <a:latin typeface="YS Text Bold"/>
              </a:rPr>
              <a:t>договоренности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5080" indent="-457200">
              <a:spcBef>
                <a:spcPts val="290"/>
              </a:spcBef>
            </a:pPr>
            <a:r>
              <a:rPr lang="ru-RU" sz="2000" kern="0" dirty="0">
                <a:solidFill>
                  <a:srgbClr val="FFFFFF"/>
                </a:solidFill>
                <a:cs typeface="YS Text Regular"/>
              </a:rPr>
              <a:t>можно на «ты»</a:t>
            </a:r>
          </a:p>
          <a:p>
            <a:pPr marL="469900" marR="5080" indent="-457200">
              <a:spcBef>
                <a:spcPts val="290"/>
              </a:spcBef>
            </a:pPr>
            <a:r>
              <a:rPr lang="ru-RU" sz="2000" kern="0" dirty="0">
                <a:solidFill>
                  <a:srgbClr val="FFFFFF"/>
                </a:solidFill>
                <a:cs typeface="YS Text Regular"/>
              </a:rPr>
              <a:t>понятное имя и фамилия</a:t>
            </a:r>
          </a:p>
          <a:p>
            <a:pPr marL="469900" marR="5080" indent="-457200">
              <a:spcBef>
                <a:spcPts val="290"/>
              </a:spcBef>
            </a:pPr>
            <a:r>
              <a:rPr lang="ru-RU" sz="2000" kern="0" dirty="0">
                <a:solidFill>
                  <a:srgbClr val="FFFFFF"/>
                </a:solidFill>
                <a:cs typeface="YS Text Regular"/>
              </a:rPr>
              <a:t>одновременно работает 1 микрофон</a:t>
            </a:r>
          </a:p>
          <a:p>
            <a:pPr marL="469900" marR="5080" indent="-457200">
              <a:spcBef>
                <a:spcPts val="290"/>
              </a:spcBef>
            </a:pPr>
            <a:r>
              <a:rPr lang="ru-RU" sz="2000" kern="0" dirty="0">
                <a:solidFill>
                  <a:srgbClr val="FFFFFF"/>
                </a:solidFill>
                <a:cs typeface="YS Text Regular"/>
              </a:rPr>
              <a:t>уважительное отношение друг к другу</a:t>
            </a:r>
          </a:p>
          <a:p>
            <a:pPr marL="469900" marR="5080" indent="-457200">
              <a:spcBef>
                <a:spcPts val="290"/>
              </a:spcBef>
            </a:pPr>
            <a:r>
              <a:rPr lang="ru-RU" sz="2000" kern="0" dirty="0">
                <a:solidFill>
                  <a:srgbClr val="FFC000"/>
                </a:solidFill>
                <a:cs typeface="YS Text Regular"/>
              </a:rPr>
              <a:t>глупых вопросов не бывает</a:t>
            </a:r>
          </a:p>
          <a:p>
            <a:pPr marL="12700" marR="5080" indent="0">
              <a:lnSpc>
                <a:spcPct val="120000"/>
              </a:lnSpc>
              <a:spcBef>
                <a:spcPts val="290"/>
              </a:spcBef>
              <a:buNone/>
            </a:pPr>
            <a:endParaRPr lang="ru-RU" kern="0" spc="100" dirty="0">
              <a:solidFill>
                <a:srgbClr val="FFFFFF"/>
              </a:solidFill>
              <a:latin typeface="YS Text Regular"/>
              <a:cs typeface="YS Text Regular"/>
            </a:endParaRPr>
          </a:p>
          <a:p>
            <a:pPr marL="469900" marR="5080" indent="-457200">
              <a:lnSpc>
                <a:spcPct val="120000"/>
              </a:lnSpc>
              <a:spcBef>
                <a:spcPts val="290"/>
              </a:spcBef>
            </a:pPr>
            <a:endParaRPr lang="ru-RU" kern="0" spc="100" dirty="0">
              <a:solidFill>
                <a:srgbClr val="FFFFFF"/>
              </a:solidFill>
              <a:latin typeface="YS Text Regular"/>
              <a:cs typeface="YS Text Regular"/>
            </a:endParaRPr>
          </a:p>
          <a:p>
            <a:pPr marL="469900" marR="5080" indent="-457200">
              <a:lnSpc>
                <a:spcPct val="120000"/>
              </a:lnSpc>
              <a:spcBef>
                <a:spcPts val="290"/>
              </a:spcBef>
            </a:pPr>
            <a:endParaRPr lang="ru-RU" kern="0" spc="100" dirty="0">
              <a:solidFill>
                <a:srgbClr val="FFFFFF"/>
              </a:solidFill>
              <a:latin typeface="YS Text Regular"/>
              <a:cs typeface="YS Text Regular"/>
            </a:endParaRP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76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b="1" dirty="0"/>
              <a:t>Проработка запроса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1825624"/>
            <a:ext cx="9079806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accent4"/>
                </a:solidFill>
              </a:rPr>
              <a:t>Зачем</a:t>
            </a:r>
            <a:r>
              <a:rPr lang="ru-RU" sz="2400" b="1" dirty="0">
                <a:solidFill>
                  <a:schemeClr val="accent4"/>
                </a:solidFill>
              </a:rPr>
              <a:t>?</a:t>
            </a:r>
          </a:p>
          <a:p>
            <a:pPr marL="627063" indent="0">
              <a:buNone/>
            </a:pPr>
            <a:r>
              <a:rPr lang="ru-RU" dirty="0"/>
              <a:t>Не всегда задача сформулирована чётко и исчерпывающе. Чтобы решить её  самостоятельно, нужно собрать больше информации. Привыкните к тому, что это на вашей ответственности.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36032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ru-RU" b="1" dirty="0"/>
              <a:t>Проработка запроса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Уточните, кто конечный «заказчик» результата.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Выясните, зачем нужен результат вашей работы.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Уточните все параметры, которые хочет знать заказчик задачи. </a:t>
            </a:r>
            <a:br>
              <a:rPr lang="ru-RU" dirty="0"/>
            </a:br>
            <a:r>
              <a:rPr lang="ru-RU" dirty="0"/>
              <a:t>Нет ли подводных камней?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Проговорите и зафиксируйте образ идеального конечного результата.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Набросайте прототип решения (декомпозиция проекта) — и сверьтесь с заказчиком, подойдёт ли оно?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Предоставьте заказчику конечный результат (тетрадка / отчет / презентация).</a:t>
            </a:r>
          </a:p>
        </p:txBody>
      </p:sp>
    </p:spTree>
    <p:extLst>
      <p:ext uri="{BB962C8B-B14F-4D97-AF65-F5344CB8AC3E}">
        <p14:creationId xmlns:p14="http://schemas.microsoft.com/office/powerpoint/2010/main" val="160867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/>
              <a:t>Заказчик проекта</a:t>
            </a:r>
            <a:endParaRPr lang="ru-RU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56616" y="1825624"/>
            <a:ext cx="11419902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YS Text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YS Text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YS Text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YS Text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YS Text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accent4"/>
                </a:solidFill>
              </a:rPr>
              <a:t>Кто заказчик? </a:t>
            </a:r>
            <a:r>
              <a:rPr lang="en-US" sz="1600" b="1" dirty="0">
                <a:solidFill>
                  <a:schemeClr val="accent4"/>
                </a:solidFill>
              </a:rPr>
              <a:t>: </a:t>
            </a:r>
            <a:r>
              <a:rPr lang="ru-RU" sz="1600" dirty="0"/>
              <a:t> Отдел маркетинга. 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accent4"/>
                </a:solidFill>
              </a:rPr>
              <a:t>Кому нужна информация? : </a:t>
            </a:r>
            <a:r>
              <a:rPr lang="ru-RU" sz="1600" dirty="0"/>
              <a:t>Информация нужна менеджеру, который занимается </a:t>
            </a:r>
            <a:r>
              <a:rPr lang="ru-RU" sz="1600" dirty="0" err="1"/>
              <a:t>маркетиновыми</a:t>
            </a:r>
            <a:r>
              <a:rPr lang="ru-RU" sz="1600" dirty="0"/>
              <a:t> кампаниями и работает в тесной связке с менеджерами продуктов. 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accent4"/>
                </a:solidFill>
              </a:rPr>
              <a:t>Что хотят получить?:</a:t>
            </a:r>
            <a:r>
              <a:rPr lang="ru-RU" sz="1600" dirty="0"/>
              <a:t> Максимально эффективно выделить сегменты </a:t>
            </a:r>
            <a:r>
              <a:rPr lang="ru-RU" sz="1600" dirty="0" err="1"/>
              <a:t>отточных</a:t>
            </a:r>
            <a:r>
              <a:rPr lang="ru-RU" sz="1600" dirty="0"/>
              <a:t> клиентов, чтобы они были однородными, </a:t>
            </a:r>
            <a:r>
              <a:rPr lang="ru-RU" sz="1600" dirty="0" err="1"/>
              <a:t>высокоотточными</a:t>
            </a:r>
            <a:r>
              <a:rPr lang="ru-RU" sz="1600" dirty="0"/>
              <a:t> и покрывали максимум проблемных зон банка. Таким образом, маркетинговое воздействие на эти сегменты должно привести к уменьшению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accent4"/>
                </a:solidFill>
              </a:rPr>
              <a:t>Почему возникла потребность проводить исследования? </a:t>
            </a:r>
            <a:r>
              <a:rPr lang="ru-RU" sz="1600" dirty="0"/>
              <a:t>В банке последнее время драматически повысился отток, это начинает становиться проблемой, которая угрожает существованию банка.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>
                <a:solidFill>
                  <a:schemeClr val="accent4"/>
                </a:solidFill>
              </a:rPr>
              <a:t>Проводили ли ранее такие исследования?: </a:t>
            </a:r>
            <a:r>
              <a:rPr lang="ru-RU" sz="1600" dirty="0"/>
              <a:t>Раньше проводилось исследование и по нему был составлен </a:t>
            </a:r>
            <a:r>
              <a:rPr lang="ru-RU" sz="1600" dirty="0" err="1"/>
              <a:t>дашборд</a:t>
            </a:r>
            <a:r>
              <a:rPr lang="ru-RU" sz="1600" dirty="0"/>
              <a:t>, но он устарел и по нему сейчас не ясно, в чём сейчас заключается проблема и как её можно решать. Состав клиентов банка изменился и старые сегменты больше не подходят.</a:t>
            </a:r>
            <a:endParaRPr lang="ru-RU" sz="1600" b="1" dirty="0">
              <a:solidFill>
                <a:schemeClr val="accent4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14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Данные </a:t>
            </a:r>
            <a:r>
              <a:rPr lang="ru-RU" sz="3200" dirty="0"/>
              <a:t>(старый и новый </a:t>
            </a:r>
            <a:r>
              <a:rPr lang="ru-RU" sz="3200" dirty="0" err="1"/>
              <a:t>датасеты</a:t>
            </a:r>
            <a:r>
              <a:rPr lang="ru-RU" sz="32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1825624"/>
            <a:ext cx="11462998" cy="480377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- </a:t>
            </a:r>
            <a:r>
              <a:rPr lang="en-US" sz="2400" dirty="0" err="1">
                <a:solidFill>
                  <a:srgbClr val="FFC000"/>
                </a:solidFill>
              </a:rPr>
              <a:t>userid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— </a:t>
            </a:r>
            <a:r>
              <a:rPr lang="ru-RU" sz="2400" dirty="0"/>
              <a:t>идентификатор пользователя,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score</a:t>
            </a:r>
            <a:r>
              <a:rPr lang="en-US" sz="2400" dirty="0"/>
              <a:t> — </a:t>
            </a:r>
            <a:r>
              <a:rPr lang="ru-RU" sz="2400" dirty="0"/>
              <a:t>баллы кредитного </a:t>
            </a:r>
            <a:r>
              <a:rPr lang="ru-RU" sz="2400" dirty="0" err="1"/>
              <a:t>скоринга</a:t>
            </a:r>
            <a:r>
              <a:rPr lang="ru-RU" sz="2400" dirty="0"/>
              <a:t>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City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city</a:t>
            </a:r>
            <a:r>
              <a:rPr lang="en-US" sz="2400" dirty="0"/>
              <a:t> — </a:t>
            </a:r>
            <a:r>
              <a:rPr lang="ru-RU" sz="2400" dirty="0"/>
              <a:t>город,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Gender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gender</a:t>
            </a:r>
            <a:r>
              <a:rPr lang="en-US" sz="2400" dirty="0"/>
              <a:t> — </a:t>
            </a:r>
            <a:r>
              <a:rPr lang="ru-RU" sz="2400" dirty="0"/>
              <a:t>пол,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Age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age</a:t>
            </a:r>
            <a:r>
              <a:rPr lang="en-US" sz="2400" dirty="0"/>
              <a:t> — </a:t>
            </a:r>
            <a:r>
              <a:rPr lang="ru-RU" sz="2400" dirty="0"/>
              <a:t>возраст,</a:t>
            </a:r>
          </a:p>
          <a:p>
            <a:pPr marL="914400" lvl="2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Objects</a:t>
            </a:r>
            <a:r>
              <a:rPr lang="en-US" sz="2400" dirty="0"/>
              <a:t> — </a:t>
            </a:r>
            <a:r>
              <a:rPr lang="ru-RU" sz="2400" dirty="0">
                <a:solidFill>
                  <a:srgbClr val="C00000"/>
                </a:solidFill>
              </a:rPr>
              <a:t>количество</a:t>
            </a:r>
            <a:r>
              <a:rPr lang="ru-RU" sz="2400" dirty="0"/>
              <a:t> объектов в собственности</a:t>
            </a:r>
          </a:p>
          <a:p>
            <a:pPr marL="914400" lvl="2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equity</a:t>
            </a:r>
            <a:r>
              <a:rPr lang="en-US" sz="2400" dirty="0"/>
              <a:t> — </a:t>
            </a:r>
            <a:r>
              <a:rPr lang="ru-RU" sz="2400" dirty="0"/>
              <a:t>приблизительная </a:t>
            </a:r>
            <a:r>
              <a:rPr lang="ru-RU" sz="2400" dirty="0">
                <a:solidFill>
                  <a:srgbClr val="C00000"/>
                </a:solidFill>
              </a:rPr>
              <a:t>оценка собственност</a:t>
            </a:r>
            <a:r>
              <a:rPr lang="ru-RU" sz="2400" dirty="0"/>
              <a:t>и клиента,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Balance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balance</a:t>
            </a:r>
            <a:r>
              <a:rPr lang="en-US" sz="2400" dirty="0"/>
              <a:t> — </a:t>
            </a:r>
            <a:r>
              <a:rPr lang="ru-RU" sz="2400" dirty="0"/>
              <a:t>баланс на счёте,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Products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products</a:t>
            </a:r>
            <a:r>
              <a:rPr lang="en-US" sz="2400" dirty="0"/>
              <a:t> — </a:t>
            </a:r>
            <a:r>
              <a:rPr lang="ru-RU" sz="2400" dirty="0"/>
              <a:t>количество продуктов, которыми пользуется клиент,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 err="1">
                <a:solidFill>
                  <a:srgbClr val="FFC000"/>
                </a:solidFill>
              </a:rPr>
              <a:t>CreditCard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/ </a:t>
            </a:r>
            <a:r>
              <a:rPr lang="en-US" sz="2400" dirty="0" err="1">
                <a:solidFill>
                  <a:srgbClr val="FFC000"/>
                </a:solidFill>
              </a:rPr>
              <a:t>credit_card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— </a:t>
            </a:r>
            <a:r>
              <a:rPr lang="ru-RU" sz="2400" dirty="0"/>
              <a:t>есть ли кредитная карта,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Loyalty</a:t>
            </a:r>
            <a:r>
              <a:rPr lang="en-US" sz="2400" dirty="0"/>
              <a:t> / </a:t>
            </a:r>
            <a:r>
              <a:rPr lang="en-US" sz="2400" dirty="0" err="1">
                <a:solidFill>
                  <a:srgbClr val="FFC000"/>
                </a:solidFill>
              </a:rPr>
              <a:t>last_activity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— </a:t>
            </a:r>
            <a:r>
              <a:rPr lang="ru-RU" sz="2400" dirty="0"/>
              <a:t>был ли клиент активен последнее время,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 err="1">
                <a:solidFill>
                  <a:srgbClr val="FFC000"/>
                </a:solidFill>
              </a:rPr>
              <a:t>estimated_salary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/ </a:t>
            </a:r>
            <a:r>
              <a:rPr lang="en-US" sz="2400" dirty="0">
                <a:solidFill>
                  <a:srgbClr val="FFC000"/>
                </a:solidFill>
              </a:rPr>
              <a:t>salary</a:t>
            </a:r>
            <a:r>
              <a:rPr lang="en-US" sz="2400" dirty="0"/>
              <a:t> — </a:t>
            </a:r>
            <a:r>
              <a:rPr lang="ru-RU" sz="2400" dirty="0"/>
              <a:t>оценочная заработная плата клиента</a:t>
            </a:r>
          </a:p>
          <a:p>
            <a:pPr marL="457200" lvl="1" indent="0">
              <a:buNone/>
            </a:pPr>
            <a:r>
              <a:rPr lang="ru-RU" sz="2400" dirty="0"/>
              <a:t>- </a:t>
            </a:r>
            <a:r>
              <a:rPr lang="en-US" sz="2400" dirty="0">
                <a:solidFill>
                  <a:srgbClr val="FFC000"/>
                </a:solidFill>
              </a:rPr>
              <a:t>Churn</a:t>
            </a:r>
            <a:r>
              <a:rPr lang="en-US" sz="2400" dirty="0"/>
              <a:t> / </a:t>
            </a:r>
            <a:r>
              <a:rPr lang="en-US" sz="2400" dirty="0">
                <a:solidFill>
                  <a:srgbClr val="FFC000"/>
                </a:solidFill>
              </a:rPr>
              <a:t>churn</a:t>
            </a:r>
            <a:r>
              <a:rPr lang="en-US" sz="2400" dirty="0"/>
              <a:t> — </a:t>
            </a:r>
            <a:r>
              <a:rPr lang="ru-RU" sz="2400" dirty="0"/>
              <a:t>уходит или нет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873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/>
              <a:t>Анализ оттока клиентов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6440" y="1612758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8775" indent="-358775">
              <a:buNone/>
            </a:pPr>
            <a:r>
              <a:rPr lang="ru-RU" b="1" dirty="0">
                <a:solidFill>
                  <a:schemeClr val="accent4"/>
                </a:solidFill>
              </a:rPr>
              <a:t>Задачи проекта</a:t>
            </a:r>
            <a:r>
              <a:rPr lang="en-US" b="1" dirty="0">
                <a:solidFill>
                  <a:schemeClr val="accent4"/>
                </a:solidFill>
              </a:rPr>
              <a:t>: 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56616" y="2438400"/>
            <a:ext cx="11419902" cy="4190999"/>
          </a:xfrm>
        </p:spPr>
        <p:txBody>
          <a:bodyPr/>
          <a:lstStyle/>
          <a:p>
            <a:r>
              <a:rPr lang="ru-RU" dirty="0"/>
              <a:t>Провести исследовательский анализ, включающий исследование корреляций и портретов клиентов</a:t>
            </a:r>
          </a:p>
          <a:p>
            <a:r>
              <a:rPr lang="ru-RU" dirty="0"/>
              <a:t>Проверить гипотезы (одна дана заранее, минимум ещё одну надо сформулировать), отслеживая применимость используемого </a:t>
            </a:r>
            <a:r>
              <a:rPr lang="ru-RU" dirty="0" err="1"/>
              <a:t>стат.критерия</a:t>
            </a:r>
            <a:r>
              <a:rPr lang="ru-RU" dirty="0"/>
              <a:t> к исследуемым данным</a:t>
            </a:r>
          </a:p>
          <a:p>
            <a:r>
              <a:rPr lang="ru-RU" dirty="0"/>
              <a:t>Сделать выводы о том, какие признаки стратегическим образом влияют на отток и какие значения или интервалы этих признаков связаны с оттоком</a:t>
            </a:r>
          </a:p>
          <a:p>
            <a:r>
              <a:rPr lang="ru-RU" dirty="0"/>
              <a:t>Выделить не мелкие, но компактные </a:t>
            </a:r>
            <a:r>
              <a:rPr lang="ru-RU" dirty="0" err="1"/>
              <a:t>высокоотточные</a:t>
            </a:r>
            <a:r>
              <a:rPr lang="ru-RU" dirty="0"/>
              <a:t> сегменты, </a:t>
            </a:r>
            <a:r>
              <a:rPr lang="ru-RU" dirty="0" err="1"/>
              <a:t>приоритизировать</a:t>
            </a:r>
            <a:r>
              <a:rPr lang="ru-RU" dirty="0"/>
              <a:t> их</a:t>
            </a:r>
          </a:p>
          <a:p>
            <a:r>
              <a:rPr lang="ru-RU" dirty="0"/>
              <a:t>Дать конкретные рекомендации по приоритетным сегментам</a:t>
            </a:r>
          </a:p>
          <a:p>
            <a:r>
              <a:rPr lang="ru-RU" dirty="0"/>
              <a:t>Подготовить презентацию со всеми ключевыми моментами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/>
              <a:t>Анализ оттока клиентов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	</a:t>
            </a:r>
            <a:r>
              <a:rPr lang="ru-RU" sz="4000" dirty="0"/>
              <a:t>Примерное 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1825624"/>
            <a:ext cx="11462998" cy="48037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З</a:t>
            </a:r>
            <a:r>
              <a:rPr lang="ru-RU" dirty="0"/>
              <a:t>агрузка данных и подготовка к исследованию;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П</a:t>
            </a:r>
            <a:r>
              <a:rPr lang="ru-RU" dirty="0"/>
              <a:t>одготовка данных (анализ пропусков) и их кодирование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И</a:t>
            </a:r>
            <a:r>
              <a:rPr lang="ru-RU" dirty="0"/>
              <a:t>сследовательский анализ данных (распределения, в </a:t>
            </a:r>
            <a:r>
              <a:rPr lang="ru-RU" dirty="0" err="1"/>
              <a:t>т.ч</a:t>
            </a:r>
            <a:r>
              <a:rPr lang="ru-RU" dirty="0"/>
              <a:t>. в разрезе оттока</a:t>
            </a:r>
            <a:r>
              <a:rPr lang="en-US" dirty="0"/>
              <a:t>;</a:t>
            </a:r>
            <a:r>
              <a:rPr lang="ru-RU" dirty="0"/>
              <a:t> портреты клиентов и их сравнение</a:t>
            </a:r>
            <a:r>
              <a:rPr lang="en-US" dirty="0"/>
              <a:t>;</a:t>
            </a:r>
            <a:r>
              <a:rPr lang="ru-RU" dirty="0"/>
              <a:t> корреляционный анализ)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П</a:t>
            </a:r>
            <a:r>
              <a:rPr lang="ru-RU" dirty="0"/>
              <a:t>роверка статистических </a:t>
            </a:r>
            <a:r>
              <a:rPr lang="ru-RU" dirty="0">
                <a:solidFill>
                  <a:srgbClr val="FFC000"/>
                </a:solidFill>
              </a:rPr>
              <a:t>г</a:t>
            </a:r>
            <a:r>
              <a:rPr lang="ru-RU" dirty="0"/>
              <a:t>ипотез (минимум две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ru-RU" dirty="0"/>
              <a:t>гипотезы)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П</a:t>
            </a:r>
            <a:r>
              <a:rPr lang="ru-RU" dirty="0"/>
              <a:t>ромежуточный </a:t>
            </a:r>
            <a:r>
              <a:rPr lang="ru-RU" dirty="0">
                <a:solidFill>
                  <a:srgbClr val="FFC000"/>
                </a:solidFill>
              </a:rPr>
              <a:t>и</a:t>
            </a:r>
            <a:r>
              <a:rPr lang="ru-RU" dirty="0"/>
              <a:t>тог о том, какие показатели стратегически влияют на отток.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С</a:t>
            </a:r>
            <a:r>
              <a:rPr lang="ru-RU" dirty="0"/>
              <a:t>егментация на основе стратегических показателей.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rgbClr val="FFC000"/>
                </a:solidFill>
              </a:rPr>
              <a:t>В</a:t>
            </a:r>
            <a:r>
              <a:rPr lang="ru-RU" dirty="0"/>
              <a:t>ыводы и </a:t>
            </a:r>
            <a:r>
              <a:rPr lang="ru-RU" dirty="0">
                <a:solidFill>
                  <a:srgbClr val="FFC000"/>
                </a:solidFill>
              </a:rPr>
              <a:t>р</a:t>
            </a:r>
            <a:r>
              <a:rPr lang="ru-RU" dirty="0"/>
              <a:t>екомендации (конкретные, по конкретным сегментам) для заказчика</a:t>
            </a:r>
          </a:p>
          <a:p>
            <a:pPr marL="914400" lvl="1" indent="-45720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06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/>
              <a:t>Что должно получиться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616" y="1825624"/>
            <a:ext cx="11462998" cy="4803775"/>
          </a:xfrm>
        </p:spPr>
        <p:txBody>
          <a:bodyPr>
            <a:normAutofit/>
          </a:bodyPr>
          <a:lstStyle/>
          <a:p>
            <a:pPr marL="358775" indent="-358775">
              <a:buNone/>
            </a:pPr>
            <a:r>
              <a:rPr lang="ru-RU" b="1" dirty="0">
                <a:solidFill>
                  <a:schemeClr val="accent4"/>
                </a:solidFill>
              </a:rPr>
              <a:t>Результат проекта</a:t>
            </a:r>
            <a:r>
              <a:rPr lang="en-US" b="1" dirty="0">
                <a:solidFill>
                  <a:schemeClr val="accent4"/>
                </a:solidFill>
              </a:rPr>
              <a:t>: </a:t>
            </a:r>
            <a:endParaRPr lang="ru-RU" b="1" dirty="0">
              <a:solidFill>
                <a:schemeClr val="accent4"/>
              </a:solidFill>
            </a:endParaRPr>
          </a:p>
          <a:p>
            <a:r>
              <a:rPr lang="ru-RU" b="1" dirty="0">
                <a:solidFill>
                  <a:schemeClr val="accent4"/>
                </a:solidFill>
              </a:rPr>
              <a:t>Декомпозиция: </a:t>
            </a:r>
            <a:r>
              <a:rPr lang="ru-RU" dirty="0"/>
              <a:t>посылается через платформу в виде </a:t>
            </a:r>
            <a:r>
              <a:rPr lang="en-US" dirty="0" err="1">
                <a:solidFill>
                  <a:srgbClr val="FFC000"/>
                </a:solidFill>
              </a:rPr>
              <a:t>ipynb</a:t>
            </a:r>
            <a:r>
              <a:rPr lang="en-US" dirty="0"/>
              <a:t> </a:t>
            </a:r>
            <a:r>
              <a:rPr lang="ru-RU" dirty="0"/>
              <a:t>тетрадки без кода, но с </a:t>
            </a:r>
            <a:r>
              <a:rPr lang="en-US" dirty="0"/>
              <a:t>markdown </a:t>
            </a:r>
            <a:r>
              <a:rPr lang="ru-RU" dirty="0"/>
              <a:t>ячейками</a:t>
            </a:r>
          </a:p>
          <a:p>
            <a:r>
              <a:rPr lang="ru-RU" b="1" dirty="0">
                <a:solidFill>
                  <a:schemeClr val="accent4"/>
                </a:solidFill>
              </a:rPr>
              <a:t>Проект: </a:t>
            </a:r>
            <a:r>
              <a:rPr lang="ru-RU" dirty="0"/>
              <a:t>тетрадка </a:t>
            </a:r>
            <a:r>
              <a:rPr lang="en-US" dirty="0" err="1">
                <a:solidFill>
                  <a:srgbClr val="FFC000"/>
                </a:solidFill>
              </a:rPr>
              <a:t>JupyterNotebook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со всеми расчетами, выводами и пояснениями результатов, со 2ой итерации обязательно со ссылкой на презентацию в формате </a:t>
            </a:r>
            <a:r>
              <a:rPr lang="en-US" dirty="0">
                <a:solidFill>
                  <a:srgbClr val="FFC000"/>
                </a:solidFill>
              </a:rPr>
              <a:t>pdf</a:t>
            </a:r>
            <a:endParaRPr lang="ru-RU" dirty="0"/>
          </a:p>
          <a:p>
            <a:r>
              <a:rPr lang="ru-RU" b="1" dirty="0" err="1">
                <a:solidFill>
                  <a:schemeClr val="accent4"/>
                </a:solidFill>
              </a:rPr>
              <a:t>Дашборд</a:t>
            </a:r>
            <a:r>
              <a:rPr lang="ru-RU" b="1" dirty="0">
                <a:solidFill>
                  <a:schemeClr val="accent4"/>
                </a:solidFill>
              </a:rPr>
              <a:t>: </a:t>
            </a:r>
            <a:r>
              <a:rPr lang="ru-RU" dirty="0"/>
              <a:t>посылается следующим после основного проекта проектом, также как декомпозиция — через платформу в виде </a:t>
            </a:r>
            <a:r>
              <a:rPr lang="en-US" dirty="0" err="1">
                <a:solidFill>
                  <a:srgbClr val="FFC000"/>
                </a:solidFill>
              </a:rPr>
              <a:t>ipynb</a:t>
            </a:r>
            <a:r>
              <a:rPr lang="en-US" dirty="0"/>
              <a:t> </a:t>
            </a:r>
            <a:r>
              <a:rPr lang="ru-RU" dirty="0"/>
              <a:t>тетрадки со ссылкой на доступный каждому в интернете </a:t>
            </a:r>
            <a:r>
              <a:rPr lang="en-US" dirty="0"/>
              <a:t>Tableau Public</a:t>
            </a:r>
            <a:r>
              <a:rPr lang="ru-RU" dirty="0"/>
              <a:t> </a:t>
            </a:r>
            <a:r>
              <a:rPr lang="ru-RU" dirty="0" err="1"/>
              <a:t>дашборд</a:t>
            </a:r>
            <a:r>
              <a:rPr lang="ru-RU" dirty="0"/>
              <a:t>, иллюстрирующий пример отчета, который может быть автоматизирован и использован для проверки актуальности вашего исследования в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1754963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923</Words>
  <Application>Microsoft Macintosh PowerPoint</Application>
  <PresentationFormat>Широкоэкранный</PresentationFormat>
  <Paragraphs>116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YS Text Bold</vt:lpstr>
      <vt:lpstr>YS Text Regular</vt:lpstr>
      <vt:lpstr>Тема Office</vt:lpstr>
      <vt:lpstr>Вводная встреча  (Вебинар по снятию запроса)</vt:lpstr>
      <vt:lpstr>Наши  договоренности</vt:lpstr>
      <vt:lpstr>Проработка запроса </vt:lpstr>
      <vt:lpstr>Проработка запроса </vt:lpstr>
      <vt:lpstr>Заказчик проекта</vt:lpstr>
      <vt:lpstr>Данные (старый и новый датасеты)</vt:lpstr>
      <vt:lpstr>Анализ оттока клиентов</vt:lpstr>
      <vt:lpstr>Анализ оттока клиентов:  Примерное содержание</vt:lpstr>
      <vt:lpstr>Что должно получиться</vt:lpstr>
      <vt:lpstr>Чего не стоит делать</vt:lpstr>
      <vt:lpstr>Гистограммы</vt:lpstr>
      <vt:lpstr>Матрица корреляций или столбец</vt:lpstr>
      <vt:lpstr>Сегментация</vt:lpstr>
      <vt:lpstr>Финальный спринт: структура</vt:lpstr>
      <vt:lpstr>Вопросы</vt:lpstr>
      <vt:lpstr>Финальный спринт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Svetlana Chikh</cp:lastModifiedBy>
  <cp:revision>130</cp:revision>
  <dcterms:created xsi:type="dcterms:W3CDTF">2021-06-25T18:50:11Z</dcterms:created>
  <dcterms:modified xsi:type="dcterms:W3CDTF">2023-12-07T17:58:58Z</dcterms:modified>
</cp:coreProperties>
</file>