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Comfortaa Light"/>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759BD2-4073-4FAC-95BB-D09753041339}">
  <a:tblStyle styleId="{E7759BD2-4073-4FAC-95BB-D09753041339}"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DC2902B-F408-4AD0-87B8-BE43D4FD5A6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omfortaaLight-bold.fntdata"/><Relationship Id="rId14" Type="http://schemas.openxmlformats.org/officeDocument/2006/relationships/slide" Target="slides/slide8.xml"/><Relationship Id="rId36" Type="http://schemas.openxmlformats.org/officeDocument/2006/relationships/font" Target="fonts/ComfortaaLight-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638dd697d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4638dd697d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638dd697d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638dd697d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638dd697d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638dd697d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638dd697d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638dd697d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638dd697d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638dd697d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4638dd697d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4638dd697d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638dd697d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638dd697d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638dd697d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638dd697d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638dd697d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638dd697d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638dd697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638dd697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638dd697d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638dd697d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4638dd697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4638dd697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638dd697d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638dd697d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638dd697d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638dd697d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638dd697d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638dd697d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638dd697d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4638dd697d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4638dd697d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4638dd697d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4638dd697d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4638dd697d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638dd697d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4638dd697d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4638dd697d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4638dd697d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638dd697d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4638dd697d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4638dd697d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4638dd697d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638dd697d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638dd697d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4638dd697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4638dd697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638dd697d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638dd697d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4638dd697d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4638dd697d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4638dd697d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4638dd697d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638dd697d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638dd697d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638dd697d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638dd697d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sciencedirect.com/referencework/9780080961569/brenners-encyclopedia-of-genetic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905575"/>
            <a:ext cx="8520600" cy="91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2780">
                <a:solidFill>
                  <a:srgbClr val="741B47"/>
                </a:solidFill>
              </a:rPr>
              <a:t>IDRPred - A Computational Protocol for enhancement of accuracy in identification of Intrinsically Disordered Regions of proteins</a:t>
            </a:r>
            <a:endParaRPr b="1" sz="2780">
              <a:solidFill>
                <a:srgbClr val="741B47"/>
              </a:solidFill>
            </a:endParaRPr>
          </a:p>
        </p:txBody>
      </p:sp>
      <p:sp>
        <p:nvSpPr>
          <p:cNvPr id="55" name="Google Shape;55;p13"/>
          <p:cNvSpPr txBox="1"/>
          <p:nvPr>
            <p:ph idx="1" type="subTitle"/>
          </p:nvPr>
        </p:nvSpPr>
        <p:spPr>
          <a:xfrm>
            <a:off x="311700" y="3612125"/>
            <a:ext cx="8520600" cy="10878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879"/>
              <a:t>Soumak Dalapati, MTech(BI) - MBI2021017</a:t>
            </a:r>
            <a:endParaRPr sz="1879"/>
          </a:p>
          <a:p>
            <a:pPr indent="0" lvl="0" marL="0" rtl="0" algn="ctr">
              <a:lnSpc>
                <a:spcPct val="80000"/>
              </a:lnSpc>
              <a:spcBef>
                <a:spcPts val="0"/>
              </a:spcBef>
              <a:spcAft>
                <a:spcPts val="0"/>
              </a:spcAft>
              <a:buSzPts val="935"/>
              <a:buNone/>
            </a:pPr>
            <a:r>
              <a:t/>
            </a:r>
            <a:endParaRPr sz="1879"/>
          </a:p>
          <a:p>
            <a:pPr indent="0" lvl="0" marL="0" rtl="0" algn="ctr">
              <a:lnSpc>
                <a:spcPct val="80000"/>
              </a:lnSpc>
              <a:spcBef>
                <a:spcPts val="0"/>
              </a:spcBef>
              <a:spcAft>
                <a:spcPts val="0"/>
              </a:spcAft>
              <a:buSzPts val="935"/>
              <a:buNone/>
            </a:pPr>
            <a:r>
              <a:rPr b="1" lang="en" sz="2080">
                <a:solidFill>
                  <a:srgbClr val="980000"/>
                </a:solidFill>
              </a:rPr>
              <a:t>Supervisor - Prof. Dr. Tapobrata Lahiri</a:t>
            </a:r>
            <a:endParaRPr b="1" sz="2080">
              <a:solidFill>
                <a:srgbClr val="980000"/>
              </a:solidFill>
            </a:endParaRPr>
          </a:p>
        </p:txBody>
      </p:sp>
      <p:pic>
        <p:nvPicPr>
          <p:cNvPr id="56" name="Google Shape;56;p13"/>
          <p:cNvPicPr preferRelativeResize="0"/>
          <p:nvPr/>
        </p:nvPicPr>
        <p:blipFill>
          <a:blip r:embed="rId3">
            <a:alphaModFix/>
          </a:blip>
          <a:stretch>
            <a:fillRect/>
          </a:stretch>
        </p:blipFill>
        <p:spPr>
          <a:xfrm>
            <a:off x="139900" y="9775"/>
            <a:ext cx="1384900" cy="1384900"/>
          </a:xfrm>
          <a:prstGeom prst="rect">
            <a:avLst/>
          </a:prstGeom>
          <a:noFill/>
          <a:ln>
            <a:noFill/>
          </a:ln>
        </p:spPr>
      </p:pic>
      <p:pic>
        <p:nvPicPr>
          <p:cNvPr id="57" name="Google Shape;57;p13"/>
          <p:cNvPicPr preferRelativeResize="0"/>
          <p:nvPr/>
        </p:nvPicPr>
        <p:blipFill>
          <a:blip r:embed="rId3">
            <a:alphaModFix/>
          </a:blip>
          <a:stretch>
            <a:fillRect/>
          </a:stretch>
        </p:blipFill>
        <p:spPr>
          <a:xfrm>
            <a:off x="7591075" y="63825"/>
            <a:ext cx="1384900" cy="1276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1178925" y="703500"/>
            <a:ext cx="6553200" cy="2686050"/>
          </a:xfrm>
          <a:prstGeom prst="rect">
            <a:avLst/>
          </a:prstGeom>
          <a:noFill/>
          <a:ln>
            <a:noFill/>
          </a:ln>
        </p:spPr>
      </p:pic>
      <p:sp>
        <p:nvSpPr>
          <p:cNvPr id="113" name="Google Shape;113;p22"/>
          <p:cNvSpPr txBox="1"/>
          <p:nvPr/>
        </p:nvSpPr>
        <p:spPr>
          <a:xfrm>
            <a:off x="3537075" y="3609075"/>
            <a:ext cx="1836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Fig. How Window Slides</a:t>
            </a:r>
            <a:endParaRPr b="1"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703500" y="1001588"/>
            <a:ext cx="7038974" cy="3140333"/>
          </a:xfrm>
          <a:prstGeom prst="rect">
            <a:avLst/>
          </a:prstGeom>
          <a:noFill/>
          <a:ln>
            <a:noFill/>
          </a:ln>
        </p:spPr>
      </p:pic>
      <p:sp>
        <p:nvSpPr>
          <p:cNvPr id="119" name="Google Shape;119;p23"/>
          <p:cNvSpPr txBox="1"/>
          <p:nvPr/>
        </p:nvSpPr>
        <p:spPr>
          <a:xfrm>
            <a:off x="3868425" y="2323200"/>
            <a:ext cx="441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TTLEE will have class as 0</a:t>
            </a:r>
            <a:endParaRPr/>
          </a:p>
          <a:p>
            <a:pPr indent="0" lvl="0" marL="0" rtl="0" algn="l">
              <a:spcBef>
                <a:spcPts val="0"/>
              </a:spcBef>
              <a:spcAft>
                <a:spcPts val="0"/>
              </a:spcAft>
              <a:buNone/>
            </a:pPr>
            <a:r>
              <a:rPr lang="en"/>
              <a:t>TLEEF will have class as 1</a:t>
            </a:r>
            <a:endParaRPr/>
          </a:p>
        </p:txBody>
      </p:sp>
      <p:sp>
        <p:nvSpPr>
          <p:cNvPr id="120" name="Google Shape;120;p23"/>
          <p:cNvSpPr txBox="1"/>
          <p:nvPr/>
        </p:nvSpPr>
        <p:spPr>
          <a:xfrm>
            <a:off x="2377225" y="4268250"/>
            <a:ext cx="4419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Fig. Class Annotation for Window of length 5(Without Padding)</a:t>
            </a:r>
            <a:endParaRPr b="1"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4"/>
          <p:cNvPicPr preferRelativeResize="0"/>
          <p:nvPr/>
        </p:nvPicPr>
        <p:blipFill>
          <a:blip r:embed="rId3">
            <a:alphaModFix/>
          </a:blip>
          <a:stretch>
            <a:fillRect/>
          </a:stretch>
        </p:blipFill>
        <p:spPr>
          <a:xfrm>
            <a:off x="141600" y="1395050"/>
            <a:ext cx="8610600" cy="1727275"/>
          </a:xfrm>
          <a:prstGeom prst="rect">
            <a:avLst/>
          </a:prstGeom>
          <a:noFill/>
          <a:ln>
            <a:noFill/>
          </a:ln>
        </p:spPr>
      </p:pic>
      <p:sp>
        <p:nvSpPr>
          <p:cNvPr id="126" name="Google Shape;126;p24"/>
          <p:cNvSpPr txBox="1"/>
          <p:nvPr/>
        </p:nvSpPr>
        <p:spPr>
          <a:xfrm>
            <a:off x="334975" y="3998100"/>
            <a:ext cx="85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Now after padding, XXLEE has been assigned class as 1 and XLEEF has been assigned class as 1</a:t>
            </a:r>
            <a:endParaRPr/>
          </a:p>
        </p:txBody>
      </p:sp>
      <p:sp>
        <p:nvSpPr>
          <p:cNvPr id="127" name="Google Shape;127;p24"/>
          <p:cNvSpPr txBox="1"/>
          <p:nvPr/>
        </p:nvSpPr>
        <p:spPr>
          <a:xfrm>
            <a:off x="2362200" y="3328150"/>
            <a:ext cx="4419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0000FF"/>
                </a:solidFill>
              </a:rPr>
              <a:t>Fig. Class Annotation for Window of length 5(With Padding)</a:t>
            </a:r>
            <a:endParaRPr b="1" sz="1000">
              <a:solidFill>
                <a:srgbClr val="0000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5"/>
          <p:cNvPicPr preferRelativeResize="0"/>
          <p:nvPr/>
        </p:nvPicPr>
        <p:blipFill>
          <a:blip r:embed="rId3">
            <a:alphaModFix/>
          </a:blip>
          <a:stretch>
            <a:fillRect/>
          </a:stretch>
        </p:blipFill>
        <p:spPr>
          <a:xfrm>
            <a:off x="0" y="135625"/>
            <a:ext cx="3132525" cy="4651301"/>
          </a:xfrm>
          <a:prstGeom prst="rect">
            <a:avLst/>
          </a:prstGeom>
          <a:noFill/>
          <a:ln>
            <a:noFill/>
          </a:ln>
        </p:spPr>
      </p:pic>
      <p:pic>
        <p:nvPicPr>
          <p:cNvPr id="133" name="Google Shape;133;p25"/>
          <p:cNvPicPr preferRelativeResize="0"/>
          <p:nvPr/>
        </p:nvPicPr>
        <p:blipFill>
          <a:blip r:embed="rId4">
            <a:alphaModFix/>
          </a:blip>
          <a:stretch>
            <a:fillRect/>
          </a:stretch>
        </p:blipFill>
        <p:spPr>
          <a:xfrm>
            <a:off x="3187650" y="152400"/>
            <a:ext cx="3132525" cy="4569676"/>
          </a:xfrm>
          <a:prstGeom prst="rect">
            <a:avLst/>
          </a:prstGeom>
          <a:noFill/>
          <a:ln>
            <a:noFill/>
          </a:ln>
        </p:spPr>
      </p:pic>
      <p:pic>
        <p:nvPicPr>
          <p:cNvPr id="134" name="Google Shape;134;p25"/>
          <p:cNvPicPr preferRelativeResize="0"/>
          <p:nvPr/>
        </p:nvPicPr>
        <p:blipFill>
          <a:blip r:embed="rId5">
            <a:alphaModFix/>
          </a:blip>
          <a:stretch>
            <a:fillRect/>
          </a:stretch>
        </p:blipFill>
        <p:spPr>
          <a:xfrm>
            <a:off x="6256475" y="135625"/>
            <a:ext cx="2755451" cy="4521625"/>
          </a:xfrm>
          <a:prstGeom prst="rect">
            <a:avLst/>
          </a:prstGeom>
          <a:noFill/>
          <a:ln>
            <a:noFill/>
          </a:ln>
        </p:spPr>
      </p:pic>
      <p:sp>
        <p:nvSpPr>
          <p:cNvPr id="135" name="Google Shape;135;p25"/>
          <p:cNvSpPr txBox="1"/>
          <p:nvPr/>
        </p:nvSpPr>
        <p:spPr>
          <a:xfrm>
            <a:off x="3187650" y="4786925"/>
            <a:ext cx="3965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0000FF"/>
                </a:solidFill>
              </a:rPr>
              <a:t>Fig. How Dataset looks after making Window of length 5</a:t>
            </a:r>
            <a:endParaRPr b="1" sz="1100">
              <a:solidFill>
                <a:srgbClr val="0000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6"/>
          <p:cNvPicPr preferRelativeResize="0"/>
          <p:nvPr/>
        </p:nvPicPr>
        <p:blipFill>
          <a:blip r:embed="rId3">
            <a:alphaModFix/>
          </a:blip>
          <a:stretch>
            <a:fillRect/>
          </a:stretch>
        </p:blipFill>
        <p:spPr>
          <a:xfrm>
            <a:off x="0" y="0"/>
            <a:ext cx="2993174" cy="4700475"/>
          </a:xfrm>
          <a:prstGeom prst="rect">
            <a:avLst/>
          </a:prstGeom>
          <a:noFill/>
          <a:ln>
            <a:noFill/>
          </a:ln>
        </p:spPr>
      </p:pic>
      <p:pic>
        <p:nvPicPr>
          <p:cNvPr id="141" name="Google Shape;141;p26"/>
          <p:cNvPicPr preferRelativeResize="0"/>
          <p:nvPr/>
        </p:nvPicPr>
        <p:blipFill>
          <a:blip r:embed="rId4">
            <a:alphaModFix/>
          </a:blip>
          <a:stretch>
            <a:fillRect/>
          </a:stretch>
        </p:blipFill>
        <p:spPr>
          <a:xfrm>
            <a:off x="3037250" y="0"/>
            <a:ext cx="3209274" cy="4635626"/>
          </a:xfrm>
          <a:prstGeom prst="rect">
            <a:avLst/>
          </a:prstGeom>
          <a:noFill/>
          <a:ln>
            <a:noFill/>
          </a:ln>
        </p:spPr>
      </p:pic>
      <p:pic>
        <p:nvPicPr>
          <p:cNvPr id="142" name="Google Shape;142;p26"/>
          <p:cNvPicPr preferRelativeResize="0"/>
          <p:nvPr/>
        </p:nvPicPr>
        <p:blipFill>
          <a:blip r:embed="rId5">
            <a:alphaModFix/>
          </a:blip>
          <a:stretch>
            <a:fillRect/>
          </a:stretch>
        </p:blipFill>
        <p:spPr>
          <a:xfrm>
            <a:off x="6290600" y="0"/>
            <a:ext cx="2796976" cy="4635626"/>
          </a:xfrm>
          <a:prstGeom prst="rect">
            <a:avLst/>
          </a:prstGeom>
          <a:noFill/>
          <a:ln>
            <a:noFill/>
          </a:ln>
        </p:spPr>
      </p:pic>
      <p:sp>
        <p:nvSpPr>
          <p:cNvPr id="143" name="Google Shape;143;p26"/>
          <p:cNvSpPr txBox="1"/>
          <p:nvPr/>
        </p:nvSpPr>
        <p:spPr>
          <a:xfrm>
            <a:off x="2874300" y="4743700"/>
            <a:ext cx="4181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0000FF"/>
                </a:solidFill>
              </a:rPr>
              <a:t>Fig. How Dataset looks after making Window of length 21</a:t>
            </a:r>
            <a:endParaRPr b="1" sz="1100">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7"/>
          <p:cNvPicPr preferRelativeResize="0"/>
          <p:nvPr/>
        </p:nvPicPr>
        <p:blipFill>
          <a:blip r:embed="rId3">
            <a:alphaModFix/>
          </a:blip>
          <a:stretch>
            <a:fillRect/>
          </a:stretch>
        </p:blipFill>
        <p:spPr>
          <a:xfrm>
            <a:off x="152400" y="0"/>
            <a:ext cx="8708249" cy="5057050"/>
          </a:xfrm>
          <a:prstGeom prst="rect">
            <a:avLst/>
          </a:prstGeom>
          <a:noFill/>
          <a:ln>
            <a:noFill/>
          </a:ln>
        </p:spPr>
      </p:pic>
      <p:sp>
        <p:nvSpPr>
          <p:cNvPr id="149" name="Google Shape;149;p27"/>
          <p:cNvSpPr txBox="1"/>
          <p:nvPr/>
        </p:nvSpPr>
        <p:spPr>
          <a:xfrm>
            <a:off x="3003975" y="4789500"/>
            <a:ext cx="3403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0000FF"/>
                </a:solidFill>
              </a:rPr>
              <a:t>Fig. Flowchart of Training and Testing the Model</a:t>
            </a:r>
            <a:endParaRPr b="1" sz="1100">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142475"/>
            <a:ext cx="8520600" cy="10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solidFill>
                  <a:srgbClr val="741B47"/>
                </a:solidFill>
              </a:rPr>
              <a:t>Data Collection and Preparation of data for Window-Based study:-</a:t>
            </a:r>
            <a:endParaRPr b="1" sz="2920">
              <a:solidFill>
                <a:srgbClr val="741B47"/>
              </a:solidFill>
            </a:endParaRPr>
          </a:p>
        </p:txBody>
      </p:sp>
      <p:sp>
        <p:nvSpPr>
          <p:cNvPr id="155" name="Google Shape;155;p28"/>
          <p:cNvSpPr txBox="1"/>
          <p:nvPr>
            <p:ph idx="1" type="body"/>
          </p:nvPr>
        </p:nvSpPr>
        <p:spPr>
          <a:xfrm>
            <a:off x="311700" y="1469575"/>
            <a:ext cx="8520600" cy="3457800"/>
          </a:xfrm>
          <a:prstGeom prst="rect">
            <a:avLst/>
          </a:prstGeom>
        </p:spPr>
        <p:txBody>
          <a:bodyPr anchorCtr="0" anchor="t" bIns="91425" lIns="91425" spcFirstLastPara="1" rIns="91425" wrap="square" tIns="91425">
            <a:normAutofit fontScale="85000" lnSpcReduction="20000"/>
          </a:bodyPr>
          <a:lstStyle/>
          <a:p>
            <a:pPr indent="-331152" lvl="0" marL="457200" rtl="0" algn="l">
              <a:spcBef>
                <a:spcPts val="0"/>
              </a:spcBef>
              <a:spcAft>
                <a:spcPts val="0"/>
              </a:spcAft>
              <a:buClr>
                <a:schemeClr val="dk1"/>
              </a:buClr>
              <a:buSzPct val="100000"/>
              <a:buChar char="●"/>
            </a:pPr>
            <a:r>
              <a:rPr lang="en" sz="1900">
                <a:solidFill>
                  <a:schemeClr val="dk1"/>
                </a:solidFill>
                <a:highlight>
                  <a:srgbClr val="FFFFFF"/>
                </a:highlight>
              </a:rPr>
              <a:t>So, now we have 3 files for each window named as fidpnnTrainingLen_(no. of rows)Rows, fidpnnTestLen_(no. of rows)Rows, fidpnnValidationLen_(no. of rows)Rows.</a:t>
            </a:r>
            <a:endParaRPr sz="1900">
              <a:solidFill>
                <a:schemeClr val="dk1"/>
              </a:solidFill>
              <a:highlight>
                <a:srgbClr val="FFFFFF"/>
              </a:highlight>
            </a:endParaRPr>
          </a:p>
          <a:p>
            <a:pPr indent="0" lvl="0" marL="457200" rtl="0" algn="l">
              <a:spcBef>
                <a:spcPts val="1200"/>
              </a:spcBef>
              <a:spcAft>
                <a:spcPts val="0"/>
              </a:spcAft>
              <a:buNone/>
            </a:pPr>
            <a:r>
              <a:t/>
            </a:r>
            <a:endParaRPr sz="1900">
              <a:solidFill>
                <a:schemeClr val="dk1"/>
              </a:solidFill>
              <a:highlight>
                <a:srgbClr val="FFFFFF"/>
              </a:highlight>
            </a:endParaRPr>
          </a:p>
          <a:p>
            <a:pPr indent="-331152" lvl="0" marL="457200" rtl="0" algn="l">
              <a:spcBef>
                <a:spcPts val="1200"/>
              </a:spcBef>
              <a:spcAft>
                <a:spcPts val="0"/>
              </a:spcAft>
              <a:buClr>
                <a:schemeClr val="dk1"/>
              </a:buClr>
              <a:buSzPct val="100000"/>
              <a:buChar char="●"/>
            </a:pPr>
            <a:r>
              <a:rPr lang="en" sz="1900">
                <a:solidFill>
                  <a:schemeClr val="dk1"/>
                </a:solidFill>
                <a:highlight>
                  <a:srgbClr val="FFFFFF"/>
                </a:highlight>
              </a:rPr>
              <a:t>Concatenate these 3 files and shuffle them randomly 10 times. Now, I have divided the data into three equal portions for training, validation, and testing in the ratio of 0.8:0.1:0.1. </a:t>
            </a:r>
            <a:endParaRPr sz="1900">
              <a:solidFill>
                <a:schemeClr val="dk1"/>
              </a:solidFill>
              <a:highlight>
                <a:srgbClr val="FFFFFF"/>
              </a:highlight>
            </a:endParaRPr>
          </a:p>
          <a:p>
            <a:pPr indent="0" lvl="0" marL="457200" rtl="0" algn="l">
              <a:spcBef>
                <a:spcPts val="1200"/>
              </a:spcBef>
              <a:spcAft>
                <a:spcPts val="0"/>
              </a:spcAft>
              <a:buNone/>
            </a:pPr>
            <a:r>
              <a:t/>
            </a:r>
            <a:endParaRPr sz="1900">
              <a:solidFill>
                <a:schemeClr val="dk1"/>
              </a:solidFill>
              <a:highlight>
                <a:srgbClr val="FFFFFF"/>
              </a:highlight>
            </a:endParaRPr>
          </a:p>
          <a:p>
            <a:pPr indent="-331152" lvl="0" marL="457200" rtl="0" algn="l">
              <a:spcBef>
                <a:spcPts val="1200"/>
              </a:spcBef>
              <a:spcAft>
                <a:spcPts val="0"/>
              </a:spcAft>
              <a:buClr>
                <a:schemeClr val="dk1"/>
              </a:buClr>
              <a:buSzPct val="100000"/>
              <a:buChar char="●"/>
            </a:pPr>
            <a:r>
              <a:rPr lang="en" sz="1900">
                <a:solidFill>
                  <a:schemeClr val="dk1"/>
                </a:solidFill>
                <a:highlight>
                  <a:srgbClr val="FFFFFF"/>
                </a:highlight>
              </a:rPr>
              <a:t>The dataset is now saved as X_train_val, X_test, y_train_val, y_test, X_train, X_val, y_train, and y_val, where variables beginning with "X" stand for sequences and variables beginning with "y" stand for their respective class as 0/1.</a:t>
            </a:r>
            <a:endParaRPr sz="1950">
              <a:solidFill>
                <a:srgbClr val="202122"/>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142475"/>
            <a:ext cx="8520600" cy="6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solidFill>
                  <a:srgbClr val="741B47"/>
                </a:solidFill>
              </a:rPr>
              <a:t>CNN and Feature Extraction</a:t>
            </a:r>
            <a:r>
              <a:rPr b="1" lang="en" sz="2920">
                <a:solidFill>
                  <a:srgbClr val="741B47"/>
                </a:solidFill>
              </a:rPr>
              <a:t>:-</a:t>
            </a:r>
            <a:endParaRPr b="1" sz="2920">
              <a:solidFill>
                <a:srgbClr val="741B47"/>
              </a:solidFill>
            </a:endParaRPr>
          </a:p>
        </p:txBody>
      </p:sp>
      <p:sp>
        <p:nvSpPr>
          <p:cNvPr id="161" name="Google Shape;161;p29"/>
          <p:cNvSpPr txBox="1"/>
          <p:nvPr>
            <p:ph idx="1" type="body"/>
          </p:nvPr>
        </p:nvSpPr>
        <p:spPr>
          <a:xfrm>
            <a:off x="311700" y="950900"/>
            <a:ext cx="8520600" cy="39765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Char char="●"/>
            </a:pPr>
            <a:r>
              <a:rPr lang="en" sz="1900">
                <a:solidFill>
                  <a:schemeClr val="dk1"/>
                </a:solidFill>
                <a:highlight>
                  <a:srgbClr val="FFFFFF"/>
                </a:highlight>
              </a:rPr>
              <a:t>The data has been normalised using </a:t>
            </a:r>
            <a:r>
              <a:rPr b="1" lang="en" sz="1900">
                <a:solidFill>
                  <a:schemeClr val="dk1"/>
                </a:solidFill>
                <a:highlight>
                  <a:srgbClr val="FFFFFF"/>
                </a:highlight>
              </a:rPr>
              <a:t>one hot encoding</a:t>
            </a:r>
            <a:r>
              <a:rPr lang="en" sz="1900">
                <a:solidFill>
                  <a:schemeClr val="dk1"/>
                </a:solidFill>
                <a:highlight>
                  <a:srgbClr val="FFFFFF"/>
                </a:highlight>
              </a:rPr>
              <a:t>. One-hot encoding is a popular method for transforming numerical data that may be input into a machine learning model from categorical data, such as amino acid residues.</a:t>
            </a:r>
            <a:endParaRPr sz="1900">
              <a:solidFill>
                <a:schemeClr val="dk1"/>
              </a:solidFill>
              <a:highlight>
                <a:srgbClr val="FFFFFF"/>
              </a:highlight>
            </a:endParaRPr>
          </a:p>
          <a:p>
            <a:pPr indent="0" lvl="0" marL="0" rtl="0" algn="l">
              <a:spcBef>
                <a:spcPts val="1200"/>
              </a:spcBef>
              <a:spcAft>
                <a:spcPts val="0"/>
              </a:spcAft>
              <a:buNone/>
            </a:pPr>
            <a:r>
              <a:t/>
            </a:r>
            <a:endParaRPr sz="1900">
              <a:solidFill>
                <a:schemeClr val="dk1"/>
              </a:solidFill>
              <a:highlight>
                <a:srgbClr val="FFFFFF"/>
              </a:highlight>
            </a:endParaRPr>
          </a:p>
          <a:p>
            <a:pPr indent="-349250" lvl="0" marL="457200" rtl="0" algn="l">
              <a:spcBef>
                <a:spcPts val="1200"/>
              </a:spcBef>
              <a:spcAft>
                <a:spcPts val="0"/>
              </a:spcAft>
              <a:buClr>
                <a:schemeClr val="dk1"/>
              </a:buClr>
              <a:buSzPts val="1900"/>
              <a:buChar char="●"/>
            </a:pPr>
            <a:r>
              <a:rPr lang="en" sz="1900">
                <a:solidFill>
                  <a:schemeClr val="dk1"/>
                </a:solidFill>
                <a:highlight>
                  <a:srgbClr val="FFFFFF"/>
                </a:highlight>
              </a:rPr>
              <a:t>This matrix can then be fed into the CNN model as input features. </a:t>
            </a:r>
            <a:endParaRPr sz="1950">
              <a:solidFill>
                <a:srgbClr val="202122"/>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0"/>
          <p:cNvPicPr preferRelativeResize="0"/>
          <p:nvPr/>
        </p:nvPicPr>
        <p:blipFill>
          <a:blip r:embed="rId3">
            <a:alphaModFix/>
          </a:blip>
          <a:stretch>
            <a:fillRect/>
          </a:stretch>
        </p:blipFill>
        <p:spPr>
          <a:xfrm>
            <a:off x="897975" y="152400"/>
            <a:ext cx="6881056" cy="4838700"/>
          </a:xfrm>
          <a:prstGeom prst="rect">
            <a:avLst/>
          </a:prstGeom>
          <a:noFill/>
          <a:ln>
            <a:noFill/>
          </a:ln>
        </p:spPr>
      </p:pic>
      <p:sp>
        <p:nvSpPr>
          <p:cNvPr id="167" name="Google Shape;167;p30"/>
          <p:cNvSpPr txBox="1"/>
          <p:nvPr/>
        </p:nvSpPr>
        <p:spPr>
          <a:xfrm>
            <a:off x="5532500" y="4354675"/>
            <a:ext cx="2539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Fig. Example Multilayer Perceptron</a:t>
            </a:r>
            <a:endParaRPr b="1"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31"/>
          <p:cNvPicPr preferRelativeResize="0"/>
          <p:nvPr/>
        </p:nvPicPr>
        <p:blipFill>
          <a:blip r:embed="rId3">
            <a:alphaModFix/>
          </a:blip>
          <a:stretch>
            <a:fillRect/>
          </a:stretch>
        </p:blipFill>
        <p:spPr>
          <a:xfrm>
            <a:off x="1492300" y="379325"/>
            <a:ext cx="6611949" cy="4037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12050"/>
            <a:ext cx="8520600" cy="100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 sz="2920">
                <a:solidFill>
                  <a:srgbClr val="741B47"/>
                </a:solidFill>
              </a:rPr>
              <a:t>Intrinsically Disordered Proteins(IDPs) and IDRs</a:t>
            </a:r>
            <a:endParaRPr b="1" sz="2920">
              <a:solidFill>
                <a:srgbClr val="741B47"/>
              </a:solidFill>
            </a:endParaRPr>
          </a:p>
        </p:txBody>
      </p:sp>
      <p:sp>
        <p:nvSpPr>
          <p:cNvPr id="63" name="Google Shape;63;p14"/>
          <p:cNvSpPr txBox="1"/>
          <p:nvPr>
            <p:ph idx="1" type="body"/>
          </p:nvPr>
        </p:nvSpPr>
        <p:spPr>
          <a:xfrm>
            <a:off x="311700" y="1287000"/>
            <a:ext cx="8520600" cy="3856500"/>
          </a:xfrm>
          <a:prstGeom prst="rect">
            <a:avLst/>
          </a:prstGeom>
        </p:spPr>
        <p:txBody>
          <a:bodyPr anchorCtr="0" anchor="t" bIns="91425" lIns="91425" spcFirstLastPara="1" rIns="91425" wrap="square" tIns="91425">
            <a:noAutofit/>
          </a:bodyPr>
          <a:lstStyle/>
          <a:p>
            <a:pPr indent="-352425" lvl="0" marL="457200" rtl="0" algn="l">
              <a:spcBef>
                <a:spcPts val="1200"/>
              </a:spcBef>
              <a:spcAft>
                <a:spcPts val="0"/>
              </a:spcAft>
              <a:buClr>
                <a:srgbClr val="474747"/>
              </a:buClr>
              <a:buSzPts val="1950"/>
              <a:buChar char="●"/>
            </a:pPr>
            <a:r>
              <a:rPr lang="en" sz="1950">
                <a:solidFill>
                  <a:srgbClr val="474747"/>
                </a:solidFill>
              </a:rPr>
              <a:t>Many biologically active proteins fail to form unique three-dimensional (3D) structures under physiological conditions, either along their entire lengths or locally. These proteins are known as intrinsically disordered proteins (IDPs).</a:t>
            </a:r>
            <a:endParaRPr sz="1950">
              <a:solidFill>
                <a:srgbClr val="474747"/>
              </a:solidFill>
            </a:endParaRPr>
          </a:p>
          <a:p>
            <a:pPr indent="0" lvl="0" marL="457200" rtl="0" algn="l">
              <a:spcBef>
                <a:spcPts val="1200"/>
              </a:spcBef>
              <a:spcAft>
                <a:spcPts val="0"/>
              </a:spcAft>
              <a:buNone/>
            </a:pPr>
            <a:r>
              <a:t/>
            </a:r>
            <a:endParaRPr sz="1950">
              <a:solidFill>
                <a:srgbClr val="474747"/>
              </a:solidFill>
            </a:endParaRPr>
          </a:p>
          <a:p>
            <a:pPr indent="-352425" lvl="0" marL="457200" rtl="0" algn="l">
              <a:spcBef>
                <a:spcPts val="1200"/>
              </a:spcBef>
              <a:spcAft>
                <a:spcPts val="0"/>
              </a:spcAft>
              <a:buClr>
                <a:srgbClr val="474747"/>
              </a:buClr>
              <a:buSzPts val="1950"/>
              <a:buChar char="●"/>
            </a:pPr>
            <a:r>
              <a:rPr lang="en" sz="1950">
                <a:solidFill>
                  <a:srgbClr val="474747"/>
                </a:solidFill>
              </a:rPr>
              <a:t>Intrinsically disordered protein regions (IDRs) — regions that do not fold into a fixed three-dimensional structure but instead exist in a heterogeneous ensemble of conformations.</a:t>
            </a:r>
            <a:endParaRPr sz="1950">
              <a:solidFill>
                <a:srgbClr val="474747"/>
              </a:solidFill>
            </a:endParaRPr>
          </a:p>
          <a:p>
            <a:pPr indent="0" lvl="0" marL="0" rtl="0" algn="r">
              <a:spcBef>
                <a:spcPts val="1200"/>
              </a:spcBef>
              <a:spcAft>
                <a:spcPts val="0"/>
              </a:spcAft>
              <a:buNone/>
            </a:pPr>
            <a:r>
              <a:rPr lang="en" sz="1000">
                <a:solidFill>
                  <a:srgbClr val="2E2E2E"/>
                </a:solidFill>
                <a:latin typeface="Comfortaa Light"/>
                <a:ea typeface="Comfortaa Light"/>
                <a:cs typeface="Comfortaa Light"/>
                <a:sym typeface="Comfortaa Light"/>
              </a:rPr>
              <a:t>V.N. Uversky, in </a:t>
            </a:r>
            <a:r>
              <a:rPr lang="en" sz="1000">
                <a:solidFill>
                  <a:srgbClr val="0C7DBB"/>
                </a:solidFill>
                <a:uFill>
                  <a:noFill/>
                </a:uFill>
                <a:latin typeface="Comfortaa Light"/>
                <a:ea typeface="Comfortaa Light"/>
                <a:cs typeface="Comfortaa Light"/>
                <a:sym typeface="Comfortaa Light"/>
                <a:hlinkClick r:id="rId3">
                  <a:extLst>
                    <a:ext uri="{A12FA001-AC4F-418D-AE19-62706E023703}">
                      <ahyp:hlinkClr val="tx"/>
                    </a:ext>
                  </a:extLst>
                </a:hlinkClick>
              </a:rPr>
              <a:t>Brenner's Encyclopedia of Genetics (Second Edition)</a:t>
            </a:r>
            <a:r>
              <a:rPr lang="en" sz="1000">
                <a:solidFill>
                  <a:srgbClr val="2E2E2E"/>
                </a:solidFill>
                <a:latin typeface="Comfortaa Light"/>
                <a:ea typeface="Comfortaa Light"/>
                <a:cs typeface="Comfortaa Light"/>
                <a:sym typeface="Comfortaa Light"/>
              </a:rPr>
              <a:t>, 2013</a:t>
            </a:r>
            <a:endParaRPr sz="1000">
              <a:solidFill>
                <a:srgbClr val="2E2E2E"/>
              </a:solidFill>
              <a:latin typeface="Comfortaa Light"/>
              <a:ea typeface="Comfortaa Light"/>
              <a:cs typeface="Comfortaa Light"/>
              <a:sym typeface="Comfortaa Light"/>
            </a:endParaRPr>
          </a:p>
          <a:p>
            <a:pPr indent="0" lvl="0" marL="0" rtl="0" algn="r">
              <a:spcBef>
                <a:spcPts val="0"/>
              </a:spcBef>
              <a:spcAft>
                <a:spcPts val="0"/>
              </a:spcAft>
              <a:buNone/>
            </a:pPr>
            <a:r>
              <a:rPr lang="en" sz="1000">
                <a:solidFill>
                  <a:srgbClr val="2E2E2E"/>
                </a:solidFill>
                <a:latin typeface="Comfortaa Light"/>
                <a:ea typeface="Comfortaa Light"/>
                <a:cs typeface="Comfortaa Light"/>
                <a:sym typeface="Comfortaa Light"/>
              </a:rPr>
              <a:t>Erik W. Martin; Alex S. Holehouse</a:t>
            </a:r>
            <a:endParaRPr sz="1000">
              <a:solidFill>
                <a:srgbClr val="2E2E2E"/>
              </a:solidFill>
              <a:latin typeface="Comfortaa Light"/>
              <a:ea typeface="Comfortaa Light"/>
              <a:cs typeface="Comfortaa Light"/>
              <a:sym typeface="Comfortaa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32"/>
          <p:cNvPicPr preferRelativeResize="0"/>
          <p:nvPr/>
        </p:nvPicPr>
        <p:blipFill>
          <a:blip r:embed="rId3">
            <a:alphaModFix/>
          </a:blip>
          <a:stretch>
            <a:fillRect/>
          </a:stretch>
        </p:blipFill>
        <p:spPr>
          <a:xfrm>
            <a:off x="379325" y="638675"/>
            <a:ext cx="8191725" cy="3143325"/>
          </a:xfrm>
          <a:prstGeom prst="rect">
            <a:avLst/>
          </a:prstGeom>
          <a:noFill/>
          <a:ln>
            <a:noFill/>
          </a:ln>
        </p:spPr>
      </p:pic>
      <p:sp>
        <p:nvSpPr>
          <p:cNvPr id="178" name="Google Shape;178;p32"/>
          <p:cNvSpPr txBox="1"/>
          <p:nvPr/>
        </p:nvSpPr>
        <p:spPr>
          <a:xfrm>
            <a:off x="2571750" y="3987275"/>
            <a:ext cx="2993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Fig. CNN Architecture Used for Training</a:t>
            </a:r>
            <a:endParaRPr b="1"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graphicFrame>
        <p:nvGraphicFramePr>
          <p:cNvPr id="183" name="Google Shape;183;p33"/>
          <p:cNvGraphicFramePr/>
          <p:nvPr/>
        </p:nvGraphicFramePr>
        <p:xfrm>
          <a:off x="691550" y="244325"/>
          <a:ext cx="3000000" cy="3000000"/>
        </p:xfrm>
        <a:graphic>
          <a:graphicData uri="http://schemas.openxmlformats.org/drawingml/2006/table">
            <a:tbl>
              <a:tblPr>
                <a:noFill/>
                <a:tableStyleId>{E7759BD2-4073-4FAC-95BB-D09753041339}</a:tableStyleId>
              </a:tblPr>
              <a:tblGrid>
                <a:gridCol w="808375"/>
                <a:gridCol w="808375"/>
                <a:gridCol w="808375"/>
                <a:gridCol w="808375"/>
                <a:gridCol w="808375"/>
                <a:gridCol w="808375"/>
                <a:gridCol w="808375"/>
                <a:gridCol w="808375"/>
                <a:gridCol w="808375"/>
                <a:gridCol w="808375"/>
              </a:tblGrid>
              <a:tr h="590850">
                <a:tc>
                  <a:txBody>
                    <a:bodyPr/>
                    <a:lstStyle/>
                    <a:p>
                      <a:pPr indent="0" lvl="0" marL="0" rtl="0" algn="l">
                        <a:lnSpc>
                          <a:spcPct val="200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 sz="1000"/>
                        <a:t>Accuracy</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 sz="1000"/>
                        <a:t>Sensitivity</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 sz="1000"/>
                        <a:t>F1 Score</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 sz="1000"/>
                        <a:t>MCC</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 sz="1000"/>
                        <a:t>BAC</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 sz="1000"/>
                        <a:t>TP</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 sz="1000"/>
                        <a:t>FP</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 sz="1000"/>
                        <a:t>FN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200000"/>
                        </a:lnSpc>
                        <a:spcBef>
                          <a:spcPts val="0"/>
                        </a:spcBef>
                        <a:spcAft>
                          <a:spcPts val="0"/>
                        </a:spcAft>
                        <a:buNone/>
                      </a:pPr>
                      <a:r>
                        <a:rPr b="1" lang="en" sz="1000"/>
                        <a:t>TN</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3200">
                <a:tc>
                  <a:txBody>
                    <a:bodyPr/>
                    <a:lstStyle/>
                    <a:p>
                      <a:pPr indent="0" lvl="0" marL="0" rtl="0" algn="l">
                        <a:lnSpc>
                          <a:spcPct val="200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200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632475">
                <a:tc>
                  <a:txBody>
                    <a:bodyPr/>
                    <a:lstStyle/>
                    <a:p>
                      <a:pPr indent="0" lvl="0" marL="0" rtl="0" algn="l">
                        <a:lnSpc>
                          <a:spcPct val="200000"/>
                        </a:lnSpc>
                        <a:spcBef>
                          <a:spcPts val="0"/>
                        </a:spcBef>
                        <a:spcAft>
                          <a:spcPts val="0"/>
                        </a:spcAft>
                        <a:buNone/>
                      </a:pPr>
                      <a:r>
                        <a:rPr lang="en" sz="1000"/>
                        <a:t>Sequences with Window </a:t>
                      </a:r>
                      <a:r>
                        <a:rPr b="1" lang="en" sz="1000"/>
                        <a:t>Length 59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200000"/>
                        </a:lnSpc>
                        <a:spcBef>
                          <a:spcPts val="0"/>
                        </a:spcBef>
                        <a:spcAft>
                          <a:spcPts val="0"/>
                        </a:spcAft>
                        <a:buNone/>
                      </a:pPr>
                      <a:r>
                        <a:rPr lang="en" sz="1000"/>
                        <a:t>0.989122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0.984574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0.97833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0.97111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0.98761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23375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221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121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7723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708100">
                <a:tc>
                  <a:txBody>
                    <a:bodyPr/>
                    <a:lstStyle/>
                    <a:p>
                      <a:pPr indent="0" lvl="0" marL="0" rtl="0" algn="l">
                        <a:lnSpc>
                          <a:spcPct val="200000"/>
                        </a:lnSpc>
                        <a:spcBef>
                          <a:spcPts val="0"/>
                        </a:spcBef>
                        <a:spcAft>
                          <a:spcPts val="0"/>
                        </a:spcAft>
                        <a:buNone/>
                      </a:pPr>
                      <a:r>
                        <a:rPr lang="en" sz="1000"/>
                        <a:t>Sequences with Window </a:t>
                      </a:r>
                      <a:r>
                        <a:rPr b="1" lang="en" sz="1000"/>
                        <a:t>Length 57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200000"/>
                        </a:lnSpc>
                        <a:spcBef>
                          <a:spcPts val="0"/>
                        </a:spcBef>
                        <a:spcAft>
                          <a:spcPts val="0"/>
                        </a:spcAft>
                        <a:buNone/>
                      </a:pPr>
                      <a:r>
                        <a:rPr lang="en" sz="1000"/>
                        <a:t>0.985781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0.973951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0.97097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0.96157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0.98177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23511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247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200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7478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772950">
                <a:tc>
                  <a:txBody>
                    <a:bodyPr/>
                    <a:lstStyle/>
                    <a:p>
                      <a:pPr indent="0" lvl="0" marL="0" rtl="0" algn="l">
                        <a:lnSpc>
                          <a:spcPct val="200000"/>
                        </a:lnSpc>
                        <a:spcBef>
                          <a:spcPts val="0"/>
                        </a:spcBef>
                        <a:spcAft>
                          <a:spcPts val="0"/>
                        </a:spcAft>
                        <a:buNone/>
                      </a:pPr>
                      <a:r>
                        <a:rPr lang="en" sz="1000"/>
                        <a:t>Sequences with Window </a:t>
                      </a:r>
                      <a:r>
                        <a:rPr b="1" lang="en" sz="1000"/>
                        <a:t>Length 55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200000"/>
                        </a:lnSpc>
                        <a:spcBef>
                          <a:spcPts val="0"/>
                        </a:spcBef>
                        <a:spcAft>
                          <a:spcPts val="0"/>
                        </a:spcAft>
                        <a:buNone/>
                      </a:pPr>
                      <a:r>
                        <a:rPr lang="en" sz="1000"/>
                        <a:t>0.988005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0.971905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0.97572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0.96777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0.98261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23478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158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219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7576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835775">
                <a:tc>
                  <a:txBody>
                    <a:bodyPr/>
                    <a:lstStyle/>
                    <a:p>
                      <a:pPr indent="0" lvl="0" marL="0" rtl="0" algn="l">
                        <a:lnSpc>
                          <a:spcPct val="200000"/>
                        </a:lnSpc>
                        <a:spcBef>
                          <a:spcPts val="0"/>
                        </a:spcBef>
                        <a:spcAft>
                          <a:spcPts val="0"/>
                        </a:spcAft>
                        <a:buNone/>
                      </a:pPr>
                      <a:r>
                        <a:rPr lang="en" sz="1000"/>
                        <a:t>Sequences with Window </a:t>
                      </a:r>
                      <a:r>
                        <a:rPr b="1" lang="en" sz="1000"/>
                        <a:t>Length 53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200000"/>
                        </a:lnSpc>
                        <a:spcBef>
                          <a:spcPts val="0"/>
                        </a:spcBef>
                        <a:spcAft>
                          <a:spcPts val="0"/>
                        </a:spcAft>
                        <a:buNone/>
                      </a:pPr>
                      <a:r>
                        <a:rPr lang="en" sz="1000"/>
                        <a:t>0.986507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0.961761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0.97249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0.96366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0.97821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23507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126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298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7495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sp>
        <p:nvSpPr>
          <p:cNvPr id="184" name="Google Shape;184;p33"/>
          <p:cNvSpPr txBox="1"/>
          <p:nvPr/>
        </p:nvSpPr>
        <p:spPr>
          <a:xfrm>
            <a:off x="1000675" y="0"/>
            <a:ext cx="7465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1"/>
                </a:solidFill>
              </a:rPr>
              <a:t>https://docs.google.com/spreadsheets/d/18h-yuc4LBKNeEz4E9-aHtjzhq3oSJDx0iN65OZy8Wrc/edit#gid=0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aphicFrame>
        <p:nvGraphicFramePr>
          <p:cNvPr id="189" name="Google Shape;189;p34"/>
          <p:cNvGraphicFramePr/>
          <p:nvPr/>
        </p:nvGraphicFramePr>
        <p:xfrm>
          <a:off x="149288" y="-51775"/>
          <a:ext cx="3000000" cy="3000000"/>
        </p:xfrm>
        <a:graphic>
          <a:graphicData uri="http://schemas.openxmlformats.org/drawingml/2006/table">
            <a:tbl>
              <a:tblPr>
                <a:noFill/>
                <a:tableStyleId>{E7759BD2-4073-4FAC-95BB-D09753041339}</a:tableStyleId>
              </a:tblPr>
              <a:tblGrid>
                <a:gridCol w="747250"/>
                <a:gridCol w="825475"/>
                <a:gridCol w="1094825"/>
                <a:gridCol w="868900"/>
                <a:gridCol w="964475"/>
                <a:gridCol w="868900"/>
                <a:gridCol w="868900"/>
                <a:gridCol w="868900"/>
                <a:gridCol w="868900"/>
                <a:gridCol w="868900"/>
              </a:tblGrid>
              <a:tr h="1184900">
                <a:tc>
                  <a:txBody>
                    <a:bodyPr/>
                    <a:lstStyle/>
                    <a:p>
                      <a:pPr indent="0" lvl="0" marL="0" rtl="0" algn="l">
                        <a:lnSpc>
                          <a:spcPct val="200000"/>
                        </a:lnSpc>
                        <a:spcBef>
                          <a:spcPts val="0"/>
                        </a:spcBef>
                        <a:spcAft>
                          <a:spcPts val="0"/>
                        </a:spcAft>
                        <a:buNone/>
                      </a:pPr>
                      <a:r>
                        <a:rPr lang="en" sz="1000">
                          <a:solidFill>
                            <a:srgbClr val="1F1F1F"/>
                          </a:solidFill>
                        </a:rPr>
                        <a:t>Sequences with Window </a:t>
                      </a:r>
                      <a:r>
                        <a:rPr b="1" lang="en" sz="1000">
                          <a:solidFill>
                            <a:srgbClr val="1F1F1F"/>
                          </a:solidFill>
                        </a:rPr>
                        <a:t>Length 11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0.846652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0.642502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0.67425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0.57549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0.77806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21323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2016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2737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4919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184900">
                <a:tc>
                  <a:txBody>
                    <a:bodyPr/>
                    <a:lstStyle/>
                    <a:p>
                      <a:pPr indent="0" lvl="0" marL="0" rtl="0" algn="l">
                        <a:lnSpc>
                          <a:spcPct val="200000"/>
                        </a:lnSpc>
                        <a:spcBef>
                          <a:spcPts val="0"/>
                        </a:spcBef>
                        <a:spcAft>
                          <a:spcPts val="0"/>
                        </a:spcAft>
                        <a:buNone/>
                      </a:pPr>
                      <a:r>
                        <a:rPr lang="en" sz="1000">
                          <a:solidFill>
                            <a:srgbClr val="1F1F1F"/>
                          </a:solidFill>
                        </a:rPr>
                        <a:t>Sequences with Window </a:t>
                      </a:r>
                      <a:r>
                        <a:rPr b="1" lang="en" sz="1000">
                          <a:solidFill>
                            <a:srgbClr val="1F1F1F"/>
                          </a:solidFill>
                        </a:rPr>
                        <a:t>Length 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0.810853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0.463244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0.54566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0.44208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0.69351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21547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1778</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4067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3510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184900">
                <a:tc>
                  <a:txBody>
                    <a:bodyPr/>
                    <a:lstStyle/>
                    <a:p>
                      <a:pPr indent="0" lvl="0" marL="0" rtl="0" algn="l">
                        <a:lnSpc>
                          <a:spcPct val="200000"/>
                        </a:lnSpc>
                        <a:spcBef>
                          <a:spcPts val="0"/>
                        </a:spcBef>
                        <a:spcAft>
                          <a:spcPts val="0"/>
                        </a:spcAft>
                        <a:buNone/>
                      </a:pPr>
                      <a:r>
                        <a:rPr lang="en" sz="1000">
                          <a:solidFill>
                            <a:srgbClr val="1F1F1F"/>
                          </a:solidFill>
                        </a:rPr>
                        <a:t>Sequences with Window </a:t>
                      </a:r>
                      <a:r>
                        <a:rPr b="1" lang="en" sz="1000">
                          <a:solidFill>
                            <a:srgbClr val="1F1F1F"/>
                          </a:solidFill>
                        </a:rPr>
                        <a:t>Length 7</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0.764122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0.149611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0.23815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0.20311</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0.55733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22350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809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6440</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1133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r h="1184900">
                <a:tc>
                  <a:txBody>
                    <a:bodyPr/>
                    <a:lstStyle/>
                    <a:p>
                      <a:pPr indent="0" lvl="0" marL="0" rtl="0" algn="l">
                        <a:lnSpc>
                          <a:spcPct val="200000"/>
                        </a:lnSpc>
                        <a:spcBef>
                          <a:spcPts val="0"/>
                        </a:spcBef>
                        <a:spcAft>
                          <a:spcPts val="0"/>
                        </a:spcAft>
                        <a:buNone/>
                      </a:pPr>
                      <a:r>
                        <a:rPr lang="en" sz="1000"/>
                        <a:t>Sequences with Window </a:t>
                      </a:r>
                      <a:r>
                        <a:rPr b="1" lang="en" sz="1000"/>
                        <a:t>Length 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200000"/>
                        </a:lnSpc>
                        <a:spcBef>
                          <a:spcPts val="0"/>
                        </a:spcBef>
                        <a:spcAft>
                          <a:spcPts val="0"/>
                        </a:spcAft>
                        <a:buNone/>
                      </a:pPr>
                      <a:r>
                        <a:rPr lang="en" sz="1000"/>
                        <a:t>0.761452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0.036493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0.06785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0.07772</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0.51213</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21329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264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6495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c>
                  <a:txBody>
                    <a:bodyPr/>
                    <a:lstStyle/>
                    <a:p>
                      <a:pPr indent="0" lvl="0" marL="0" rtl="0" algn="l">
                        <a:lnSpc>
                          <a:spcPct val="200000"/>
                        </a:lnSpc>
                        <a:spcBef>
                          <a:spcPts val="0"/>
                        </a:spcBef>
                        <a:spcAft>
                          <a:spcPts val="0"/>
                        </a:spcAft>
                        <a:buNone/>
                      </a:pPr>
                      <a:r>
                        <a:rPr lang="en" sz="1000"/>
                        <a:t>246</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5" title="Chart"/>
          <p:cNvPicPr preferRelativeResize="0"/>
          <p:nvPr/>
        </p:nvPicPr>
        <p:blipFill>
          <a:blip r:embed="rId3">
            <a:alphaModFix/>
          </a:blip>
          <a:stretch>
            <a:fillRect/>
          </a:stretch>
        </p:blipFill>
        <p:spPr>
          <a:xfrm>
            <a:off x="152400" y="152400"/>
            <a:ext cx="7825401" cy="4321150"/>
          </a:xfrm>
          <a:prstGeom prst="rect">
            <a:avLst/>
          </a:prstGeom>
          <a:noFill/>
          <a:ln>
            <a:noFill/>
          </a:ln>
        </p:spPr>
      </p:pic>
      <p:sp>
        <p:nvSpPr>
          <p:cNvPr id="195" name="Google Shape;195;p35"/>
          <p:cNvSpPr txBox="1"/>
          <p:nvPr/>
        </p:nvSpPr>
        <p:spPr>
          <a:xfrm>
            <a:off x="1459950" y="4527575"/>
            <a:ext cx="6224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Fig. MCC scores starting from window length 59 to window length 5</a:t>
            </a:r>
            <a:endParaRPr b="1"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6" title="Chart"/>
          <p:cNvPicPr preferRelativeResize="0"/>
          <p:nvPr/>
        </p:nvPicPr>
        <p:blipFill>
          <a:blip r:embed="rId3">
            <a:alphaModFix/>
          </a:blip>
          <a:stretch>
            <a:fillRect/>
          </a:stretch>
        </p:blipFill>
        <p:spPr>
          <a:xfrm>
            <a:off x="152400" y="152400"/>
            <a:ext cx="7825401" cy="4299525"/>
          </a:xfrm>
          <a:prstGeom prst="rect">
            <a:avLst/>
          </a:prstGeom>
          <a:noFill/>
          <a:ln>
            <a:noFill/>
          </a:ln>
        </p:spPr>
      </p:pic>
      <p:sp>
        <p:nvSpPr>
          <p:cNvPr id="201" name="Google Shape;201;p36"/>
          <p:cNvSpPr txBox="1"/>
          <p:nvPr/>
        </p:nvSpPr>
        <p:spPr>
          <a:xfrm>
            <a:off x="1459950" y="4527575"/>
            <a:ext cx="6224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Fig. F1</a:t>
            </a:r>
            <a:r>
              <a:rPr b="1" lang="en" sz="1100"/>
              <a:t> scores starting from window length 59 to window length 5</a:t>
            </a:r>
            <a:endParaRPr b="1"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solidFill>
                  <a:srgbClr val="741B47"/>
                </a:solidFill>
              </a:rPr>
              <a:t>Result Analysis</a:t>
            </a:r>
            <a:r>
              <a:rPr b="1" lang="en" sz="2920">
                <a:solidFill>
                  <a:srgbClr val="741B47"/>
                </a:solidFill>
              </a:rPr>
              <a:t>:-</a:t>
            </a:r>
            <a:endParaRPr b="1" sz="2920">
              <a:solidFill>
                <a:srgbClr val="741B47"/>
              </a:solidFill>
            </a:endParaRPr>
          </a:p>
        </p:txBody>
      </p:sp>
      <p:sp>
        <p:nvSpPr>
          <p:cNvPr id="207" name="Google Shape;207;p37"/>
          <p:cNvSpPr txBox="1"/>
          <p:nvPr>
            <p:ph idx="1" type="body"/>
          </p:nvPr>
        </p:nvSpPr>
        <p:spPr>
          <a:xfrm>
            <a:off x="311700" y="1152475"/>
            <a:ext cx="8520600" cy="3609900"/>
          </a:xfrm>
          <a:prstGeom prst="rect">
            <a:avLst/>
          </a:prstGeom>
        </p:spPr>
        <p:txBody>
          <a:bodyPr anchorCtr="0" anchor="t" bIns="91425" lIns="91425" spcFirstLastPara="1" rIns="91425" wrap="square" tIns="91425">
            <a:normAutofit fontScale="77500"/>
          </a:bodyPr>
          <a:lstStyle/>
          <a:p>
            <a:pPr indent="-322103" lvl="0" marL="457200" rtl="0" algn="l">
              <a:spcBef>
                <a:spcPts val="0"/>
              </a:spcBef>
              <a:spcAft>
                <a:spcPts val="0"/>
              </a:spcAft>
              <a:buClr>
                <a:schemeClr val="dk1"/>
              </a:buClr>
              <a:buSzPct val="100000"/>
              <a:buChar char="●"/>
            </a:pPr>
            <a:r>
              <a:rPr lang="en" sz="1900">
                <a:solidFill>
                  <a:schemeClr val="dk1"/>
                </a:solidFill>
                <a:highlight>
                  <a:srgbClr val="FFFFFF"/>
                </a:highlight>
              </a:rPr>
              <a:t>Our results show that, in general, larger window sizes result in higher performance metric scores, with </a:t>
            </a:r>
            <a:r>
              <a:rPr b="1" lang="en" sz="1900">
                <a:solidFill>
                  <a:schemeClr val="dk1"/>
                </a:solidFill>
                <a:highlight>
                  <a:srgbClr val="FFFFFF"/>
                </a:highlight>
              </a:rPr>
              <a:t>windows of size 15 and above providing the best overall performance</a:t>
            </a:r>
            <a:r>
              <a:rPr lang="en" sz="1900">
                <a:solidFill>
                  <a:schemeClr val="dk1"/>
                </a:solidFill>
                <a:highlight>
                  <a:srgbClr val="FFFFFF"/>
                </a:highlight>
              </a:rPr>
              <a:t>.</a:t>
            </a:r>
            <a:endParaRPr sz="1900">
              <a:solidFill>
                <a:schemeClr val="dk1"/>
              </a:solidFill>
              <a:highlight>
                <a:srgbClr val="FFFFFF"/>
              </a:highlight>
            </a:endParaRPr>
          </a:p>
          <a:p>
            <a:pPr indent="0" lvl="0" marL="0" rtl="0" algn="l">
              <a:spcBef>
                <a:spcPts val="1200"/>
              </a:spcBef>
              <a:spcAft>
                <a:spcPts val="0"/>
              </a:spcAft>
              <a:buNone/>
            </a:pPr>
            <a:r>
              <a:t/>
            </a:r>
            <a:endParaRPr sz="1900">
              <a:solidFill>
                <a:schemeClr val="dk1"/>
              </a:solidFill>
              <a:highlight>
                <a:srgbClr val="FFFFFF"/>
              </a:highlight>
            </a:endParaRPr>
          </a:p>
          <a:p>
            <a:pPr indent="-322103" lvl="0" marL="457200" rtl="0" algn="l">
              <a:spcBef>
                <a:spcPts val="1200"/>
              </a:spcBef>
              <a:spcAft>
                <a:spcPts val="0"/>
              </a:spcAft>
              <a:buClr>
                <a:schemeClr val="dk1"/>
              </a:buClr>
              <a:buSzPct val="100000"/>
              <a:buChar char="●"/>
            </a:pPr>
            <a:r>
              <a:rPr lang="en" sz="1900">
                <a:solidFill>
                  <a:schemeClr val="dk1"/>
                </a:solidFill>
              </a:rPr>
              <a:t>Larger window sizes also provide more context for the model to work with, which can be especially important when considering the relationship between adjacent regions. </a:t>
            </a:r>
            <a:endParaRPr sz="1900">
              <a:solidFill>
                <a:schemeClr val="dk1"/>
              </a:solidFill>
            </a:endParaRPr>
          </a:p>
          <a:p>
            <a:pPr indent="0" lvl="0" marL="457200" rtl="0" algn="l">
              <a:spcBef>
                <a:spcPts val="1200"/>
              </a:spcBef>
              <a:spcAft>
                <a:spcPts val="0"/>
              </a:spcAft>
              <a:buNone/>
            </a:pPr>
            <a:r>
              <a:t/>
            </a:r>
            <a:endParaRPr sz="1900">
              <a:solidFill>
                <a:schemeClr val="dk1"/>
              </a:solidFill>
            </a:endParaRPr>
          </a:p>
          <a:p>
            <a:pPr indent="-322103" lvl="0" marL="457200" rtl="0" algn="l">
              <a:spcBef>
                <a:spcPts val="1200"/>
              </a:spcBef>
              <a:spcAft>
                <a:spcPts val="0"/>
              </a:spcAft>
              <a:buClr>
                <a:schemeClr val="dk1"/>
              </a:buClr>
              <a:buSzPct val="100000"/>
              <a:buChar char="●"/>
            </a:pPr>
            <a:r>
              <a:rPr lang="en" sz="1900">
                <a:solidFill>
                  <a:schemeClr val="dk1"/>
                </a:solidFill>
              </a:rPr>
              <a:t>For example, if a particular region is known to be disordered, adjacent regions may also be more likely to be disordered due to the local sequence characteristics. A larger window size can capture these types of patterns and improve the overall prediction accuracy.</a:t>
            </a:r>
            <a:endParaRPr sz="1900">
              <a:solidFill>
                <a:schemeClr val="dk1"/>
              </a:solidFill>
            </a:endParaRPr>
          </a:p>
          <a:p>
            <a:pPr indent="0" lvl="0" marL="0" rtl="0" algn="l">
              <a:spcBef>
                <a:spcPts val="1200"/>
              </a:spcBef>
              <a:spcAft>
                <a:spcPts val="1200"/>
              </a:spcAft>
              <a:buNone/>
            </a:pPr>
            <a:r>
              <a:t/>
            </a:r>
            <a:endParaRPr sz="1950">
              <a:solidFill>
                <a:srgbClr val="202122"/>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142475"/>
            <a:ext cx="8520600" cy="6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solidFill>
                  <a:srgbClr val="741B47"/>
                </a:solidFill>
              </a:rPr>
              <a:t>Prediction Results</a:t>
            </a:r>
            <a:r>
              <a:rPr b="1" lang="en" sz="2920">
                <a:solidFill>
                  <a:srgbClr val="741B47"/>
                </a:solidFill>
              </a:rPr>
              <a:t>:-</a:t>
            </a:r>
            <a:endParaRPr b="1" sz="2920">
              <a:solidFill>
                <a:srgbClr val="741B47"/>
              </a:solidFill>
            </a:endParaRPr>
          </a:p>
        </p:txBody>
      </p:sp>
      <p:graphicFrame>
        <p:nvGraphicFramePr>
          <p:cNvPr id="213" name="Google Shape;213;p38"/>
          <p:cNvGraphicFramePr/>
          <p:nvPr/>
        </p:nvGraphicFramePr>
        <p:xfrm>
          <a:off x="348288" y="887175"/>
          <a:ext cx="3000000" cy="3000000"/>
        </p:xfrm>
        <a:graphic>
          <a:graphicData uri="http://schemas.openxmlformats.org/drawingml/2006/table">
            <a:tbl>
              <a:tblPr>
                <a:noFill/>
                <a:tableStyleId>{3DC2902B-F408-4AD0-87B8-BE43D4FD5A63}</a:tableStyleId>
              </a:tblPr>
              <a:tblGrid>
                <a:gridCol w="4498950"/>
                <a:gridCol w="3948475"/>
              </a:tblGrid>
              <a:tr h="411675">
                <a:tc>
                  <a:txBody>
                    <a:bodyPr/>
                    <a:lstStyle/>
                    <a:p>
                      <a:pPr indent="0" lvl="0" marL="0" rtl="0" algn="l">
                        <a:spcBef>
                          <a:spcPts val="0"/>
                        </a:spcBef>
                        <a:spcAft>
                          <a:spcPts val="0"/>
                        </a:spcAft>
                        <a:buNone/>
                      </a:pPr>
                      <a:r>
                        <a:rPr b="1" lang="en"/>
                        <a:t>Disordered Predictors</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Disordered Region Prediction</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1675">
                <a:tc>
                  <a:txBody>
                    <a:bodyPr/>
                    <a:lstStyle/>
                    <a:p>
                      <a:pPr indent="0" lvl="0" marL="0" rtl="0" algn="l">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43075">
                <a:tc>
                  <a:txBody>
                    <a:bodyPr/>
                    <a:lstStyle/>
                    <a:p>
                      <a:pPr indent="0" lvl="0" marL="0" rtl="0" algn="l">
                        <a:lnSpc>
                          <a:spcPct val="115000"/>
                        </a:lnSpc>
                        <a:spcBef>
                          <a:spcPts val="0"/>
                        </a:spcBef>
                        <a:spcAft>
                          <a:spcPts val="0"/>
                        </a:spcAft>
                        <a:buNone/>
                      </a:pPr>
                      <a:r>
                        <a:rPr b="1" lang="en">
                          <a:highlight>
                            <a:srgbClr val="FFFF00"/>
                          </a:highlight>
                        </a:rPr>
                        <a:t>IDRPred</a:t>
                      </a:r>
                      <a:endParaRPr b="1">
                        <a:highlight>
                          <a:srgbClr val="FFFF00"/>
                        </a:high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highlight>
                            <a:srgbClr val="FFFF00"/>
                          </a:highlight>
                        </a:rPr>
                        <a:t>44%</a:t>
                      </a:r>
                      <a:endParaRPr b="1">
                        <a:highlight>
                          <a:srgbClr val="FFFF00"/>
                        </a:high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43075">
                <a:tc>
                  <a:txBody>
                    <a:bodyPr/>
                    <a:lstStyle/>
                    <a:p>
                      <a:pPr indent="0" lvl="0" marL="0" rtl="0" algn="l">
                        <a:lnSpc>
                          <a:spcPct val="115000"/>
                        </a:lnSpc>
                        <a:spcBef>
                          <a:spcPts val="0"/>
                        </a:spcBef>
                        <a:spcAft>
                          <a:spcPts val="0"/>
                        </a:spcAft>
                        <a:buNone/>
                      </a:pPr>
                      <a:r>
                        <a:rPr b="1" lang="en"/>
                        <a:t>PONDR</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38%</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43075">
                <a:tc>
                  <a:txBody>
                    <a:bodyPr/>
                    <a:lstStyle/>
                    <a:p>
                      <a:pPr indent="0" lvl="0" marL="0" rtl="0" algn="l">
                        <a:lnSpc>
                          <a:spcPct val="115000"/>
                        </a:lnSpc>
                        <a:spcBef>
                          <a:spcPts val="0"/>
                        </a:spcBef>
                        <a:spcAft>
                          <a:spcPts val="0"/>
                        </a:spcAft>
                        <a:buNone/>
                      </a:pPr>
                      <a:r>
                        <a:rPr b="1" lang="en"/>
                        <a:t>NetSurfP-2.0</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39%</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43075">
                <a:tc>
                  <a:txBody>
                    <a:bodyPr/>
                    <a:lstStyle/>
                    <a:p>
                      <a:pPr indent="0" lvl="0" marL="0" rtl="0" algn="l">
                        <a:lnSpc>
                          <a:spcPct val="115000"/>
                        </a:lnSpc>
                        <a:spcBef>
                          <a:spcPts val="0"/>
                        </a:spcBef>
                        <a:spcAft>
                          <a:spcPts val="0"/>
                        </a:spcAft>
                        <a:buNone/>
                      </a:pPr>
                      <a:r>
                        <a:rPr b="1" lang="en"/>
                        <a:t>PrDOS</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27%</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43075">
                <a:tc>
                  <a:txBody>
                    <a:bodyPr/>
                    <a:lstStyle/>
                    <a:p>
                      <a:pPr indent="0" lvl="0" marL="0" rtl="0" algn="l">
                        <a:lnSpc>
                          <a:spcPct val="115000"/>
                        </a:lnSpc>
                        <a:spcBef>
                          <a:spcPts val="0"/>
                        </a:spcBef>
                        <a:spcAft>
                          <a:spcPts val="0"/>
                        </a:spcAft>
                        <a:buNone/>
                      </a:pPr>
                      <a:r>
                        <a:rPr b="1" lang="en"/>
                        <a:t>IupredS</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21%</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43075">
                <a:tc>
                  <a:txBody>
                    <a:bodyPr/>
                    <a:lstStyle/>
                    <a:p>
                      <a:pPr indent="0" lvl="0" marL="0" rtl="0" algn="l">
                        <a:lnSpc>
                          <a:spcPct val="115000"/>
                        </a:lnSpc>
                        <a:spcBef>
                          <a:spcPts val="0"/>
                        </a:spcBef>
                        <a:spcAft>
                          <a:spcPts val="0"/>
                        </a:spcAft>
                        <a:buNone/>
                      </a:pPr>
                      <a:r>
                        <a:rPr b="1" lang="en"/>
                        <a:t>IupredL</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0.02%</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43075">
                <a:tc>
                  <a:txBody>
                    <a:bodyPr/>
                    <a:lstStyle/>
                    <a:p>
                      <a:pPr indent="0" lvl="0" marL="0" rtl="0" algn="l">
                        <a:lnSpc>
                          <a:spcPct val="115000"/>
                        </a:lnSpc>
                        <a:spcBef>
                          <a:spcPts val="0"/>
                        </a:spcBef>
                        <a:spcAft>
                          <a:spcPts val="0"/>
                        </a:spcAft>
                        <a:buNone/>
                      </a:pPr>
                      <a:r>
                        <a:rPr b="1" lang="en"/>
                        <a:t>SPOT Disorder</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23%</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43075">
                <a:tc>
                  <a:txBody>
                    <a:bodyPr/>
                    <a:lstStyle/>
                    <a:p>
                      <a:pPr indent="0" lvl="0" marL="0" rtl="0" algn="l">
                        <a:lnSpc>
                          <a:spcPct val="115000"/>
                        </a:lnSpc>
                        <a:spcBef>
                          <a:spcPts val="0"/>
                        </a:spcBef>
                        <a:spcAft>
                          <a:spcPts val="0"/>
                        </a:spcAft>
                        <a:buNone/>
                      </a:pPr>
                      <a:r>
                        <a:rPr b="1" lang="en"/>
                        <a:t>fidpnn</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100%</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214" name="Google Shape;214;p38"/>
          <p:cNvSpPr txBox="1"/>
          <p:nvPr/>
        </p:nvSpPr>
        <p:spPr>
          <a:xfrm>
            <a:off x="348300" y="4527900"/>
            <a:ext cx="8685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Test Sequence </a:t>
            </a:r>
            <a:r>
              <a:rPr lang="en" sz="1000"/>
              <a:t>taken</a:t>
            </a:r>
            <a:r>
              <a:rPr lang="en" sz="1000"/>
              <a:t> from Disprot Database - MQSINFRTARGNLSEVLNNVEAGEEVEITRRGREPAVIVSKATFEAYKKAALDAEFASLFDTLDSTNKELVNR</a:t>
            </a:r>
            <a:endParaRPr sz="1000"/>
          </a:p>
          <a:p>
            <a:pPr indent="0" lvl="0" marL="0" rtl="0" algn="l">
              <a:spcBef>
                <a:spcPts val="0"/>
              </a:spcBef>
              <a:spcAft>
                <a:spcPts val="0"/>
              </a:spcAft>
              <a:buNone/>
            </a:pPr>
            <a:r>
              <a:rPr lang="en" sz="1000">
                <a:solidFill>
                  <a:schemeClr val="accent2"/>
                </a:solidFill>
                <a:highlight>
                  <a:srgbClr val="FFFFFF"/>
                </a:highlight>
                <a:latin typeface="Courier New"/>
                <a:ea typeface="Courier New"/>
                <a:cs typeface="Courier New"/>
                <a:sym typeface="Courier New"/>
              </a:rPr>
              <a:t>0000000000000000000000000000000000000000011111111111111111111111111111111</a:t>
            </a:r>
            <a:endParaRPr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3904"/>
              <a:buFont typeface="Arial"/>
              <a:buNone/>
            </a:pPr>
            <a:r>
              <a:rPr b="1" lang="en" sz="2920">
                <a:solidFill>
                  <a:srgbClr val="741B47"/>
                </a:solidFill>
              </a:rPr>
              <a:t>Comparison of </a:t>
            </a:r>
            <a:r>
              <a:rPr b="1" lang="en" sz="2920">
                <a:solidFill>
                  <a:srgbClr val="741B47"/>
                </a:solidFill>
              </a:rPr>
              <a:t>Prediction Results:-</a:t>
            </a:r>
            <a:endParaRPr/>
          </a:p>
        </p:txBody>
      </p:sp>
      <p:pic>
        <p:nvPicPr>
          <p:cNvPr id="220" name="Google Shape;220;p39" title="Chart"/>
          <p:cNvPicPr preferRelativeResize="0"/>
          <p:nvPr/>
        </p:nvPicPr>
        <p:blipFill>
          <a:blip r:embed="rId3">
            <a:alphaModFix/>
          </a:blip>
          <a:stretch>
            <a:fillRect/>
          </a:stretch>
        </p:blipFill>
        <p:spPr>
          <a:xfrm>
            <a:off x="1697625" y="1170125"/>
            <a:ext cx="6179475" cy="382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26" name="Google Shape;22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marR="0" rtl="0" algn="l">
              <a:lnSpc>
                <a:spcPct val="100000"/>
              </a:lnSpc>
              <a:spcBef>
                <a:spcPts val="295"/>
              </a:spcBef>
              <a:spcAft>
                <a:spcPts val="0"/>
              </a:spcAft>
              <a:buClr>
                <a:schemeClr val="dk1"/>
              </a:buClr>
              <a:buSzPts val="1400"/>
              <a:buFont typeface="Times New Roman"/>
              <a:buAutoNum type="arabicParenR"/>
            </a:pPr>
            <a:r>
              <a:rPr lang="en" sz="1400">
                <a:solidFill>
                  <a:schemeClr val="dk1"/>
                </a:solidFill>
                <a:latin typeface="Times New Roman"/>
                <a:ea typeface="Times New Roman"/>
                <a:cs typeface="Times New Roman"/>
                <a:sym typeface="Times New Roman"/>
              </a:rPr>
              <a:t>Uversky, V. N. (2013). Intrinsically disordered proteins and their “mysterious” (meta)physics. Frontiers in Physiology, 4, 1-17.</a:t>
            </a:r>
            <a:endParaRPr sz="1400">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SzPts val="1400"/>
              <a:buFont typeface="Times New Roman"/>
              <a:buAutoNum type="arabicParenR"/>
            </a:pPr>
            <a:r>
              <a:rPr lang="en" sz="1400">
                <a:solidFill>
                  <a:schemeClr val="dk1"/>
                </a:solidFill>
                <a:latin typeface="Times New Roman"/>
                <a:ea typeface="Times New Roman"/>
                <a:cs typeface="Times New Roman"/>
                <a:sym typeface="Times New Roman"/>
              </a:rPr>
              <a:t>Ishida, T., &amp; Kinoshita, K. (2007). PrDOS: prediction of disordered protein regions from amino acid sequence. Nucleic acids research, 35(suppl_2), W460-W464.</a:t>
            </a:r>
            <a:endParaRPr sz="1400">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AutoNum type="arabicParenR"/>
            </a:pPr>
            <a:r>
              <a:rPr lang="en" sz="1400">
                <a:solidFill>
                  <a:schemeClr val="dk1"/>
                </a:solidFill>
                <a:latin typeface="Times New Roman"/>
                <a:ea typeface="Times New Roman"/>
                <a:cs typeface="Times New Roman"/>
                <a:sym typeface="Times New Roman"/>
              </a:rPr>
              <a:t>Xie, J., &amp; Kurgan, L. (2018). Prediction of intrinsically disordered protein regions from sequence alone. BMC Bioinformatics, 19(1), 1-14.</a:t>
            </a:r>
            <a:endParaRPr sz="1400">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AutoNum type="arabicParenR"/>
            </a:pPr>
            <a:r>
              <a:rPr lang="en" sz="1400">
                <a:solidFill>
                  <a:schemeClr val="dk1"/>
                </a:solidFill>
                <a:latin typeface="Times New Roman"/>
                <a:ea typeface="Times New Roman"/>
                <a:cs typeface="Times New Roman"/>
                <a:sym typeface="Times New Roman"/>
              </a:rPr>
              <a:t>Habchi, J., Tompa, P., Longhi, S., &amp; Uversky, V. N. (2019). Introducing protein intrinsic disorder. Chemical Reviews, 119(18), 11594-11606</a:t>
            </a:r>
            <a:endParaRPr sz="1400">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AutoNum type="arabicParenR"/>
            </a:pPr>
            <a:r>
              <a:rPr lang="en" sz="1400">
                <a:solidFill>
                  <a:schemeClr val="dk1"/>
                </a:solidFill>
                <a:latin typeface="Times New Roman"/>
                <a:ea typeface="Times New Roman"/>
                <a:cs typeface="Times New Roman"/>
                <a:sym typeface="Times New Roman"/>
              </a:rPr>
              <a:t>Yang, Y., Zhou, Y., &amp; Gong, W. (2020). A deep learning approach for predicting intrinsically disordered protein regions from primary sequences. BMC Bioinformatics, 21(1), 1-13.</a:t>
            </a:r>
            <a:endParaRPr sz="1400">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1400"/>
              <a:buFont typeface="Times New Roman"/>
              <a:buAutoNum type="arabicParenR"/>
            </a:pPr>
            <a:r>
              <a:rPr lang="en" sz="1400">
                <a:solidFill>
                  <a:schemeClr val="dk1"/>
                </a:solidFill>
                <a:latin typeface="Times New Roman"/>
                <a:ea typeface="Times New Roman"/>
                <a:cs typeface="Times New Roman"/>
                <a:sym typeface="Times New Roman"/>
              </a:rPr>
              <a:t>Zhou, Y., &amp; Zhou, H. (2019). Methods for predicting intrinsically disordered regions of proteins. Methods in molecular biology (Clifton, N.J.), 2022, 163-180.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365725" y="2238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408075" y="16472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2900">
                <a:solidFill>
                  <a:srgbClr val="741B47"/>
                </a:solidFill>
              </a:rPr>
              <a:t>Example of IDR:-</a:t>
            </a:r>
            <a:endParaRPr b="1" sz="2900">
              <a:solidFill>
                <a:srgbClr val="741B47"/>
              </a:solidFill>
            </a:endParaRPr>
          </a:p>
        </p:txBody>
      </p:sp>
      <p:pic>
        <p:nvPicPr>
          <p:cNvPr id="69" name="Google Shape;69;p15"/>
          <p:cNvPicPr preferRelativeResize="0"/>
          <p:nvPr/>
        </p:nvPicPr>
        <p:blipFill>
          <a:blip r:embed="rId3">
            <a:alphaModFix/>
          </a:blip>
          <a:stretch>
            <a:fillRect/>
          </a:stretch>
        </p:blipFill>
        <p:spPr>
          <a:xfrm>
            <a:off x="1631575" y="1058050"/>
            <a:ext cx="5715000" cy="2733675"/>
          </a:xfrm>
          <a:prstGeom prst="rect">
            <a:avLst/>
          </a:prstGeom>
          <a:noFill/>
          <a:ln>
            <a:noFill/>
          </a:ln>
        </p:spPr>
      </p:pic>
      <p:sp>
        <p:nvSpPr>
          <p:cNvPr id="70" name="Google Shape;70;p15"/>
          <p:cNvSpPr txBox="1"/>
          <p:nvPr/>
        </p:nvSpPr>
        <p:spPr>
          <a:xfrm>
            <a:off x="522225" y="3955675"/>
            <a:ext cx="8292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Fig. Conformational flexibility in SUMO-1 protein (PDB:1a5r). The central part shows relatively ordered structure. Conversely, the N- and C-terminal regions (left and right, respectively) show ‘intrinsic disorder’, although a short helical region persists in the N-terminal tail. </a:t>
            </a:r>
            <a:endParaRPr sz="1200"/>
          </a:p>
        </p:txBody>
      </p:sp>
      <p:sp>
        <p:nvSpPr>
          <p:cNvPr id="71" name="Google Shape;71;p15"/>
          <p:cNvSpPr txBox="1"/>
          <p:nvPr/>
        </p:nvSpPr>
        <p:spPr>
          <a:xfrm>
            <a:off x="2043900" y="4774200"/>
            <a:ext cx="71001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a:solidFill>
                  <a:schemeClr val="dk1"/>
                </a:solidFill>
                <a:latin typeface="Comfortaa Light"/>
                <a:ea typeface="Comfortaa Light"/>
                <a:cs typeface="Comfortaa Light"/>
                <a:sym typeface="Comfortaa Light"/>
              </a:rPr>
              <a:t>https://en.wikipedia.org/wiki/Intrinsically_disordered_proteins#Disorder_and_disease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solidFill>
                  <a:srgbClr val="741B47"/>
                </a:solidFill>
              </a:rPr>
              <a:t>Motivation Behind the Project:-</a:t>
            </a:r>
            <a:endParaRPr b="1" sz="2920">
              <a:solidFill>
                <a:srgbClr val="741B47"/>
              </a:solidFill>
            </a:endParaRPr>
          </a:p>
        </p:txBody>
      </p:sp>
      <p:sp>
        <p:nvSpPr>
          <p:cNvPr id="77" name="Google Shape;77;p16"/>
          <p:cNvSpPr txBox="1"/>
          <p:nvPr>
            <p:ph idx="1" type="body"/>
          </p:nvPr>
        </p:nvSpPr>
        <p:spPr>
          <a:xfrm>
            <a:off x="311700" y="1152475"/>
            <a:ext cx="8520600" cy="360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highlight>
                  <a:srgbClr val="FFFFFF"/>
                </a:highlight>
              </a:rPr>
              <a:t>Intrinsically unstructured proteins have been implicated in a number of diseases. It has been observed that IDRs are also some of the regions of mutations and may cause genetic diseases which includes cardiovascular cancer, and others. </a:t>
            </a:r>
            <a:endParaRPr sz="1900">
              <a:solidFill>
                <a:schemeClr val="dk1"/>
              </a:solidFill>
              <a:highlight>
                <a:srgbClr val="FFFFFF"/>
              </a:highlight>
            </a:endParaRPr>
          </a:p>
          <a:p>
            <a:pPr indent="0" lvl="0" marL="0" rtl="0" algn="l">
              <a:spcBef>
                <a:spcPts val="1200"/>
              </a:spcBef>
              <a:spcAft>
                <a:spcPts val="0"/>
              </a:spcAft>
              <a:buNone/>
            </a:pPr>
            <a:r>
              <a:t/>
            </a:r>
            <a:endParaRPr sz="1900">
              <a:solidFill>
                <a:schemeClr val="dk1"/>
              </a:solidFill>
              <a:highlight>
                <a:srgbClr val="FFFFFF"/>
              </a:highlight>
            </a:endParaRPr>
          </a:p>
          <a:p>
            <a:pPr indent="0" lvl="0" marL="0" rtl="0" algn="l">
              <a:spcBef>
                <a:spcPts val="1200"/>
              </a:spcBef>
              <a:spcAft>
                <a:spcPts val="0"/>
              </a:spcAft>
              <a:buNone/>
            </a:pPr>
            <a:r>
              <a:rPr lang="en" sz="1900">
                <a:solidFill>
                  <a:schemeClr val="dk1"/>
                </a:solidFill>
              </a:rPr>
              <a:t>An accurate understanding of multilevel complexity of IDPs/IDPRs will require the development of new rules and new technologies to study them. It will help in understanding the disease and effective treatment can be initiated. </a:t>
            </a:r>
            <a:endParaRPr sz="1900">
              <a:solidFill>
                <a:schemeClr val="dk1"/>
              </a:solidFill>
            </a:endParaRPr>
          </a:p>
          <a:p>
            <a:pPr indent="0" lvl="0" marL="0" rtl="0" algn="l">
              <a:spcBef>
                <a:spcPts val="1200"/>
              </a:spcBef>
              <a:spcAft>
                <a:spcPts val="1200"/>
              </a:spcAft>
              <a:buNone/>
            </a:pPr>
            <a:r>
              <a:t/>
            </a:r>
            <a:endParaRPr sz="1950">
              <a:solidFill>
                <a:srgbClr val="202122"/>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solidFill>
                  <a:srgbClr val="741B47"/>
                </a:solidFill>
              </a:rPr>
              <a:t>Methods of Prediction:-</a:t>
            </a:r>
            <a:endParaRPr b="1" sz="2920">
              <a:solidFill>
                <a:srgbClr val="741B47"/>
              </a:solidFill>
            </a:endParaRPr>
          </a:p>
        </p:txBody>
      </p:sp>
      <p:sp>
        <p:nvSpPr>
          <p:cNvPr id="83" name="Google Shape;83;p17"/>
          <p:cNvSpPr txBox="1"/>
          <p:nvPr>
            <p:ph idx="1" type="body"/>
          </p:nvPr>
        </p:nvSpPr>
        <p:spPr>
          <a:xfrm>
            <a:off x="311700" y="1314575"/>
            <a:ext cx="8520600" cy="3609900"/>
          </a:xfrm>
          <a:prstGeom prst="rect">
            <a:avLst/>
          </a:prstGeom>
        </p:spPr>
        <p:txBody>
          <a:bodyPr anchorCtr="0" anchor="t" bIns="91425" lIns="91425" spcFirstLastPara="1" rIns="91425" wrap="square" tIns="91425">
            <a:normAutofit fontScale="92500" lnSpcReduction="10000"/>
          </a:bodyPr>
          <a:lstStyle/>
          <a:p>
            <a:pPr indent="-340201" lvl="0" marL="457200" rtl="0" algn="l">
              <a:spcBef>
                <a:spcPts val="0"/>
              </a:spcBef>
              <a:spcAft>
                <a:spcPts val="0"/>
              </a:spcAft>
              <a:buClr>
                <a:schemeClr val="dk1"/>
              </a:buClr>
              <a:buSzPct val="100000"/>
              <a:buChar char="●"/>
            </a:pPr>
            <a:r>
              <a:rPr lang="en" sz="1900">
                <a:solidFill>
                  <a:schemeClr val="dk1"/>
                </a:solidFill>
                <a:highlight>
                  <a:srgbClr val="FFFFFF"/>
                </a:highlight>
              </a:rPr>
              <a:t>Convolutional and recurrent neural networks, among other deep learning techniques, have recently become effective tools for IDP prediction. These methods can </a:t>
            </a:r>
            <a:r>
              <a:rPr b="1" lang="en" sz="1900">
                <a:solidFill>
                  <a:schemeClr val="dk1"/>
                </a:solidFill>
                <a:highlight>
                  <a:srgbClr val="FFFFFF"/>
                </a:highlight>
              </a:rPr>
              <a:t>process large amounts of sequence data</a:t>
            </a:r>
            <a:r>
              <a:rPr lang="en" sz="1900">
                <a:solidFill>
                  <a:schemeClr val="dk1"/>
                </a:solidFill>
                <a:highlight>
                  <a:srgbClr val="FFFFFF"/>
                </a:highlight>
              </a:rPr>
              <a:t> and learn complex features, allowing for more accurate and efficient IDP prediction.</a:t>
            </a:r>
            <a:endParaRPr sz="1900">
              <a:solidFill>
                <a:schemeClr val="dk1"/>
              </a:solidFill>
              <a:highlight>
                <a:srgbClr val="FFFFFF"/>
              </a:highlight>
            </a:endParaRPr>
          </a:p>
          <a:p>
            <a:pPr indent="0" lvl="0" marL="457200" rtl="0" algn="l">
              <a:spcBef>
                <a:spcPts val="1200"/>
              </a:spcBef>
              <a:spcAft>
                <a:spcPts val="0"/>
              </a:spcAft>
              <a:buNone/>
            </a:pPr>
            <a:r>
              <a:t/>
            </a:r>
            <a:endParaRPr sz="1900">
              <a:solidFill>
                <a:schemeClr val="dk1"/>
              </a:solidFill>
              <a:highlight>
                <a:srgbClr val="FFFFFF"/>
              </a:highlight>
            </a:endParaRPr>
          </a:p>
          <a:p>
            <a:pPr indent="-340201" lvl="0" marL="457200" rtl="0" algn="l">
              <a:spcBef>
                <a:spcPts val="1200"/>
              </a:spcBef>
              <a:spcAft>
                <a:spcPts val="0"/>
              </a:spcAft>
              <a:buClr>
                <a:schemeClr val="dk1"/>
              </a:buClr>
              <a:buSzPct val="100000"/>
              <a:buChar char="●"/>
            </a:pPr>
            <a:r>
              <a:rPr lang="en" sz="1900">
                <a:solidFill>
                  <a:schemeClr val="dk1"/>
                </a:solidFill>
              </a:rPr>
              <a:t>Another approach for predicting intrinsically disordered regions (IDRs) within intrinsically disordered proteins (IDPs) is the </a:t>
            </a:r>
            <a:r>
              <a:rPr b="1" lang="en" sz="1900">
                <a:solidFill>
                  <a:schemeClr val="dk1"/>
                </a:solidFill>
              </a:rPr>
              <a:t>use of window-based methods</a:t>
            </a:r>
            <a:r>
              <a:rPr lang="en" sz="1900">
                <a:solidFill>
                  <a:schemeClr val="dk1"/>
                </a:solidFill>
              </a:rPr>
              <a:t>. These methods involve breaking up the protein sequence into shorter segments, or windows, and predicting the disorder propensity of each window.</a:t>
            </a:r>
            <a:endParaRPr sz="1900">
              <a:solidFill>
                <a:schemeClr val="dk1"/>
              </a:solidFill>
            </a:endParaRPr>
          </a:p>
          <a:p>
            <a:pPr indent="0" lvl="0" marL="0" rtl="0" algn="l">
              <a:spcBef>
                <a:spcPts val="1200"/>
              </a:spcBef>
              <a:spcAft>
                <a:spcPts val="1200"/>
              </a:spcAft>
              <a:buNone/>
            </a:pPr>
            <a:r>
              <a:t/>
            </a:r>
            <a:endParaRPr sz="1950">
              <a:solidFill>
                <a:srgbClr val="202122"/>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7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solidFill>
                  <a:srgbClr val="741B47"/>
                </a:solidFill>
              </a:rPr>
              <a:t>Methods of Prediction:-</a:t>
            </a:r>
            <a:endParaRPr b="1" sz="2920">
              <a:solidFill>
                <a:srgbClr val="741B47"/>
              </a:solidFill>
            </a:endParaRPr>
          </a:p>
        </p:txBody>
      </p:sp>
      <p:sp>
        <p:nvSpPr>
          <p:cNvPr id="89" name="Google Shape;89;p18"/>
          <p:cNvSpPr txBox="1"/>
          <p:nvPr>
            <p:ph idx="1" type="body"/>
          </p:nvPr>
        </p:nvSpPr>
        <p:spPr>
          <a:xfrm>
            <a:off x="311700" y="1134625"/>
            <a:ext cx="8520600" cy="37173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chemeClr val="dk1"/>
              </a:buClr>
              <a:buSzPts val="1900"/>
              <a:buChar char="●"/>
            </a:pPr>
            <a:r>
              <a:rPr lang="en" sz="1900">
                <a:solidFill>
                  <a:schemeClr val="dk1"/>
                </a:solidFill>
                <a:highlight>
                  <a:srgbClr val="FFFFFF"/>
                </a:highlight>
              </a:rPr>
              <a:t>Window-based methods offer a useful approach for predicting IDRs within IDPs, but careful consideration must be given to the </a:t>
            </a:r>
            <a:r>
              <a:rPr b="1" lang="en" sz="1900">
                <a:solidFill>
                  <a:schemeClr val="dk1"/>
                </a:solidFill>
                <a:highlight>
                  <a:srgbClr val="FFFFFF"/>
                </a:highlight>
              </a:rPr>
              <a:t>choice of window size and overlap</a:t>
            </a:r>
            <a:r>
              <a:rPr lang="en" sz="1900">
                <a:solidFill>
                  <a:schemeClr val="dk1"/>
                </a:solidFill>
                <a:highlight>
                  <a:srgbClr val="FFFFFF"/>
                </a:highlight>
              </a:rPr>
              <a:t>. </a:t>
            </a:r>
            <a:endParaRPr sz="1900">
              <a:solidFill>
                <a:schemeClr val="dk1"/>
              </a:solidFill>
              <a:highlight>
                <a:srgbClr val="FFFFFF"/>
              </a:highlight>
            </a:endParaRPr>
          </a:p>
          <a:p>
            <a:pPr indent="-349250" lvl="0" marL="457200" rtl="0" algn="l">
              <a:spcBef>
                <a:spcPts val="0"/>
              </a:spcBef>
              <a:spcAft>
                <a:spcPts val="0"/>
              </a:spcAft>
              <a:buClr>
                <a:schemeClr val="dk1"/>
              </a:buClr>
              <a:buSzPts val="1900"/>
              <a:buChar char="●"/>
            </a:pPr>
            <a:r>
              <a:rPr lang="en" sz="1900">
                <a:solidFill>
                  <a:schemeClr val="dk1"/>
                </a:solidFill>
                <a:highlight>
                  <a:srgbClr val="FFFFFF"/>
                </a:highlight>
              </a:rPr>
              <a:t>Additionally, other factors, such as the choice of features and machine learning algorithms, can also affect the accuracy of predictions.</a:t>
            </a:r>
            <a:endParaRPr sz="1900">
              <a:solidFill>
                <a:schemeClr val="dk1"/>
              </a:solidFill>
              <a:highlight>
                <a:srgbClr val="FFFFFF"/>
              </a:highlight>
            </a:endParaRPr>
          </a:p>
          <a:p>
            <a:pPr indent="-349250" lvl="0" marL="457200" rtl="0" algn="l">
              <a:spcBef>
                <a:spcPts val="0"/>
              </a:spcBef>
              <a:spcAft>
                <a:spcPts val="0"/>
              </a:spcAft>
              <a:buClr>
                <a:schemeClr val="dk1"/>
              </a:buClr>
              <a:buSzPts val="1900"/>
              <a:buChar char="●"/>
            </a:pPr>
            <a:r>
              <a:rPr lang="en" sz="1900">
                <a:solidFill>
                  <a:schemeClr val="dk1"/>
                </a:solidFill>
              </a:rPr>
              <a:t>By </a:t>
            </a:r>
            <a:r>
              <a:rPr b="1" lang="en" sz="1900">
                <a:solidFill>
                  <a:schemeClr val="dk1"/>
                </a:solidFill>
              </a:rPr>
              <a:t>comparing the accuracy of predictions</a:t>
            </a:r>
            <a:r>
              <a:rPr lang="en" sz="1900">
                <a:solidFill>
                  <a:schemeClr val="dk1"/>
                </a:solidFill>
              </a:rPr>
              <a:t> across different window sizes and overlaps, we can identify the optimal window size and overlap for predicting IDRs in specific types of IDPs. </a:t>
            </a:r>
            <a:endParaRPr sz="1900">
              <a:solidFill>
                <a:schemeClr val="dk1"/>
              </a:solidFill>
            </a:endParaRPr>
          </a:p>
          <a:p>
            <a:pPr indent="-349250" lvl="0" marL="457200" rtl="0" algn="l">
              <a:spcBef>
                <a:spcPts val="0"/>
              </a:spcBef>
              <a:spcAft>
                <a:spcPts val="0"/>
              </a:spcAft>
              <a:buClr>
                <a:schemeClr val="dk1"/>
              </a:buClr>
              <a:buSzPts val="1900"/>
              <a:buChar char="●"/>
            </a:pPr>
            <a:r>
              <a:rPr lang="en" sz="1900">
                <a:solidFill>
                  <a:schemeClr val="dk1"/>
                </a:solidFill>
              </a:rPr>
              <a:t>This data can be utilized to increase the precision of forecasts and to direct the creation of brand-new prediction techniques.</a:t>
            </a:r>
            <a:endParaRPr sz="1950">
              <a:solidFill>
                <a:srgbClr val="202122"/>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142475"/>
            <a:ext cx="8520600" cy="10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solidFill>
                  <a:srgbClr val="741B47"/>
                </a:solidFill>
              </a:rPr>
              <a:t>Data Collection and Preparation of data for Window-Based study</a:t>
            </a:r>
            <a:r>
              <a:rPr b="1" lang="en" sz="2920">
                <a:solidFill>
                  <a:srgbClr val="741B47"/>
                </a:solidFill>
              </a:rPr>
              <a:t>:-</a:t>
            </a:r>
            <a:endParaRPr b="1" sz="2920">
              <a:solidFill>
                <a:srgbClr val="741B47"/>
              </a:solidFill>
            </a:endParaRPr>
          </a:p>
        </p:txBody>
      </p:sp>
      <p:sp>
        <p:nvSpPr>
          <p:cNvPr id="95" name="Google Shape;95;p19"/>
          <p:cNvSpPr txBox="1"/>
          <p:nvPr>
            <p:ph idx="1" type="body"/>
          </p:nvPr>
        </p:nvSpPr>
        <p:spPr>
          <a:xfrm>
            <a:off x="311700" y="1725175"/>
            <a:ext cx="8520600" cy="2553900"/>
          </a:xfrm>
          <a:prstGeom prst="rect">
            <a:avLst/>
          </a:prstGeom>
        </p:spPr>
        <p:txBody>
          <a:bodyPr anchorCtr="0" anchor="t" bIns="91425" lIns="91425" spcFirstLastPara="1" rIns="91425" wrap="square" tIns="91425">
            <a:normAutofit lnSpcReduction="20000"/>
          </a:bodyPr>
          <a:lstStyle/>
          <a:p>
            <a:pPr indent="-349250" lvl="0" marL="457200" rtl="0" algn="l">
              <a:spcBef>
                <a:spcPts val="0"/>
              </a:spcBef>
              <a:spcAft>
                <a:spcPts val="0"/>
              </a:spcAft>
              <a:buClr>
                <a:schemeClr val="dk1"/>
              </a:buClr>
              <a:buSzPts val="1900"/>
              <a:buChar char="●"/>
            </a:pPr>
            <a:r>
              <a:rPr lang="en" sz="1900">
                <a:solidFill>
                  <a:schemeClr val="dk1"/>
                </a:solidFill>
                <a:highlight>
                  <a:srgbClr val="FFFFFF"/>
                </a:highlight>
              </a:rPr>
              <a:t>We have collected data from FIDPNN is a widely used dataset for predicting IDRs in IDPs. It contains protein sequences from the DisProt database that are annotated with experimentally verified disorder regions. </a:t>
            </a:r>
            <a:r>
              <a:rPr lang="en" sz="1900">
                <a:solidFill>
                  <a:schemeClr val="dk1"/>
                </a:solidFill>
              </a:rPr>
              <a:t>DisProt database, which is a curated database of experimentally characterized IDPs and their interactions.</a:t>
            </a:r>
            <a:r>
              <a:rPr lang="en" sz="1900">
                <a:solidFill>
                  <a:schemeClr val="dk1"/>
                </a:solidFill>
                <a:highlight>
                  <a:srgbClr val="FFFFFF"/>
                </a:highlight>
              </a:rPr>
              <a:t> </a:t>
            </a:r>
            <a:endParaRPr sz="1900">
              <a:solidFill>
                <a:schemeClr val="dk1"/>
              </a:solidFill>
              <a:highlight>
                <a:srgbClr val="FFFFFF"/>
              </a:highlight>
            </a:endParaRPr>
          </a:p>
          <a:p>
            <a:pPr indent="0" lvl="0" marL="457200" rtl="0" algn="l">
              <a:spcBef>
                <a:spcPts val="1200"/>
              </a:spcBef>
              <a:spcAft>
                <a:spcPts val="0"/>
              </a:spcAft>
              <a:buNone/>
            </a:pPr>
            <a:r>
              <a:t/>
            </a:r>
            <a:endParaRPr sz="1900">
              <a:solidFill>
                <a:schemeClr val="dk1"/>
              </a:solidFill>
              <a:highlight>
                <a:srgbClr val="FFFFFF"/>
              </a:highlight>
            </a:endParaRPr>
          </a:p>
          <a:p>
            <a:pPr indent="-349250" lvl="0" marL="457200" rtl="0" algn="l">
              <a:spcBef>
                <a:spcPts val="1200"/>
              </a:spcBef>
              <a:spcAft>
                <a:spcPts val="0"/>
              </a:spcAft>
              <a:buClr>
                <a:schemeClr val="dk1"/>
              </a:buClr>
              <a:buSzPts val="1900"/>
              <a:buChar char="●"/>
            </a:pPr>
            <a:r>
              <a:rPr lang="en" sz="1900">
                <a:solidFill>
                  <a:schemeClr val="dk1"/>
                </a:solidFill>
                <a:highlight>
                  <a:srgbClr val="FFFFFF"/>
                </a:highlight>
              </a:rPr>
              <a:t>The total number of IDR sequences were 721.</a:t>
            </a:r>
            <a:endParaRPr sz="1950">
              <a:solidFill>
                <a:srgbClr val="202122"/>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271338" y="1654375"/>
            <a:ext cx="8601324" cy="2032850"/>
          </a:xfrm>
          <a:prstGeom prst="rect">
            <a:avLst/>
          </a:prstGeom>
          <a:noFill/>
          <a:ln>
            <a:noFill/>
          </a:ln>
        </p:spPr>
      </p:pic>
      <p:sp>
        <p:nvSpPr>
          <p:cNvPr id="101" name="Google Shape;101;p20"/>
          <p:cNvSpPr txBox="1"/>
          <p:nvPr/>
        </p:nvSpPr>
        <p:spPr>
          <a:xfrm>
            <a:off x="2798675" y="3965675"/>
            <a:ext cx="2323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Fig. Snapshot of FIDPNN Data Set</a:t>
            </a:r>
            <a:endParaRPr b="1"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42475"/>
            <a:ext cx="8520600" cy="10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20">
                <a:solidFill>
                  <a:srgbClr val="741B47"/>
                </a:solidFill>
              </a:rPr>
              <a:t>Data Collection and Preparation of data for Window-Based study:-</a:t>
            </a:r>
            <a:endParaRPr b="1" sz="2920">
              <a:solidFill>
                <a:srgbClr val="741B47"/>
              </a:solidFill>
            </a:endParaRPr>
          </a:p>
        </p:txBody>
      </p:sp>
      <p:sp>
        <p:nvSpPr>
          <p:cNvPr id="107" name="Google Shape;107;p21"/>
          <p:cNvSpPr txBox="1"/>
          <p:nvPr>
            <p:ph idx="1" type="body"/>
          </p:nvPr>
        </p:nvSpPr>
        <p:spPr>
          <a:xfrm>
            <a:off x="311700" y="1725175"/>
            <a:ext cx="8520600" cy="3202200"/>
          </a:xfrm>
          <a:prstGeom prst="rect">
            <a:avLst/>
          </a:prstGeom>
        </p:spPr>
        <p:txBody>
          <a:bodyPr anchorCtr="0" anchor="t" bIns="91425" lIns="91425" spcFirstLastPara="1" rIns="91425" wrap="square" tIns="91425">
            <a:normAutofit fontScale="85000"/>
          </a:bodyPr>
          <a:lstStyle/>
          <a:p>
            <a:pPr indent="-331152" lvl="0" marL="457200" rtl="0" algn="l">
              <a:spcBef>
                <a:spcPts val="0"/>
              </a:spcBef>
              <a:spcAft>
                <a:spcPts val="0"/>
              </a:spcAft>
              <a:buClr>
                <a:schemeClr val="dk1"/>
              </a:buClr>
              <a:buSzPct val="100000"/>
              <a:buChar char="●"/>
            </a:pPr>
            <a:r>
              <a:rPr lang="en" sz="1900">
                <a:solidFill>
                  <a:schemeClr val="dk1"/>
                </a:solidFill>
                <a:highlight>
                  <a:srgbClr val="FFFFFF"/>
                </a:highlight>
              </a:rPr>
              <a:t>We have collected data from </a:t>
            </a:r>
            <a:r>
              <a:rPr b="1" lang="en" sz="1900">
                <a:solidFill>
                  <a:schemeClr val="dk1"/>
                </a:solidFill>
                <a:highlight>
                  <a:srgbClr val="FFFFFF"/>
                </a:highlight>
              </a:rPr>
              <a:t>FIDPNN</a:t>
            </a:r>
            <a:r>
              <a:rPr lang="en" sz="1900">
                <a:solidFill>
                  <a:schemeClr val="dk1"/>
                </a:solidFill>
                <a:highlight>
                  <a:srgbClr val="FFFFFF"/>
                </a:highlight>
              </a:rPr>
              <a:t> is a widely used dataset for predicting IDRs in IDPs. It contains protein sequences from the </a:t>
            </a:r>
            <a:r>
              <a:rPr b="1" lang="en" sz="1900">
                <a:solidFill>
                  <a:schemeClr val="dk1"/>
                </a:solidFill>
                <a:highlight>
                  <a:srgbClr val="FFFFFF"/>
                </a:highlight>
              </a:rPr>
              <a:t>DisProt database</a:t>
            </a:r>
            <a:r>
              <a:rPr lang="en" sz="1900">
                <a:solidFill>
                  <a:schemeClr val="dk1"/>
                </a:solidFill>
                <a:highlight>
                  <a:srgbClr val="FFFFFF"/>
                </a:highlight>
              </a:rPr>
              <a:t> that are </a:t>
            </a:r>
            <a:r>
              <a:rPr b="1" lang="en" sz="1900">
                <a:solidFill>
                  <a:schemeClr val="dk1"/>
                </a:solidFill>
                <a:highlight>
                  <a:srgbClr val="FFFFFF"/>
                </a:highlight>
              </a:rPr>
              <a:t>annotated with experimentally verified disorder regions</a:t>
            </a:r>
            <a:r>
              <a:rPr lang="en" sz="1900">
                <a:solidFill>
                  <a:schemeClr val="dk1"/>
                </a:solidFill>
                <a:highlight>
                  <a:srgbClr val="FFFFFF"/>
                </a:highlight>
              </a:rPr>
              <a:t>. </a:t>
            </a:r>
            <a:r>
              <a:rPr lang="en" sz="1900">
                <a:solidFill>
                  <a:schemeClr val="dk1"/>
                </a:solidFill>
              </a:rPr>
              <a:t>DisProt database, which is a curated database of experimentally characterized IDPs and their interactions.</a:t>
            </a:r>
            <a:r>
              <a:rPr lang="en" sz="1900">
                <a:solidFill>
                  <a:schemeClr val="dk1"/>
                </a:solidFill>
                <a:highlight>
                  <a:srgbClr val="FFFFFF"/>
                </a:highlight>
              </a:rPr>
              <a:t> </a:t>
            </a:r>
            <a:endParaRPr sz="1900">
              <a:solidFill>
                <a:schemeClr val="dk1"/>
              </a:solidFill>
              <a:highlight>
                <a:srgbClr val="FFFFFF"/>
              </a:highlight>
            </a:endParaRPr>
          </a:p>
          <a:p>
            <a:pPr indent="0" lvl="0" marL="457200" rtl="0" algn="l">
              <a:spcBef>
                <a:spcPts val="1200"/>
              </a:spcBef>
              <a:spcAft>
                <a:spcPts val="0"/>
              </a:spcAft>
              <a:buNone/>
            </a:pPr>
            <a:r>
              <a:t/>
            </a:r>
            <a:endParaRPr sz="1900">
              <a:solidFill>
                <a:schemeClr val="dk1"/>
              </a:solidFill>
              <a:highlight>
                <a:srgbClr val="FFFFFF"/>
              </a:highlight>
            </a:endParaRPr>
          </a:p>
          <a:p>
            <a:pPr indent="-331152" lvl="0" marL="457200" rtl="0" algn="l">
              <a:spcBef>
                <a:spcPts val="1200"/>
              </a:spcBef>
              <a:spcAft>
                <a:spcPts val="0"/>
              </a:spcAft>
              <a:buClr>
                <a:schemeClr val="dk1"/>
              </a:buClr>
              <a:buSzPct val="100000"/>
              <a:buChar char="●"/>
            </a:pPr>
            <a:r>
              <a:rPr lang="en" sz="1900">
                <a:solidFill>
                  <a:schemeClr val="dk1"/>
                </a:solidFill>
                <a:highlight>
                  <a:srgbClr val="FFFFFF"/>
                </a:highlight>
              </a:rPr>
              <a:t>The total number of IDR sequences were 721. The data were given in three different files named as Training, Validation, Testing data. I have classified these files by making subsequences of window sizes 5, 7, 9, 11, 13, 15, 17, 19, 21, 23, 25, 27, 29, 31, 33, 35, 37, 39, 41, 43, 45, 47, 49, 51, 53, 55, 57, 59.</a:t>
            </a:r>
            <a:endParaRPr sz="1950">
              <a:solidFill>
                <a:srgbClr val="2021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