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4"/>
  </p:sldMasterIdLst>
  <p:notesMasterIdLst>
    <p:notesMasterId r:id="rId31"/>
  </p:notesMasterIdLst>
  <p:handoutMasterIdLst>
    <p:handoutMasterId r:id="rId32"/>
  </p:handoutMasterIdLst>
  <p:sldIdLst>
    <p:sldId id="452" r:id="rId5"/>
    <p:sldId id="453" r:id="rId6"/>
    <p:sldId id="454" r:id="rId7"/>
    <p:sldId id="455" r:id="rId8"/>
    <p:sldId id="456" r:id="rId9"/>
    <p:sldId id="457" r:id="rId10"/>
    <p:sldId id="458" r:id="rId11"/>
    <p:sldId id="462" r:id="rId12"/>
    <p:sldId id="463" r:id="rId13"/>
    <p:sldId id="460" r:id="rId14"/>
    <p:sldId id="461" r:id="rId15"/>
    <p:sldId id="464" r:id="rId16"/>
    <p:sldId id="465" r:id="rId17"/>
    <p:sldId id="466" r:id="rId18"/>
    <p:sldId id="467" r:id="rId19"/>
    <p:sldId id="468" r:id="rId20"/>
    <p:sldId id="469" r:id="rId21"/>
    <p:sldId id="470" r:id="rId22"/>
    <p:sldId id="477" r:id="rId23"/>
    <p:sldId id="476" r:id="rId24"/>
    <p:sldId id="471" r:id="rId25"/>
    <p:sldId id="472" r:id="rId26"/>
    <p:sldId id="473" r:id="rId27"/>
    <p:sldId id="474" r:id="rId28"/>
    <p:sldId id="475" r:id="rId29"/>
    <p:sldId id="478"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Strauss" initials="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19C"/>
    <a:srgbClr val="FFFFCC"/>
    <a:srgbClr val="FFFFFF"/>
    <a:srgbClr val="BF9455"/>
    <a:srgbClr val="558F47"/>
    <a:srgbClr val="000A1E"/>
    <a:srgbClr val="002060"/>
    <a:srgbClr val="005483"/>
    <a:srgbClr val="315083"/>
    <a:srgbClr val="005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86751" autoAdjust="0"/>
  </p:normalViewPr>
  <p:slideViewPr>
    <p:cSldViewPr>
      <p:cViewPr varScale="1">
        <p:scale>
          <a:sx n="86" d="100"/>
          <a:sy n="86" d="100"/>
        </p:scale>
        <p:origin x="557" y="72"/>
      </p:cViewPr>
      <p:guideLst>
        <p:guide orient="horz" pos="2160"/>
        <p:guide pos="3840"/>
      </p:guideLst>
    </p:cSldViewPr>
  </p:slideViewPr>
  <p:outlineViewPr>
    <p:cViewPr>
      <p:scale>
        <a:sx n="33" d="100"/>
        <a:sy n="33" d="100"/>
      </p:scale>
      <p:origin x="0" y="20358"/>
    </p:cViewPr>
  </p:outlineViewPr>
  <p:notesTextViewPr>
    <p:cViewPr>
      <p:scale>
        <a:sx n="100" d="100"/>
        <a:sy n="100" d="100"/>
      </p:scale>
      <p:origin x="0" y="0"/>
    </p:cViewPr>
  </p:notesTextViewPr>
  <p:sorterViewPr>
    <p:cViewPr>
      <p:scale>
        <a:sx n="170" d="100"/>
        <a:sy n="170" d="100"/>
      </p:scale>
      <p:origin x="0" y="-144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sz="quarter" idx="1"/>
          </p:nvPr>
        </p:nvSpPr>
        <p:spPr>
          <a:xfrm>
            <a:off x="4142976" y="0"/>
            <a:ext cx="3170583" cy="480388"/>
          </a:xfrm>
          <a:prstGeom prst="rect">
            <a:avLst/>
          </a:prstGeom>
        </p:spPr>
        <p:txBody>
          <a:bodyPr vert="horz" lIns="81949" tIns="40974" rIns="81949" bIns="40974" rtlCol="0"/>
          <a:lstStyle>
            <a:lvl1pPr algn="r">
              <a:defRPr sz="1000" smtClean="0"/>
            </a:lvl1pPr>
          </a:lstStyle>
          <a:p>
            <a:pPr>
              <a:defRPr/>
            </a:pPr>
            <a:fld id="{7BA8808E-4DEA-4670-979B-BFBB11E0697C}" type="datetimeFigureOut">
              <a:rPr lang="en-US"/>
              <a:pPr>
                <a:defRPr/>
              </a:pPr>
              <a:t>4/25/2019</a:t>
            </a:fld>
            <a:endParaRPr lang="en-US" dirty="0"/>
          </a:p>
        </p:txBody>
      </p:sp>
      <p:sp>
        <p:nvSpPr>
          <p:cNvPr id="4" name="Footer Placeholder 3"/>
          <p:cNvSpPr>
            <a:spLocks noGrp="1"/>
          </p:cNvSpPr>
          <p:nvPr>
            <p:ph type="ftr" sz="quarter" idx="2"/>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5" name="Slide Number Placeholder 4"/>
          <p:cNvSpPr>
            <a:spLocks noGrp="1"/>
          </p:cNvSpPr>
          <p:nvPr>
            <p:ph type="sldNum" sz="quarter" idx="3"/>
          </p:nvPr>
        </p:nvSpPr>
        <p:spPr>
          <a:xfrm>
            <a:off x="4142976" y="9119173"/>
            <a:ext cx="3170583" cy="480388"/>
          </a:xfrm>
          <a:prstGeom prst="rect">
            <a:avLst/>
          </a:prstGeom>
        </p:spPr>
        <p:txBody>
          <a:bodyPr vert="horz" lIns="81949" tIns="40974" rIns="81949" bIns="40974" rtlCol="0" anchor="b"/>
          <a:lstStyle>
            <a:lvl1pPr algn="r">
              <a:defRPr sz="1000" smtClean="0"/>
            </a:lvl1pPr>
          </a:lstStyle>
          <a:p>
            <a:pPr>
              <a:defRPr/>
            </a:pPr>
            <a:fld id="{18159B03-8861-4C8A-BF11-BE83DD7B3E82}" type="slidenum">
              <a:rPr lang="en-US"/>
              <a:pPr>
                <a:defRPr/>
              </a:pPr>
              <a:t>‹#›</a:t>
            </a:fld>
            <a:endParaRPr lang="en-US" dirty="0"/>
          </a:p>
        </p:txBody>
      </p:sp>
    </p:spTree>
    <p:extLst>
      <p:ext uri="{BB962C8B-B14F-4D97-AF65-F5344CB8AC3E}">
        <p14:creationId xmlns:p14="http://schemas.microsoft.com/office/powerpoint/2010/main" val="3455155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idx="1"/>
          </p:nvPr>
        </p:nvSpPr>
        <p:spPr>
          <a:xfrm>
            <a:off x="4142976" y="0"/>
            <a:ext cx="3170583" cy="480388"/>
          </a:xfrm>
          <a:prstGeom prst="rect">
            <a:avLst/>
          </a:prstGeom>
        </p:spPr>
        <p:txBody>
          <a:bodyPr vert="horz" lIns="81949" tIns="40974" rIns="81949" bIns="40974" rtlCol="0"/>
          <a:lstStyle>
            <a:lvl1pPr algn="r">
              <a:defRPr sz="1000"/>
            </a:lvl1pPr>
          </a:lstStyle>
          <a:p>
            <a:pPr>
              <a:defRPr/>
            </a:pPr>
            <a:fld id="{68447D75-0BDC-4C89-85A6-2F0F6268F170}" type="datetimeFigureOut">
              <a:rPr lang="en-US"/>
              <a:pPr>
                <a:defRPr/>
              </a:pPr>
              <a:t>4/25/2019</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81949" tIns="40974" rIns="81949" bIns="40974" rtlCol="0" anchor="ctr"/>
          <a:lstStyle/>
          <a:p>
            <a:pPr lvl="0"/>
            <a:endParaRPr lang="en-US" noProof="0" dirty="0"/>
          </a:p>
        </p:txBody>
      </p:sp>
      <p:sp>
        <p:nvSpPr>
          <p:cNvPr id="5" name="Notes Placeholder 4"/>
          <p:cNvSpPr>
            <a:spLocks noGrp="1"/>
          </p:cNvSpPr>
          <p:nvPr>
            <p:ph type="body" sz="quarter" idx="3"/>
          </p:nvPr>
        </p:nvSpPr>
        <p:spPr>
          <a:xfrm>
            <a:off x="732183" y="4561239"/>
            <a:ext cx="5850835" cy="4320213"/>
          </a:xfrm>
          <a:prstGeom prst="rect">
            <a:avLst/>
          </a:prstGeom>
        </p:spPr>
        <p:txBody>
          <a:bodyPr vert="horz" lIns="81949" tIns="40974" rIns="81949" bIns="4097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7" name="Slide Number Placeholder 6"/>
          <p:cNvSpPr>
            <a:spLocks noGrp="1"/>
          </p:cNvSpPr>
          <p:nvPr>
            <p:ph type="sldNum" sz="quarter" idx="5"/>
          </p:nvPr>
        </p:nvSpPr>
        <p:spPr>
          <a:xfrm>
            <a:off x="4142976" y="9119173"/>
            <a:ext cx="3170583" cy="480388"/>
          </a:xfrm>
          <a:prstGeom prst="rect">
            <a:avLst/>
          </a:prstGeom>
        </p:spPr>
        <p:txBody>
          <a:bodyPr vert="horz" lIns="81949" tIns="40974" rIns="81949" bIns="40974" rtlCol="0" anchor="b"/>
          <a:lstStyle>
            <a:lvl1pPr algn="r">
              <a:defRPr sz="1000"/>
            </a:lvl1pPr>
          </a:lstStyle>
          <a:p>
            <a:pPr>
              <a:defRPr/>
            </a:pPr>
            <a:fld id="{03AC0817-D1D7-4999-971A-39BBBAD687E7}" type="slidenum">
              <a:rPr lang="en-US"/>
              <a:pPr>
                <a:defRPr/>
              </a:pPr>
              <a:t>‹#›</a:t>
            </a:fld>
            <a:endParaRPr lang="en-US" dirty="0"/>
          </a:p>
        </p:txBody>
      </p:sp>
    </p:spTree>
    <p:extLst>
      <p:ext uri="{BB962C8B-B14F-4D97-AF65-F5344CB8AC3E}">
        <p14:creationId xmlns:p14="http://schemas.microsoft.com/office/powerpoint/2010/main" val="3235830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19138"/>
            <a:ext cx="6400800" cy="3600450"/>
          </a:xfrm>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14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48507">
              <a:defRPr/>
            </a:pPr>
            <a:fld id="{292D55F3-C5C4-4A22-998B-A54F7B613804}" type="slidenum">
              <a:rPr lang="en-US">
                <a:solidFill>
                  <a:prstClr val="black"/>
                </a:solidFill>
              </a:rPr>
              <a:pPr defTabSz="948507">
                <a:defRPr/>
              </a:pPr>
              <a:t>1</a:t>
            </a:fld>
            <a:endParaRPr lang="en-US" dirty="0">
              <a:solidFill>
                <a:prstClr val="black"/>
              </a:solidFill>
            </a:endParaRPr>
          </a:p>
        </p:txBody>
      </p:sp>
    </p:spTree>
    <p:extLst>
      <p:ext uri="{BB962C8B-B14F-4D97-AF65-F5344CB8AC3E}">
        <p14:creationId xmlns:p14="http://schemas.microsoft.com/office/powerpoint/2010/main" val="49557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flickr.com/photos/masstravel/696114573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304800" y="1219200"/>
            <a:ext cx="11480800" cy="2362200"/>
          </a:xfrm>
          <a:prstGeom prst="rect">
            <a:avLst/>
          </a:prstGeom>
          <a:solidFill>
            <a:srgbClr val="C00000"/>
          </a:solidFill>
          <a:ln w="9525">
            <a:solidFill>
              <a:schemeClr val="tx1"/>
            </a:solidFill>
            <a:miter lim="800000"/>
            <a:headEnd/>
            <a:tailEnd/>
          </a:ln>
          <a:effectLst/>
        </p:spPr>
        <p:txBody>
          <a:bodyPr wrap="none" anchor="ctr"/>
          <a:lstStyle/>
          <a:p>
            <a:pPr>
              <a:defRPr/>
            </a:pPr>
            <a:endParaRPr lang="en-US" dirty="0"/>
          </a:p>
        </p:txBody>
      </p:sp>
      <p:sp>
        <p:nvSpPr>
          <p:cNvPr id="4" name="Rectangle 10"/>
          <p:cNvSpPr/>
          <p:nvPr userDrawn="1"/>
        </p:nvSpPr>
        <p:spPr>
          <a:xfrm>
            <a:off x="304800" y="990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11"/>
          <p:cNvSpPr/>
          <p:nvPr userDrawn="1"/>
        </p:nvSpPr>
        <p:spPr>
          <a:xfrm>
            <a:off x="304800" y="3657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322" name="Rectangle 2"/>
          <p:cNvSpPr>
            <a:spLocks noGrp="1" noChangeArrowheads="1"/>
          </p:cNvSpPr>
          <p:nvPr>
            <p:ph type="ctrTitle"/>
          </p:nvPr>
        </p:nvSpPr>
        <p:spPr>
          <a:xfrm>
            <a:off x="711200" y="1447800"/>
            <a:ext cx="10363200" cy="1981200"/>
          </a:xfrm>
        </p:spPr>
        <p:txBody>
          <a:bodyPr/>
          <a:lstStyle>
            <a:lvl1pPr>
              <a:defRPr sz="2800">
                <a:solidFill>
                  <a:schemeClr val="bg1"/>
                </a:solidFill>
                <a:latin typeface="Britannic Bold" panose="020B0903060703020204" pitchFamily="34" charset="0"/>
              </a:defRPr>
            </a:lvl1pPr>
          </a:lstStyle>
          <a:p>
            <a:r>
              <a:rPr lang="en-US" dirty="0"/>
              <a:t>Click to edit Master title style</a:t>
            </a:r>
          </a:p>
        </p:txBody>
      </p:sp>
      <p:sp>
        <p:nvSpPr>
          <p:cNvPr id="8" name="Rectangle 4"/>
          <p:cNvSpPr>
            <a:spLocks noGrp="1" noChangeArrowheads="1"/>
          </p:cNvSpPr>
          <p:nvPr>
            <p:ph type="dt" sz="half" idx="10"/>
          </p:nvPr>
        </p:nvSpPr>
        <p:spPr/>
        <p:txBody>
          <a:bodyPr/>
          <a:lstStyle>
            <a:lvl1pPr>
              <a:defRPr dirty="0"/>
            </a:lvl1pPr>
          </a:lstStyle>
          <a:p>
            <a:pPr>
              <a:defRPr/>
            </a:pPr>
            <a:r>
              <a:rPr lang="en-US"/>
              <a:t>January 19</a:t>
            </a:r>
            <a:endParaRPr lang="en-US" dirty="0"/>
          </a:p>
        </p:txBody>
      </p:sp>
      <p:sp>
        <p:nvSpPr>
          <p:cNvPr id="9" name="Rectangle 5"/>
          <p:cNvSpPr>
            <a:spLocks noGrp="1" noChangeArrowheads="1"/>
          </p:cNvSpPr>
          <p:nvPr>
            <p:ph type="ftr" sz="quarter" idx="11"/>
          </p:nvPr>
        </p:nvSpPr>
        <p:spPr/>
        <p:txBody>
          <a:bodyPr/>
          <a:lstStyle>
            <a:lvl1pPr>
              <a:defRPr dirty="0"/>
            </a:lvl1pPr>
          </a:lstStyle>
          <a:p>
            <a:pPr>
              <a:defRPr/>
            </a:pPr>
            <a:r>
              <a:rPr lang="en-US"/>
              <a:t>Big Data Architecture &amp; Governance</a:t>
            </a:r>
            <a:endParaRPr lang="en-US" dirty="0"/>
          </a:p>
        </p:txBody>
      </p:sp>
    </p:spTree>
    <p:extLst>
      <p:ext uri="{BB962C8B-B14F-4D97-AF65-F5344CB8AC3E}">
        <p14:creationId xmlns:p14="http://schemas.microsoft.com/office/powerpoint/2010/main" val="20983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AAA8E167-F972-4F1D-A80E-F93D2A15381E}"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2389717" y="4800600"/>
            <a:ext cx="7315200" cy="566738"/>
          </a:xfrm>
        </p:spPr>
        <p:txBody>
          <a:bodyPr anchor="b"/>
          <a:lstStyle>
            <a:lvl1pPr algn="l">
              <a:defRPr sz="2000" b="0"/>
            </a:lvl1pPr>
          </a:lstStyle>
          <a:p>
            <a:r>
              <a:rPr lang="en-US" dirty="0"/>
              <a:t>Click to edit Master title style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11" name="Picture 10" descr="A large white building&#10;&#10;Description automatically generated">
            <a:extLst>
              <a:ext uri="{FF2B5EF4-FFF2-40B4-BE49-F238E27FC236}">
                <a16:creationId xmlns:a16="http://schemas.microsoft.com/office/drawing/2014/main" id="{ABDFE807-E820-4E2A-993B-B5899DCD0091}"/>
              </a:ext>
            </a:extLst>
          </p:cNvPr>
          <p:cNvPicPr>
            <a:picLocks noChangeAspect="1"/>
          </p:cNvPicPr>
          <p:nvPr userDrawn="1"/>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81400" y="228600"/>
            <a:ext cx="4800600" cy="3429000"/>
          </a:xfrm>
          <a:prstGeom prst="rect">
            <a:avLst/>
          </a:prstGeom>
        </p:spPr>
      </p:pic>
    </p:spTree>
    <p:extLst>
      <p:ext uri="{BB962C8B-B14F-4D97-AF65-F5344CB8AC3E}">
        <p14:creationId xmlns:p14="http://schemas.microsoft.com/office/powerpoint/2010/main" val="12598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January 19</a:t>
            </a:r>
            <a:endParaRPr lang="en-US" dirty="0"/>
          </a:p>
        </p:txBody>
      </p:sp>
      <p:sp>
        <p:nvSpPr>
          <p:cNvPr id="4" name="Footer Placeholder 3"/>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245082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EA000755-9599-4746-87C7-91A40B0BD4EA}"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6"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b="0">
                <a:solidFill>
                  <a:srgbClr val="FF0000"/>
                </a:solidFill>
                <a:latin typeface="Britannic Bold" panose="020B0903060703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5483"/>
              </a:buClr>
              <a:defRPr sz="1800">
                <a:latin typeface="Calibri" pitchFamily="34" charset="0"/>
              </a:defRPr>
            </a:lvl1pPr>
            <a:lvl2pPr>
              <a:buClr>
                <a:srgbClr val="005483"/>
              </a:buClr>
              <a:defRPr sz="1600">
                <a:latin typeface="Calibri" pitchFamily="34" charset="0"/>
              </a:defRPr>
            </a:lvl2pPr>
            <a:lvl3pPr>
              <a:buClr>
                <a:srgbClr val="005483"/>
              </a:buClr>
              <a:defRPr sz="1600">
                <a:latin typeface="Calibri" pitchFamily="34" charset="0"/>
              </a:defRPr>
            </a:lvl3pPr>
            <a:lvl4pPr>
              <a:buClr>
                <a:srgbClr val="005483"/>
              </a:buClr>
              <a:defRPr sz="1600">
                <a:latin typeface="Calibri" pitchFamily="34" charset="0"/>
              </a:defRPr>
            </a:lvl4pPr>
            <a:lvl5pPr>
              <a:buClr>
                <a:srgbClr val="005483"/>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58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51BB932B-5716-4940-92D6-E60B757A5065}"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11" name="Title 1"/>
          <p:cNvSpPr>
            <a:spLocks noGrp="1"/>
          </p:cNvSpPr>
          <p:nvPr>
            <p:ph type="title"/>
          </p:nvPr>
        </p:nvSpPr>
        <p:spPr>
          <a:xfrm>
            <a:off x="304800" y="2667000"/>
            <a:ext cx="11506200" cy="533400"/>
          </a:xfrm>
          <a:solidFill>
            <a:srgbClr val="FF0000"/>
          </a:solidFill>
          <a:ln>
            <a:noFill/>
          </a:ln>
        </p:spPr>
        <p:style>
          <a:lnRef idx="0">
            <a:scrgbClr r="0" g="0" b="0"/>
          </a:lnRef>
          <a:fillRef idx="0">
            <a:scrgbClr r="0" g="0" b="0"/>
          </a:fillRef>
          <a:effectRef idx="0">
            <a:scrgbClr r="0" g="0" b="0"/>
          </a:effectRef>
          <a:fontRef idx="minor">
            <a:schemeClr val="lt1"/>
          </a:fontRef>
        </p:style>
        <p:txBody>
          <a:bodyPr/>
          <a:lstStyle>
            <a:lvl1pPr>
              <a:defRPr sz="2000">
                <a:solidFill>
                  <a:schemeClr val="bg1"/>
                </a:solidFill>
                <a:latin typeface="Britannic Bold" panose="020B0903060703020204" pitchFamily="34" charset="0"/>
              </a:defRPr>
            </a:lvl1pPr>
          </a:lstStyle>
          <a:p>
            <a:r>
              <a:rPr lang="en-US" dirty="0"/>
              <a:t>Click to edit Master title style</a:t>
            </a:r>
          </a:p>
        </p:txBody>
      </p:sp>
      <p:sp>
        <p:nvSpPr>
          <p:cNvPr id="6" name="Rectangle 10">
            <a:extLst>
              <a:ext uri="{FF2B5EF4-FFF2-40B4-BE49-F238E27FC236}">
                <a16:creationId xmlns:a16="http://schemas.microsoft.com/office/drawing/2014/main" id="{B4707C9F-49E8-43FA-9CDB-AB4D02F67082}"/>
              </a:ext>
            </a:extLst>
          </p:cNvPr>
          <p:cNvSpPr/>
          <p:nvPr userDrawn="1"/>
        </p:nvSpPr>
        <p:spPr>
          <a:xfrm>
            <a:off x="304800" y="24384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10">
            <a:extLst>
              <a:ext uri="{FF2B5EF4-FFF2-40B4-BE49-F238E27FC236}">
                <a16:creationId xmlns:a16="http://schemas.microsoft.com/office/drawing/2014/main" id="{75924729-B795-41C3-A194-F752BB66A982}"/>
              </a:ext>
            </a:extLst>
          </p:cNvPr>
          <p:cNvSpPr/>
          <p:nvPr userDrawn="1"/>
        </p:nvSpPr>
        <p:spPr>
          <a:xfrm>
            <a:off x="304800" y="3276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Date Placeholder 1">
            <a:extLst>
              <a:ext uri="{FF2B5EF4-FFF2-40B4-BE49-F238E27FC236}">
                <a16:creationId xmlns:a16="http://schemas.microsoft.com/office/drawing/2014/main" id="{331DACAB-449D-41E7-8755-95FB78A8792C}"/>
              </a:ext>
            </a:extLst>
          </p:cNvPr>
          <p:cNvSpPr>
            <a:spLocks noGrp="1"/>
          </p:cNvSpPr>
          <p:nvPr>
            <p:ph type="dt" sz="half" idx="10"/>
          </p:nvPr>
        </p:nvSpPr>
        <p:spPr/>
        <p:txBody>
          <a:bodyPr/>
          <a:lstStyle/>
          <a:p>
            <a:pPr>
              <a:defRPr/>
            </a:pPr>
            <a:r>
              <a:rPr lang="en-US"/>
              <a:t>January 19</a:t>
            </a:r>
            <a:endParaRPr lang="en-US" dirty="0"/>
          </a:p>
        </p:txBody>
      </p:sp>
      <p:sp>
        <p:nvSpPr>
          <p:cNvPr id="4" name="Footer Placeholder 3">
            <a:extLst>
              <a:ext uri="{FF2B5EF4-FFF2-40B4-BE49-F238E27FC236}">
                <a16:creationId xmlns:a16="http://schemas.microsoft.com/office/drawing/2014/main" id="{CE22E345-60EB-4D82-88DB-8F8322B1EF44}"/>
              </a:ext>
            </a:extLst>
          </p:cNvPr>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341564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D7C39F8-C1BF-4EE4-8043-BEE291923568}"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p>
        </p:txBody>
      </p:sp>
      <p:sp>
        <p:nvSpPr>
          <p:cNvPr id="3" name="Content Placeholder 2"/>
          <p:cNvSpPr>
            <a:spLocks noGrp="1"/>
          </p:cNvSpPr>
          <p:nvPr>
            <p:ph sz="half" idx="1"/>
          </p:nvPr>
        </p:nvSpPr>
        <p:spPr>
          <a:xfrm>
            <a:off x="609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087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CA9B05B1-A48E-4D69-A117-E7CC81340D89}"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9"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0" y="274638"/>
            <a:ext cx="10972800" cy="1143000"/>
          </a:xfrm>
        </p:spPr>
        <p:txBody>
          <a:bodyPr/>
          <a:lstStyle>
            <a:lvl1pPr>
              <a:defRPr>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83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8A78591-7F5C-4C02-880F-AEA48AC39C41}"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5"/>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a:solidFill>
                  <a:srgbClr val="FF0000"/>
                </a:solidFill>
              </a:defRPr>
            </a:lvl1pPr>
          </a:lstStyle>
          <a:p>
            <a:r>
              <a:rPr lang="en-US" dirty="0"/>
              <a:t>Click to edit Master title style</a:t>
            </a:r>
          </a:p>
        </p:txBody>
      </p:sp>
    </p:spTree>
    <p:extLst>
      <p:ext uri="{BB962C8B-B14F-4D97-AF65-F5344CB8AC3E}">
        <p14:creationId xmlns:p14="http://schemas.microsoft.com/office/powerpoint/2010/main" val="323267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D7D9DF00-AA16-4B64-848A-226D8AD4756F}"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4"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8024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1" y="273050"/>
            <a:ext cx="4011084" cy="1162050"/>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1400"/>
            </a:lvl1pPr>
            <a:lvl2pPr>
              <a:defRPr sz="1200"/>
            </a:lvl2pPr>
            <a:lvl3pPr>
              <a:defRPr sz="1200"/>
            </a:lvl3pPr>
            <a:lvl4pPr>
              <a:defRPr sz="1200"/>
            </a:lvl4pPr>
            <a:lvl5pPr>
              <a:buClr>
                <a:srgbClr val="005483"/>
              </a:buCl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290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January 19</a:t>
            </a:r>
            <a:endParaRPr lang="en-US" dirty="0"/>
          </a:p>
        </p:txBody>
      </p:sp>
      <p:sp>
        <p:nvSpPr>
          <p:cNvPr id="4" name="Footer Placeholder 3"/>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320393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1"/>
            <a:ext cx="10972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990600"/>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09600" y="6553200"/>
            <a:ext cx="2844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dirty="0"/>
            </a:lvl1pPr>
          </a:lstStyle>
          <a:p>
            <a:pPr>
              <a:defRPr/>
            </a:pPr>
            <a:r>
              <a:rPr lang="en-US"/>
              <a:t>January 19</a:t>
            </a:r>
          </a:p>
        </p:txBody>
      </p:sp>
      <p:sp>
        <p:nvSpPr>
          <p:cNvPr id="1029" name="Rectangle 5"/>
          <p:cNvSpPr>
            <a:spLocks noGrp="1" noChangeArrowheads="1"/>
          </p:cNvSpPr>
          <p:nvPr>
            <p:ph type="ftr" sz="quarter" idx="3"/>
          </p:nvPr>
        </p:nvSpPr>
        <p:spPr bwMode="auto">
          <a:xfrm>
            <a:off x="4191000" y="6553199"/>
            <a:ext cx="3860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dirty="0"/>
            </a:lvl1pPr>
          </a:lstStyle>
          <a:p>
            <a:pPr>
              <a:defRPr/>
            </a:pPr>
            <a:r>
              <a:rPr lang="en-US"/>
              <a:t>Big Data Architecture &amp; Governance</a:t>
            </a:r>
          </a:p>
        </p:txBody>
      </p:sp>
      <p:pic>
        <p:nvPicPr>
          <p:cNvPr id="6" name="Picture 5">
            <a:extLst>
              <a:ext uri="{FF2B5EF4-FFF2-40B4-BE49-F238E27FC236}">
                <a16:creationId xmlns:a16="http://schemas.microsoft.com/office/drawing/2014/main" id="{C045C862-6649-4F0E-999C-B04AB4BCAC89}"/>
              </a:ext>
            </a:extLst>
          </p:cNvPr>
          <p:cNvPicPr>
            <a:picLocks noChangeAspect="1"/>
          </p:cNvPicPr>
          <p:nvPr userDrawn="1"/>
        </p:nvPicPr>
        <p:blipFill>
          <a:blip r:embed="rId13">
            <a:alphaModFix/>
          </a:blip>
          <a:stretch>
            <a:fillRect/>
          </a:stretch>
        </p:blipFill>
        <p:spPr>
          <a:xfrm rot="16200000">
            <a:off x="10993208" y="4944322"/>
            <a:ext cx="1969470" cy="333885"/>
          </a:xfrm>
          <a:prstGeom prst="rect">
            <a:avLst/>
          </a:prstGeom>
        </p:spPr>
      </p:pic>
    </p:spTree>
    <p:extLst>
      <p:ext uri="{BB962C8B-B14F-4D97-AF65-F5344CB8AC3E}">
        <p14:creationId xmlns:p14="http://schemas.microsoft.com/office/powerpoint/2010/main" val="5864158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eaLnBrk="0" fontAlgn="base" hangingPunct="0">
        <a:spcBef>
          <a:spcPct val="0"/>
        </a:spcBef>
        <a:spcAft>
          <a:spcPct val="0"/>
        </a:spcAft>
        <a:defRPr sz="2000">
          <a:solidFill>
            <a:srgbClr val="FF0000"/>
          </a:solidFill>
          <a:latin typeface="Britannic Bold" panose="020B0903060703020204" pitchFamily="34" charset="0"/>
          <a:ea typeface="+mj-ea"/>
          <a:cs typeface="+mj-cs"/>
        </a:defRPr>
      </a:lvl1pPr>
      <a:lvl2pPr algn="l" rtl="0" eaLnBrk="0" fontAlgn="base" hangingPunct="0">
        <a:spcBef>
          <a:spcPct val="0"/>
        </a:spcBef>
        <a:spcAft>
          <a:spcPct val="0"/>
        </a:spcAft>
        <a:defRPr sz="2000">
          <a:solidFill>
            <a:srgbClr val="005483"/>
          </a:solidFill>
          <a:latin typeface="Cambria" pitchFamily="18" charset="0"/>
        </a:defRPr>
      </a:lvl2pPr>
      <a:lvl3pPr algn="l" rtl="0" eaLnBrk="0" fontAlgn="base" hangingPunct="0">
        <a:spcBef>
          <a:spcPct val="0"/>
        </a:spcBef>
        <a:spcAft>
          <a:spcPct val="0"/>
        </a:spcAft>
        <a:defRPr sz="2000">
          <a:solidFill>
            <a:srgbClr val="005483"/>
          </a:solidFill>
          <a:latin typeface="Cambria" pitchFamily="18" charset="0"/>
        </a:defRPr>
      </a:lvl3pPr>
      <a:lvl4pPr algn="l" rtl="0" eaLnBrk="0" fontAlgn="base" hangingPunct="0">
        <a:spcBef>
          <a:spcPct val="0"/>
        </a:spcBef>
        <a:spcAft>
          <a:spcPct val="0"/>
        </a:spcAft>
        <a:defRPr sz="2000">
          <a:solidFill>
            <a:srgbClr val="005483"/>
          </a:solidFill>
          <a:latin typeface="Cambria" pitchFamily="18" charset="0"/>
        </a:defRPr>
      </a:lvl4pPr>
      <a:lvl5pPr algn="l" rtl="0" eaLnBrk="0" fontAlgn="base" hangingPunct="0">
        <a:spcBef>
          <a:spcPct val="0"/>
        </a:spcBef>
        <a:spcAft>
          <a:spcPct val="0"/>
        </a:spcAft>
        <a:defRPr sz="2000">
          <a:solidFill>
            <a:srgbClr val="005483"/>
          </a:solidFill>
          <a:latin typeface="Cambria" pitchFamily="18" charset="0"/>
        </a:defRPr>
      </a:lvl5pPr>
      <a:lvl6pPr marL="457200" algn="l" rtl="0" fontAlgn="base">
        <a:spcBef>
          <a:spcPct val="0"/>
        </a:spcBef>
        <a:spcAft>
          <a:spcPct val="0"/>
        </a:spcAft>
        <a:defRPr sz="2000">
          <a:solidFill>
            <a:schemeClr val="tx2"/>
          </a:solidFill>
          <a:latin typeface="Verdana" pitchFamily="34" charset="0"/>
        </a:defRPr>
      </a:lvl6pPr>
      <a:lvl7pPr marL="914400" algn="l" rtl="0" fontAlgn="base">
        <a:spcBef>
          <a:spcPct val="0"/>
        </a:spcBef>
        <a:spcAft>
          <a:spcPct val="0"/>
        </a:spcAft>
        <a:defRPr sz="2000">
          <a:solidFill>
            <a:schemeClr val="tx2"/>
          </a:solidFill>
          <a:latin typeface="Verdana" pitchFamily="34" charset="0"/>
        </a:defRPr>
      </a:lvl7pPr>
      <a:lvl8pPr marL="1371600" algn="l" rtl="0" fontAlgn="base">
        <a:spcBef>
          <a:spcPct val="0"/>
        </a:spcBef>
        <a:spcAft>
          <a:spcPct val="0"/>
        </a:spcAft>
        <a:defRPr sz="2000">
          <a:solidFill>
            <a:schemeClr val="tx2"/>
          </a:solidFill>
          <a:latin typeface="Verdana" pitchFamily="34" charset="0"/>
        </a:defRPr>
      </a:lvl8pPr>
      <a:lvl9pPr marL="1828800" algn="l" rtl="0" fontAlgn="base">
        <a:spcBef>
          <a:spcPct val="0"/>
        </a:spcBef>
        <a:spcAft>
          <a:spcPct val="0"/>
        </a:spcAft>
        <a:defRPr sz="2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rgbClr val="005483"/>
        </a:buClr>
        <a:buFont typeface="Wingdings" pitchFamily="2" charset="2"/>
        <a:buChar char="§"/>
        <a:defRPr sz="14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5483"/>
        </a:buClr>
        <a:buChar char="–"/>
        <a:defRPr sz="1200">
          <a:solidFill>
            <a:schemeClr val="tx1"/>
          </a:solidFill>
          <a:latin typeface="Calibri" pitchFamily="34" charset="0"/>
        </a:defRPr>
      </a:lvl2pPr>
      <a:lvl3pPr marL="11430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3pPr>
      <a:lvl4pPr marL="16002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4pPr>
      <a:lvl5pPr marL="2057400" indent="-228600" algn="l" rtl="0" eaLnBrk="0" fontAlgn="base" hangingPunct="0">
        <a:spcBef>
          <a:spcPct val="20000"/>
        </a:spcBef>
        <a:spcAft>
          <a:spcPct val="0"/>
        </a:spcAft>
        <a:buClr>
          <a:srgbClr val="771F28"/>
        </a:buClr>
        <a:buChar char="»"/>
        <a:defRPr sz="1200">
          <a:solidFill>
            <a:schemeClr val="tx1"/>
          </a:solidFill>
          <a:latin typeface="Calibri" pitchFamily="34" charset="0"/>
        </a:defRPr>
      </a:lvl5pPr>
      <a:lvl6pPr marL="2514600" indent="-228600" algn="l" rtl="0" fontAlgn="base">
        <a:spcBef>
          <a:spcPct val="20000"/>
        </a:spcBef>
        <a:spcAft>
          <a:spcPct val="0"/>
        </a:spcAft>
        <a:buClr>
          <a:schemeClr val="bg2"/>
        </a:buClr>
        <a:buChar char="»"/>
        <a:defRPr sz="800">
          <a:solidFill>
            <a:schemeClr val="tx1"/>
          </a:solidFill>
          <a:latin typeface="+mn-lt"/>
        </a:defRPr>
      </a:lvl6pPr>
      <a:lvl7pPr marL="2971800" indent="-228600" algn="l" rtl="0" fontAlgn="base">
        <a:spcBef>
          <a:spcPct val="20000"/>
        </a:spcBef>
        <a:spcAft>
          <a:spcPct val="0"/>
        </a:spcAft>
        <a:buClr>
          <a:schemeClr val="bg2"/>
        </a:buClr>
        <a:buChar char="»"/>
        <a:defRPr sz="800">
          <a:solidFill>
            <a:schemeClr val="tx1"/>
          </a:solidFill>
          <a:latin typeface="+mn-lt"/>
        </a:defRPr>
      </a:lvl7pPr>
      <a:lvl8pPr marL="3429000" indent="-228600" algn="l" rtl="0" fontAlgn="base">
        <a:spcBef>
          <a:spcPct val="20000"/>
        </a:spcBef>
        <a:spcAft>
          <a:spcPct val="0"/>
        </a:spcAft>
        <a:buClr>
          <a:schemeClr val="bg2"/>
        </a:buClr>
        <a:buChar char="»"/>
        <a:defRPr sz="800">
          <a:solidFill>
            <a:schemeClr val="tx1"/>
          </a:solidFill>
          <a:latin typeface="+mn-lt"/>
        </a:defRPr>
      </a:lvl8pPr>
      <a:lvl9pPr marL="3886200" indent="-228600" algn="l" rtl="0" fontAlgn="base">
        <a:spcBef>
          <a:spcPct val="20000"/>
        </a:spcBef>
        <a:spcAft>
          <a:spcPct val="0"/>
        </a:spcAft>
        <a:buClr>
          <a:schemeClr val="bg2"/>
        </a:buClr>
        <a:buChar char="»"/>
        <a:defRPr sz="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4"/>
          <p:cNvSpPr>
            <a:spLocks noGrp="1"/>
          </p:cNvSpPr>
          <p:nvPr>
            <p:ph type="title"/>
          </p:nvPr>
        </p:nvSpPr>
        <p:spPr>
          <a:xfrm>
            <a:off x="2389717" y="4800599"/>
            <a:ext cx="7315200" cy="390525"/>
          </a:xfrm>
        </p:spPr>
        <p:txBody>
          <a:bodyPr/>
          <a:lstStyle/>
          <a:p>
            <a:r>
              <a:rPr lang="en-US" b="1" dirty="0"/>
              <a:t>Big Data Architecture and Governance</a:t>
            </a:r>
            <a:br>
              <a:rPr lang="en-US" sz="2400" dirty="0"/>
            </a:br>
            <a:br>
              <a:rPr lang="en-US" sz="2400" dirty="0"/>
            </a:br>
            <a:r>
              <a:rPr lang="en-US" sz="1800" dirty="0">
                <a:solidFill>
                  <a:srgbClr val="52919C"/>
                </a:solidFill>
              </a:rPr>
              <a:t>Individual Project – Bellevue Hospital</a:t>
            </a:r>
            <a:br>
              <a:rPr lang="en-US" sz="1800" dirty="0"/>
            </a:br>
            <a:r>
              <a:rPr lang="en-US" sz="1800" dirty="0"/>
              <a:t> </a:t>
            </a:r>
          </a:p>
        </p:txBody>
      </p:sp>
      <p:sp>
        <p:nvSpPr>
          <p:cNvPr id="7" name="Text Placeholder 6">
            <a:extLst>
              <a:ext uri="{FF2B5EF4-FFF2-40B4-BE49-F238E27FC236}">
                <a16:creationId xmlns:a16="http://schemas.microsoft.com/office/drawing/2014/main" id="{67EB1B95-50C0-4E0B-80C6-CD707E2EE4E4}"/>
              </a:ext>
            </a:extLst>
          </p:cNvPr>
          <p:cNvSpPr>
            <a:spLocks noGrp="1"/>
          </p:cNvSpPr>
          <p:nvPr>
            <p:ph type="body" sz="half" idx="2"/>
          </p:nvPr>
        </p:nvSpPr>
        <p:spPr>
          <a:xfrm>
            <a:off x="2389717" y="4976813"/>
            <a:ext cx="7315200" cy="804862"/>
          </a:xfrm>
        </p:spPr>
        <p:txBody>
          <a:bodyPr/>
          <a:lstStyle/>
          <a:p>
            <a:r>
              <a:rPr lang="en-US" sz="2000" b="1" dirty="0">
                <a:solidFill>
                  <a:srgbClr val="52919C"/>
                </a:solidFill>
              </a:rPr>
              <a:t>SOUMAVO GURIA</a:t>
            </a:r>
          </a:p>
          <a:p>
            <a:r>
              <a:rPr lang="en-US" sz="2000" b="1" dirty="0">
                <a:solidFill>
                  <a:srgbClr val="52919C"/>
                </a:solidFill>
              </a:rPr>
              <a:t>NUID-001495565</a:t>
            </a:r>
          </a:p>
        </p:txBody>
      </p:sp>
    </p:spTree>
    <p:extLst>
      <p:ext uri="{BB962C8B-B14F-4D97-AF65-F5344CB8AC3E}">
        <p14:creationId xmlns:p14="http://schemas.microsoft.com/office/powerpoint/2010/main" val="1557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89843B-E996-4FCE-B149-6C4EE6CE79D4}"/>
              </a:ext>
            </a:extLst>
          </p:cNvPr>
          <p:cNvSpPr txBox="1"/>
          <p:nvPr/>
        </p:nvSpPr>
        <p:spPr>
          <a:xfrm>
            <a:off x="304800" y="457200"/>
            <a:ext cx="11430000" cy="4524315"/>
          </a:xfrm>
          <a:prstGeom prst="rect">
            <a:avLst/>
          </a:prstGeom>
          <a:noFill/>
        </p:spPr>
        <p:txBody>
          <a:bodyPr wrap="square" rtlCol="0">
            <a:spAutoFit/>
          </a:bodyPr>
          <a:lstStyle/>
          <a:p>
            <a:r>
              <a:rPr lang="en-US" dirty="0"/>
              <a:t>The primary reasons for selecting </a:t>
            </a:r>
            <a:r>
              <a:rPr lang="en-US" b="1" i="1" u="sng" dirty="0">
                <a:solidFill>
                  <a:srgbClr val="52919C"/>
                </a:solidFill>
              </a:rPr>
              <a:t>TELMED</a:t>
            </a:r>
            <a:r>
              <a:rPr lang="en-US" dirty="0"/>
              <a:t> project are:</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The project focuses on patients/people along with cost.</a:t>
            </a:r>
          </a:p>
          <a:p>
            <a:endParaRPr lang="en-US" dirty="0"/>
          </a:p>
          <a:p>
            <a:pPr marL="285750" indent="-285750">
              <a:buFont typeface="Arial" panose="020B0604020202020204" pitchFamily="34" charset="0"/>
              <a:buChar char="•"/>
            </a:pPr>
            <a:r>
              <a:rPr lang="en-US" dirty="0"/>
              <a:t>The project also looks for the convenience of  people by reducing their frequent visit to the hospital.</a:t>
            </a:r>
          </a:p>
          <a:p>
            <a:endParaRPr lang="en-US" dirty="0"/>
          </a:p>
          <a:p>
            <a:pPr marL="285750" indent="-285750">
              <a:buFont typeface="Arial" panose="020B0604020202020204" pitchFamily="34" charset="0"/>
              <a:buChar char="•"/>
            </a:pPr>
            <a:r>
              <a:rPr lang="en-US" dirty="0"/>
              <a:t>The project reduces the waiting time of patient and avoid unnecessary paper works.</a:t>
            </a:r>
          </a:p>
          <a:p>
            <a:endParaRPr lang="en-US" dirty="0"/>
          </a:p>
          <a:p>
            <a:pPr marL="285750" indent="-285750">
              <a:buFont typeface="Arial" panose="020B0604020202020204" pitchFamily="34" charset="0"/>
              <a:buChar char="•"/>
            </a:pPr>
            <a:r>
              <a:rPr lang="en-US" dirty="0"/>
              <a:t>Patient’s health can be monitored 24*7 and they can consult doctor from anywhere. The doctor can also provide treatment remotely.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wrap up, the three integral elements in this project are cost, time and people. The purpose of project is to save time and reduce cost and for convenience of the patient. </a:t>
            </a:r>
          </a:p>
        </p:txBody>
      </p:sp>
    </p:spTree>
    <p:extLst>
      <p:ext uri="{BB962C8B-B14F-4D97-AF65-F5344CB8AC3E}">
        <p14:creationId xmlns:p14="http://schemas.microsoft.com/office/powerpoint/2010/main" val="398800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AAD79-6607-43E9-BB59-E71C6C05D122}"/>
              </a:ext>
            </a:extLst>
          </p:cNvPr>
          <p:cNvSpPr txBox="1"/>
          <p:nvPr/>
        </p:nvSpPr>
        <p:spPr>
          <a:xfrm>
            <a:off x="482599" y="533400"/>
            <a:ext cx="5105400" cy="461665"/>
          </a:xfrm>
          <a:prstGeom prst="rect">
            <a:avLst/>
          </a:prstGeom>
          <a:noFill/>
        </p:spPr>
        <p:txBody>
          <a:bodyPr wrap="square" rtlCol="0">
            <a:spAutoFit/>
          </a:bodyPr>
          <a:lstStyle/>
          <a:p>
            <a:r>
              <a:rPr lang="en-US" sz="2400" b="1" dirty="0"/>
              <a:t>Comparison by Facts</a:t>
            </a:r>
          </a:p>
        </p:txBody>
      </p:sp>
      <p:graphicFrame>
        <p:nvGraphicFramePr>
          <p:cNvPr id="4" name="Table 3">
            <a:extLst>
              <a:ext uri="{FF2B5EF4-FFF2-40B4-BE49-F238E27FC236}">
                <a16:creationId xmlns:a16="http://schemas.microsoft.com/office/drawing/2014/main" id="{B0448B28-A06D-4310-800D-062327A2E386}"/>
              </a:ext>
            </a:extLst>
          </p:cNvPr>
          <p:cNvGraphicFramePr>
            <a:graphicFrameLocks noGrp="1"/>
          </p:cNvGraphicFramePr>
          <p:nvPr>
            <p:extLst>
              <p:ext uri="{D42A27DB-BD31-4B8C-83A1-F6EECF244321}">
                <p14:modId xmlns:p14="http://schemas.microsoft.com/office/powerpoint/2010/main" val="2691747639"/>
              </p:ext>
            </p:extLst>
          </p:nvPr>
        </p:nvGraphicFramePr>
        <p:xfrm>
          <a:off x="1524000" y="1600200"/>
          <a:ext cx="8763000" cy="259588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488022576"/>
                    </a:ext>
                  </a:extLst>
                </a:gridCol>
                <a:gridCol w="2921000">
                  <a:extLst>
                    <a:ext uri="{9D8B030D-6E8A-4147-A177-3AD203B41FA5}">
                      <a16:colId xmlns:a16="http://schemas.microsoft.com/office/drawing/2014/main" val="1465304078"/>
                    </a:ext>
                  </a:extLst>
                </a:gridCol>
                <a:gridCol w="2921000">
                  <a:extLst>
                    <a:ext uri="{9D8B030D-6E8A-4147-A177-3AD203B41FA5}">
                      <a16:colId xmlns:a16="http://schemas.microsoft.com/office/drawing/2014/main" val="1355798437"/>
                    </a:ext>
                  </a:extLst>
                </a:gridCol>
              </a:tblGrid>
              <a:tr h="370840">
                <a:tc>
                  <a:txBody>
                    <a:bodyPr/>
                    <a:lstStyle/>
                    <a:p>
                      <a:r>
                        <a:rPr lang="en-US" dirty="0"/>
                        <a:t>Aspects</a:t>
                      </a:r>
                    </a:p>
                  </a:txBody>
                  <a:tcPr/>
                </a:tc>
                <a:tc>
                  <a:txBody>
                    <a:bodyPr/>
                    <a:lstStyle/>
                    <a:p>
                      <a:r>
                        <a:rPr lang="en-US" dirty="0"/>
                        <a:t>TELMED</a:t>
                      </a:r>
                    </a:p>
                  </a:txBody>
                  <a:tcPr/>
                </a:tc>
                <a:tc>
                  <a:txBody>
                    <a:bodyPr/>
                    <a:lstStyle/>
                    <a:p>
                      <a:r>
                        <a:rPr lang="en-US" dirty="0"/>
                        <a:t>REQBSA</a:t>
                      </a:r>
                    </a:p>
                  </a:txBody>
                  <a:tcPr/>
                </a:tc>
                <a:extLst>
                  <a:ext uri="{0D108BD9-81ED-4DB2-BD59-A6C34878D82A}">
                    <a16:rowId xmlns:a16="http://schemas.microsoft.com/office/drawing/2014/main" val="675435703"/>
                  </a:ext>
                </a:extLst>
              </a:tr>
              <a:tr h="370840">
                <a:tc>
                  <a:txBody>
                    <a:bodyPr/>
                    <a:lstStyle/>
                    <a:p>
                      <a:r>
                        <a:rPr lang="en-US" dirty="0"/>
                        <a:t>OPS Expense</a:t>
                      </a:r>
                    </a:p>
                  </a:txBody>
                  <a:tcPr/>
                </a:tc>
                <a:tc>
                  <a:txBody>
                    <a:bodyPr/>
                    <a:lstStyle/>
                    <a:p>
                      <a:r>
                        <a:rPr lang="en-US" dirty="0"/>
                        <a:t>293000</a:t>
                      </a:r>
                    </a:p>
                  </a:txBody>
                  <a:tcPr/>
                </a:tc>
                <a:tc>
                  <a:txBody>
                    <a:bodyPr/>
                    <a:lstStyle/>
                    <a:p>
                      <a:r>
                        <a:rPr lang="en-US" dirty="0"/>
                        <a:t>270000</a:t>
                      </a:r>
                    </a:p>
                  </a:txBody>
                  <a:tcPr/>
                </a:tc>
                <a:extLst>
                  <a:ext uri="{0D108BD9-81ED-4DB2-BD59-A6C34878D82A}">
                    <a16:rowId xmlns:a16="http://schemas.microsoft.com/office/drawing/2014/main" val="3237308565"/>
                  </a:ext>
                </a:extLst>
              </a:tr>
              <a:tr h="370840">
                <a:tc>
                  <a:txBody>
                    <a:bodyPr/>
                    <a:lstStyle/>
                    <a:p>
                      <a:r>
                        <a:rPr lang="en-US" dirty="0"/>
                        <a:t>ROI</a:t>
                      </a:r>
                    </a:p>
                  </a:txBody>
                  <a:tcPr/>
                </a:tc>
                <a:tc>
                  <a:txBody>
                    <a:bodyPr/>
                    <a:lstStyle/>
                    <a:p>
                      <a:r>
                        <a:rPr lang="en-US" dirty="0">
                          <a:highlight>
                            <a:srgbClr val="008000"/>
                          </a:highlight>
                        </a:rPr>
                        <a:t>255000</a:t>
                      </a:r>
                    </a:p>
                  </a:txBody>
                  <a:tcPr/>
                </a:tc>
                <a:tc>
                  <a:txBody>
                    <a:bodyPr/>
                    <a:lstStyle/>
                    <a:p>
                      <a:r>
                        <a:rPr lang="en-US" dirty="0"/>
                        <a:t>153000</a:t>
                      </a:r>
                    </a:p>
                  </a:txBody>
                  <a:tcPr/>
                </a:tc>
                <a:extLst>
                  <a:ext uri="{0D108BD9-81ED-4DB2-BD59-A6C34878D82A}">
                    <a16:rowId xmlns:a16="http://schemas.microsoft.com/office/drawing/2014/main" val="560573357"/>
                  </a:ext>
                </a:extLst>
              </a:tr>
              <a:tr h="370840">
                <a:tc>
                  <a:txBody>
                    <a:bodyPr/>
                    <a:lstStyle/>
                    <a:p>
                      <a:r>
                        <a:rPr lang="en-US" dirty="0"/>
                        <a:t>Resources Reduction</a:t>
                      </a:r>
                    </a:p>
                  </a:txBody>
                  <a:tcPr/>
                </a:tc>
                <a:tc>
                  <a:txBody>
                    <a:bodyPr/>
                    <a:lstStyle/>
                    <a:p>
                      <a:r>
                        <a:rPr lang="en-US" dirty="0">
                          <a:highlight>
                            <a:srgbClr val="008000"/>
                          </a:highlight>
                        </a:rPr>
                        <a:t>25</a:t>
                      </a:r>
                    </a:p>
                  </a:txBody>
                  <a:tcPr/>
                </a:tc>
                <a:tc>
                  <a:txBody>
                    <a:bodyPr/>
                    <a:lstStyle/>
                    <a:p>
                      <a:r>
                        <a:rPr lang="en-US" dirty="0"/>
                        <a:t>50</a:t>
                      </a:r>
                    </a:p>
                  </a:txBody>
                  <a:tcPr/>
                </a:tc>
                <a:extLst>
                  <a:ext uri="{0D108BD9-81ED-4DB2-BD59-A6C34878D82A}">
                    <a16:rowId xmlns:a16="http://schemas.microsoft.com/office/drawing/2014/main" val="735793869"/>
                  </a:ext>
                </a:extLst>
              </a:tr>
              <a:tr h="370840">
                <a:tc>
                  <a:txBody>
                    <a:bodyPr/>
                    <a:lstStyle/>
                    <a:p>
                      <a:r>
                        <a:rPr lang="en-US" dirty="0"/>
                        <a:t>Budget Allocation</a:t>
                      </a:r>
                    </a:p>
                  </a:txBody>
                  <a:tcPr/>
                </a:tc>
                <a:tc>
                  <a:txBody>
                    <a:bodyPr/>
                    <a:lstStyle/>
                    <a:p>
                      <a:r>
                        <a:rPr lang="en-US" dirty="0"/>
                        <a:t>82000</a:t>
                      </a:r>
                    </a:p>
                  </a:txBody>
                  <a:tcPr/>
                </a:tc>
                <a:tc>
                  <a:txBody>
                    <a:bodyPr/>
                    <a:lstStyle/>
                    <a:p>
                      <a:r>
                        <a:rPr lang="en-US" dirty="0"/>
                        <a:t>47000</a:t>
                      </a:r>
                    </a:p>
                  </a:txBody>
                  <a:tcPr/>
                </a:tc>
                <a:extLst>
                  <a:ext uri="{0D108BD9-81ED-4DB2-BD59-A6C34878D82A}">
                    <a16:rowId xmlns:a16="http://schemas.microsoft.com/office/drawing/2014/main" val="3884988018"/>
                  </a:ext>
                </a:extLst>
              </a:tr>
              <a:tr h="370840">
                <a:tc>
                  <a:txBody>
                    <a:bodyPr/>
                    <a:lstStyle/>
                    <a:p>
                      <a:r>
                        <a:rPr lang="en-US" dirty="0"/>
                        <a:t>Impact</a:t>
                      </a:r>
                    </a:p>
                  </a:txBody>
                  <a:tcPr/>
                </a:tc>
                <a:tc>
                  <a:txBody>
                    <a:bodyPr/>
                    <a:lstStyle/>
                    <a:p>
                      <a:r>
                        <a:rPr lang="en-US" dirty="0">
                          <a:highlight>
                            <a:srgbClr val="008000"/>
                          </a:highlight>
                        </a:rPr>
                        <a:t>Patient</a:t>
                      </a:r>
                    </a:p>
                  </a:txBody>
                  <a:tcPr/>
                </a:tc>
                <a:tc>
                  <a:txBody>
                    <a:bodyPr/>
                    <a:lstStyle/>
                    <a:p>
                      <a:r>
                        <a:rPr lang="en-US" dirty="0"/>
                        <a:t>Staffs</a:t>
                      </a:r>
                    </a:p>
                  </a:txBody>
                  <a:tcPr/>
                </a:tc>
                <a:extLst>
                  <a:ext uri="{0D108BD9-81ED-4DB2-BD59-A6C34878D82A}">
                    <a16:rowId xmlns:a16="http://schemas.microsoft.com/office/drawing/2014/main" val="132139682"/>
                  </a:ext>
                </a:extLst>
              </a:tr>
              <a:tr h="370840">
                <a:tc>
                  <a:txBody>
                    <a:bodyPr/>
                    <a:lstStyle/>
                    <a:p>
                      <a:r>
                        <a:rPr lang="en-US" dirty="0"/>
                        <a:t>Risk</a:t>
                      </a:r>
                    </a:p>
                  </a:txBody>
                  <a:tcPr/>
                </a:tc>
                <a:tc>
                  <a:txBody>
                    <a:bodyPr/>
                    <a:lstStyle/>
                    <a:p>
                      <a:r>
                        <a:rPr lang="en-US" dirty="0"/>
                        <a:t>Comparably low</a:t>
                      </a:r>
                    </a:p>
                  </a:txBody>
                  <a:tcPr/>
                </a:tc>
                <a:tc>
                  <a:txBody>
                    <a:bodyPr/>
                    <a:lstStyle/>
                    <a:p>
                      <a:r>
                        <a:rPr lang="en-US" dirty="0"/>
                        <a:t>Only 3</a:t>
                      </a:r>
                      <a:r>
                        <a:rPr lang="en-US" baseline="30000" dirty="0"/>
                        <a:t>rd</a:t>
                      </a:r>
                      <a:r>
                        <a:rPr lang="en-US" dirty="0"/>
                        <a:t> Party Involved</a:t>
                      </a:r>
                    </a:p>
                  </a:txBody>
                  <a:tcPr/>
                </a:tc>
                <a:extLst>
                  <a:ext uri="{0D108BD9-81ED-4DB2-BD59-A6C34878D82A}">
                    <a16:rowId xmlns:a16="http://schemas.microsoft.com/office/drawing/2014/main" val="1028378990"/>
                  </a:ext>
                </a:extLst>
              </a:tr>
            </a:tbl>
          </a:graphicData>
        </a:graphic>
      </p:graphicFrame>
    </p:spTree>
    <p:extLst>
      <p:ext uri="{BB962C8B-B14F-4D97-AF65-F5344CB8AC3E}">
        <p14:creationId xmlns:p14="http://schemas.microsoft.com/office/powerpoint/2010/main" val="94587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4C34A6-2E38-4064-BB3A-D2ACE2675E90}"/>
              </a:ext>
            </a:extLst>
          </p:cNvPr>
          <p:cNvSpPr txBox="1"/>
          <p:nvPr/>
        </p:nvSpPr>
        <p:spPr>
          <a:xfrm>
            <a:off x="207455" y="232291"/>
            <a:ext cx="9448800" cy="461665"/>
          </a:xfrm>
          <a:prstGeom prst="rect">
            <a:avLst/>
          </a:prstGeom>
          <a:noFill/>
        </p:spPr>
        <p:txBody>
          <a:bodyPr wrap="square" rtlCol="0">
            <a:spAutoFit/>
          </a:bodyPr>
          <a:lstStyle/>
          <a:p>
            <a:r>
              <a:rPr lang="en-US" sz="2400" b="1" dirty="0">
                <a:solidFill>
                  <a:schemeClr val="accent3">
                    <a:lumMod val="60000"/>
                    <a:lumOff val="40000"/>
                  </a:schemeClr>
                </a:solidFill>
              </a:rPr>
              <a:t>Functional Requirement</a:t>
            </a:r>
          </a:p>
        </p:txBody>
      </p:sp>
      <p:sp>
        <p:nvSpPr>
          <p:cNvPr id="3" name="TextBox 2">
            <a:extLst>
              <a:ext uri="{FF2B5EF4-FFF2-40B4-BE49-F238E27FC236}">
                <a16:creationId xmlns:a16="http://schemas.microsoft.com/office/drawing/2014/main" id="{1FD46BD7-9F5A-4CF5-A26F-47743AE4B7A6}"/>
              </a:ext>
            </a:extLst>
          </p:cNvPr>
          <p:cNvSpPr txBox="1"/>
          <p:nvPr/>
        </p:nvSpPr>
        <p:spPr>
          <a:xfrm>
            <a:off x="533400" y="990600"/>
            <a:ext cx="11049000"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021A4C8A-8A16-4A3D-AE83-97E3A00E9E07}"/>
              </a:ext>
            </a:extLst>
          </p:cNvPr>
          <p:cNvPicPr>
            <a:picLocks noChangeAspect="1"/>
          </p:cNvPicPr>
          <p:nvPr/>
        </p:nvPicPr>
        <p:blipFill>
          <a:blip r:embed="rId2"/>
          <a:stretch>
            <a:fillRect/>
          </a:stretch>
        </p:blipFill>
        <p:spPr>
          <a:xfrm>
            <a:off x="207455" y="899041"/>
            <a:ext cx="554546" cy="469954"/>
          </a:xfrm>
          <a:prstGeom prst="rect">
            <a:avLst/>
          </a:prstGeom>
        </p:spPr>
      </p:pic>
      <p:sp>
        <p:nvSpPr>
          <p:cNvPr id="5" name="TextBox 4">
            <a:extLst>
              <a:ext uri="{FF2B5EF4-FFF2-40B4-BE49-F238E27FC236}">
                <a16:creationId xmlns:a16="http://schemas.microsoft.com/office/drawing/2014/main" id="{CD690E78-DBF3-47BD-B491-06BB90526951}"/>
              </a:ext>
            </a:extLst>
          </p:cNvPr>
          <p:cNvSpPr txBox="1"/>
          <p:nvPr/>
        </p:nvSpPr>
        <p:spPr>
          <a:xfrm>
            <a:off x="914400" y="937141"/>
            <a:ext cx="10515600" cy="369332"/>
          </a:xfrm>
          <a:prstGeom prst="rect">
            <a:avLst/>
          </a:prstGeom>
          <a:noFill/>
        </p:spPr>
        <p:txBody>
          <a:bodyPr wrap="square" rtlCol="0">
            <a:spAutoFit/>
          </a:bodyPr>
          <a:lstStyle/>
          <a:p>
            <a:r>
              <a:rPr lang="en-US" dirty="0"/>
              <a:t>Agile Framework and methodologies will be followed for project development </a:t>
            </a:r>
          </a:p>
        </p:txBody>
      </p:sp>
      <p:pic>
        <p:nvPicPr>
          <p:cNvPr id="6" name="Picture 5">
            <a:extLst>
              <a:ext uri="{FF2B5EF4-FFF2-40B4-BE49-F238E27FC236}">
                <a16:creationId xmlns:a16="http://schemas.microsoft.com/office/drawing/2014/main" id="{001EF8FF-49F3-4C17-ACC1-BA45E060C7A7}"/>
              </a:ext>
            </a:extLst>
          </p:cNvPr>
          <p:cNvPicPr>
            <a:picLocks noChangeAspect="1"/>
          </p:cNvPicPr>
          <p:nvPr/>
        </p:nvPicPr>
        <p:blipFill>
          <a:blip r:embed="rId3"/>
          <a:stretch>
            <a:fillRect/>
          </a:stretch>
        </p:blipFill>
        <p:spPr>
          <a:xfrm>
            <a:off x="152400" y="1828800"/>
            <a:ext cx="609601" cy="469955"/>
          </a:xfrm>
          <a:prstGeom prst="rect">
            <a:avLst/>
          </a:prstGeom>
        </p:spPr>
      </p:pic>
      <p:sp>
        <p:nvSpPr>
          <p:cNvPr id="7" name="TextBox 6">
            <a:extLst>
              <a:ext uri="{FF2B5EF4-FFF2-40B4-BE49-F238E27FC236}">
                <a16:creationId xmlns:a16="http://schemas.microsoft.com/office/drawing/2014/main" id="{3A15242E-371E-4B5F-A3DB-BE10E97C15F2}"/>
              </a:ext>
            </a:extLst>
          </p:cNvPr>
          <p:cNvSpPr txBox="1"/>
          <p:nvPr/>
        </p:nvSpPr>
        <p:spPr>
          <a:xfrm>
            <a:off x="914400" y="1812980"/>
            <a:ext cx="9448800" cy="369332"/>
          </a:xfrm>
          <a:prstGeom prst="rect">
            <a:avLst/>
          </a:prstGeom>
          <a:noFill/>
        </p:spPr>
        <p:txBody>
          <a:bodyPr wrap="square" rtlCol="0">
            <a:spAutoFit/>
          </a:bodyPr>
          <a:lstStyle/>
          <a:p>
            <a:r>
              <a:rPr lang="en-US" dirty="0"/>
              <a:t>Data is retrieved from wearables of patients and stored in Data repository system</a:t>
            </a:r>
          </a:p>
        </p:txBody>
      </p:sp>
      <p:pic>
        <p:nvPicPr>
          <p:cNvPr id="8" name="Picture 7">
            <a:extLst>
              <a:ext uri="{FF2B5EF4-FFF2-40B4-BE49-F238E27FC236}">
                <a16:creationId xmlns:a16="http://schemas.microsoft.com/office/drawing/2014/main" id="{16191D3F-F01C-4BAB-914C-870C5C98D153}"/>
              </a:ext>
            </a:extLst>
          </p:cNvPr>
          <p:cNvPicPr>
            <a:picLocks noChangeAspect="1"/>
          </p:cNvPicPr>
          <p:nvPr/>
        </p:nvPicPr>
        <p:blipFill>
          <a:blip r:embed="rId4"/>
          <a:stretch>
            <a:fillRect/>
          </a:stretch>
        </p:blipFill>
        <p:spPr>
          <a:xfrm>
            <a:off x="152400" y="2642415"/>
            <a:ext cx="533400" cy="557986"/>
          </a:xfrm>
          <a:prstGeom prst="rect">
            <a:avLst/>
          </a:prstGeom>
        </p:spPr>
      </p:pic>
      <p:sp>
        <p:nvSpPr>
          <p:cNvPr id="9" name="TextBox 8">
            <a:extLst>
              <a:ext uri="{FF2B5EF4-FFF2-40B4-BE49-F238E27FC236}">
                <a16:creationId xmlns:a16="http://schemas.microsoft.com/office/drawing/2014/main" id="{8C3C2941-55A6-40A0-9873-C265E68A2FC9}"/>
              </a:ext>
            </a:extLst>
          </p:cNvPr>
          <p:cNvSpPr txBox="1"/>
          <p:nvPr/>
        </p:nvSpPr>
        <p:spPr>
          <a:xfrm>
            <a:off x="914400" y="2673460"/>
            <a:ext cx="10668000" cy="646331"/>
          </a:xfrm>
          <a:prstGeom prst="rect">
            <a:avLst/>
          </a:prstGeom>
          <a:noFill/>
        </p:spPr>
        <p:txBody>
          <a:bodyPr wrap="square" rtlCol="0">
            <a:spAutoFit/>
          </a:bodyPr>
          <a:lstStyle/>
          <a:p>
            <a:r>
              <a:rPr lang="en-US" dirty="0"/>
              <a:t>All important metrics must be taken into consideration like Max Value/Threshold Value regarding patient’s health</a:t>
            </a:r>
          </a:p>
        </p:txBody>
      </p:sp>
      <p:pic>
        <p:nvPicPr>
          <p:cNvPr id="10" name="Picture 9">
            <a:extLst>
              <a:ext uri="{FF2B5EF4-FFF2-40B4-BE49-F238E27FC236}">
                <a16:creationId xmlns:a16="http://schemas.microsoft.com/office/drawing/2014/main" id="{6F2F51D4-D389-49E6-A3C4-78F2A8922836}"/>
              </a:ext>
            </a:extLst>
          </p:cNvPr>
          <p:cNvPicPr>
            <a:picLocks noChangeAspect="1"/>
          </p:cNvPicPr>
          <p:nvPr/>
        </p:nvPicPr>
        <p:blipFill>
          <a:blip r:embed="rId5"/>
          <a:stretch>
            <a:fillRect/>
          </a:stretch>
        </p:blipFill>
        <p:spPr>
          <a:xfrm>
            <a:off x="142873" y="3717213"/>
            <a:ext cx="609601" cy="469954"/>
          </a:xfrm>
          <a:prstGeom prst="rect">
            <a:avLst/>
          </a:prstGeom>
        </p:spPr>
      </p:pic>
      <p:sp>
        <p:nvSpPr>
          <p:cNvPr id="11" name="TextBox 10">
            <a:extLst>
              <a:ext uri="{FF2B5EF4-FFF2-40B4-BE49-F238E27FC236}">
                <a16:creationId xmlns:a16="http://schemas.microsoft.com/office/drawing/2014/main" id="{C92304F2-49C5-49E8-A117-179DC53A4EC7}"/>
              </a:ext>
            </a:extLst>
          </p:cNvPr>
          <p:cNvSpPr txBox="1"/>
          <p:nvPr/>
        </p:nvSpPr>
        <p:spPr>
          <a:xfrm>
            <a:off x="1038225" y="3629025"/>
            <a:ext cx="10058400" cy="646331"/>
          </a:xfrm>
          <a:prstGeom prst="rect">
            <a:avLst/>
          </a:prstGeom>
          <a:noFill/>
        </p:spPr>
        <p:txBody>
          <a:bodyPr wrap="square" rtlCol="0">
            <a:spAutoFit/>
          </a:bodyPr>
          <a:lstStyle/>
          <a:p>
            <a:r>
              <a:rPr lang="en-US" dirty="0"/>
              <a:t>Machine Learning and AI in the system should be able to detect the values and notify the lab technicians when there is aberration in value and predict future values</a:t>
            </a:r>
          </a:p>
        </p:txBody>
      </p:sp>
      <p:pic>
        <p:nvPicPr>
          <p:cNvPr id="12" name="Picture 11">
            <a:extLst>
              <a:ext uri="{FF2B5EF4-FFF2-40B4-BE49-F238E27FC236}">
                <a16:creationId xmlns:a16="http://schemas.microsoft.com/office/drawing/2014/main" id="{64FDC2B1-CF87-433E-A394-9679B1319EB5}"/>
              </a:ext>
            </a:extLst>
          </p:cNvPr>
          <p:cNvPicPr>
            <a:picLocks noChangeAspect="1"/>
          </p:cNvPicPr>
          <p:nvPr/>
        </p:nvPicPr>
        <p:blipFill>
          <a:blip r:embed="rId6"/>
          <a:stretch>
            <a:fillRect/>
          </a:stretch>
        </p:blipFill>
        <p:spPr>
          <a:xfrm>
            <a:off x="133348" y="4618859"/>
            <a:ext cx="649891" cy="410341"/>
          </a:xfrm>
          <a:prstGeom prst="rect">
            <a:avLst/>
          </a:prstGeom>
        </p:spPr>
      </p:pic>
      <p:sp>
        <p:nvSpPr>
          <p:cNvPr id="13" name="TextBox 12">
            <a:extLst>
              <a:ext uri="{FF2B5EF4-FFF2-40B4-BE49-F238E27FC236}">
                <a16:creationId xmlns:a16="http://schemas.microsoft.com/office/drawing/2014/main" id="{C361CF4B-EE44-4ED6-8F53-C138C9EFDDBD}"/>
              </a:ext>
            </a:extLst>
          </p:cNvPr>
          <p:cNvSpPr txBox="1"/>
          <p:nvPr/>
        </p:nvSpPr>
        <p:spPr>
          <a:xfrm>
            <a:off x="1038225" y="4618859"/>
            <a:ext cx="10086975" cy="369332"/>
          </a:xfrm>
          <a:prstGeom prst="rect">
            <a:avLst/>
          </a:prstGeom>
          <a:noFill/>
        </p:spPr>
        <p:txBody>
          <a:bodyPr wrap="square" rtlCol="0">
            <a:spAutoFit/>
          </a:bodyPr>
          <a:lstStyle/>
          <a:p>
            <a:r>
              <a:rPr lang="en-US" dirty="0"/>
              <a:t>The doctor is responsible for providing treatment to patient in any location</a:t>
            </a:r>
          </a:p>
        </p:txBody>
      </p:sp>
      <p:pic>
        <p:nvPicPr>
          <p:cNvPr id="14" name="Picture 13">
            <a:extLst>
              <a:ext uri="{FF2B5EF4-FFF2-40B4-BE49-F238E27FC236}">
                <a16:creationId xmlns:a16="http://schemas.microsoft.com/office/drawing/2014/main" id="{2DB02150-5ED7-41D0-9E17-6E020B270ED9}"/>
              </a:ext>
            </a:extLst>
          </p:cNvPr>
          <p:cNvPicPr>
            <a:picLocks noChangeAspect="1"/>
          </p:cNvPicPr>
          <p:nvPr/>
        </p:nvPicPr>
        <p:blipFill>
          <a:blip r:embed="rId7"/>
          <a:stretch>
            <a:fillRect/>
          </a:stretch>
        </p:blipFill>
        <p:spPr>
          <a:xfrm>
            <a:off x="161128" y="5432177"/>
            <a:ext cx="622111" cy="369332"/>
          </a:xfrm>
          <a:prstGeom prst="rect">
            <a:avLst/>
          </a:prstGeom>
        </p:spPr>
      </p:pic>
      <p:sp>
        <p:nvSpPr>
          <p:cNvPr id="15" name="TextBox 14">
            <a:extLst>
              <a:ext uri="{FF2B5EF4-FFF2-40B4-BE49-F238E27FC236}">
                <a16:creationId xmlns:a16="http://schemas.microsoft.com/office/drawing/2014/main" id="{820004B5-664A-480C-A731-726DB71BEEDF}"/>
              </a:ext>
            </a:extLst>
          </p:cNvPr>
          <p:cNvSpPr txBox="1"/>
          <p:nvPr/>
        </p:nvSpPr>
        <p:spPr>
          <a:xfrm>
            <a:off x="1128712" y="5389758"/>
            <a:ext cx="10086975" cy="369332"/>
          </a:xfrm>
          <a:prstGeom prst="rect">
            <a:avLst/>
          </a:prstGeom>
          <a:noFill/>
        </p:spPr>
        <p:txBody>
          <a:bodyPr wrap="square" rtlCol="0">
            <a:spAutoFit/>
          </a:bodyPr>
          <a:lstStyle/>
          <a:p>
            <a:r>
              <a:rPr lang="en-US" dirty="0"/>
              <a:t>The data can be used to visualize and find trends on the data from the repository system</a:t>
            </a:r>
          </a:p>
        </p:txBody>
      </p:sp>
    </p:spTree>
    <p:extLst>
      <p:ext uri="{BB962C8B-B14F-4D97-AF65-F5344CB8AC3E}">
        <p14:creationId xmlns:p14="http://schemas.microsoft.com/office/powerpoint/2010/main" val="133180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BC3C7-0D52-412D-88DE-9A39F55E899C}"/>
              </a:ext>
            </a:extLst>
          </p:cNvPr>
          <p:cNvSpPr txBox="1"/>
          <p:nvPr/>
        </p:nvSpPr>
        <p:spPr>
          <a:xfrm>
            <a:off x="228601" y="164038"/>
            <a:ext cx="4267200" cy="400110"/>
          </a:xfrm>
          <a:prstGeom prst="rect">
            <a:avLst/>
          </a:prstGeom>
          <a:noFill/>
        </p:spPr>
        <p:txBody>
          <a:bodyPr wrap="square" rtlCol="0">
            <a:spAutoFit/>
          </a:bodyPr>
          <a:lstStyle/>
          <a:p>
            <a:r>
              <a:rPr lang="en-US" sz="2000" b="1" dirty="0">
                <a:solidFill>
                  <a:schemeClr val="accent3">
                    <a:lumMod val="60000"/>
                    <a:lumOff val="40000"/>
                  </a:schemeClr>
                </a:solidFill>
              </a:rPr>
              <a:t>Non-Functional Requirement</a:t>
            </a:r>
          </a:p>
        </p:txBody>
      </p:sp>
      <p:sp>
        <p:nvSpPr>
          <p:cNvPr id="3" name="TextBox 2">
            <a:extLst>
              <a:ext uri="{FF2B5EF4-FFF2-40B4-BE49-F238E27FC236}">
                <a16:creationId xmlns:a16="http://schemas.microsoft.com/office/drawing/2014/main" id="{F4FF2682-C8D0-4F1C-82FF-B6F562DD084A}"/>
              </a:ext>
            </a:extLst>
          </p:cNvPr>
          <p:cNvSpPr txBox="1"/>
          <p:nvPr/>
        </p:nvSpPr>
        <p:spPr>
          <a:xfrm>
            <a:off x="914400" y="759767"/>
            <a:ext cx="10963275" cy="646331"/>
          </a:xfrm>
          <a:prstGeom prst="rect">
            <a:avLst/>
          </a:prstGeom>
          <a:noFill/>
        </p:spPr>
        <p:txBody>
          <a:bodyPr wrap="square" rtlCol="0">
            <a:spAutoFit/>
          </a:bodyPr>
          <a:lstStyle/>
          <a:p>
            <a:r>
              <a:rPr lang="en-US" dirty="0"/>
              <a:t>The system should be able to compare the value received from wearables and compare with the predefined max/min/ideal values </a:t>
            </a:r>
          </a:p>
        </p:txBody>
      </p:sp>
      <p:pic>
        <p:nvPicPr>
          <p:cNvPr id="4" name="Picture 3">
            <a:extLst>
              <a:ext uri="{FF2B5EF4-FFF2-40B4-BE49-F238E27FC236}">
                <a16:creationId xmlns:a16="http://schemas.microsoft.com/office/drawing/2014/main" id="{73557815-6F1C-4C3A-9F56-619E22262F99}"/>
              </a:ext>
            </a:extLst>
          </p:cNvPr>
          <p:cNvPicPr>
            <a:picLocks noChangeAspect="1"/>
          </p:cNvPicPr>
          <p:nvPr/>
        </p:nvPicPr>
        <p:blipFill>
          <a:blip r:embed="rId2"/>
          <a:stretch>
            <a:fillRect/>
          </a:stretch>
        </p:blipFill>
        <p:spPr>
          <a:xfrm>
            <a:off x="228601" y="838200"/>
            <a:ext cx="457199" cy="489466"/>
          </a:xfrm>
          <a:prstGeom prst="rect">
            <a:avLst/>
          </a:prstGeom>
        </p:spPr>
      </p:pic>
      <p:pic>
        <p:nvPicPr>
          <p:cNvPr id="5" name="Picture 4">
            <a:extLst>
              <a:ext uri="{FF2B5EF4-FFF2-40B4-BE49-F238E27FC236}">
                <a16:creationId xmlns:a16="http://schemas.microsoft.com/office/drawing/2014/main" id="{C577CBC1-00B7-42F6-B1E6-EA0C9282BDDC}"/>
              </a:ext>
            </a:extLst>
          </p:cNvPr>
          <p:cNvPicPr>
            <a:picLocks noChangeAspect="1"/>
          </p:cNvPicPr>
          <p:nvPr/>
        </p:nvPicPr>
        <p:blipFill>
          <a:blip r:embed="rId3"/>
          <a:stretch>
            <a:fillRect/>
          </a:stretch>
        </p:blipFill>
        <p:spPr>
          <a:xfrm>
            <a:off x="88641" y="1632466"/>
            <a:ext cx="597159" cy="609600"/>
          </a:xfrm>
          <a:prstGeom prst="rect">
            <a:avLst/>
          </a:prstGeom>
        </p:spPr>
      </p:pic>
      <p:sp>
        <p:nvSpPr>
          <p:cNvPr id="6" name="TextBox 5">
            <a:extLst>
              <a:ext uri="{FF2B5EF4-FFF2-40B4-BE49-F238E27FC236}">
                <a16:creationId xmlns:a16="http://schemas.microsoft.com/office/drawing/2014/main" id="{A5CFD4DF-F09C-464F-B437-FB721FD179C8}"/>
              </a:ext>
            </a:extLst>
          </p:cNvPr>
          <p:cNvSpPr txBox="1"/>
          <p:nvPr/>
        </p:nvSpPr>
        <p:spPr>
          <a:xfrm>
            <a:off x="914400" y="1752600"/>
            <a:ext cx="10668000" cy="646331"/>
          </a:xfrm>
          <a:prstGeom prst="rect">
            <a:avLst/>
          </a:prstGeom>
          <a:noFill/>
        </p:spPr>
        <p:txBody>
          <a:bodyPr wrap="square" rtlCol="0">
            <a:spAutoFit/>
          </a:bodyPr>
          <a:lstStyle/>
          <a:p>
            <a:r>
              <a:rPr lang="en-US" dirty="0"/>
              <a:t>The repository should be always up and running and the sensitive data received from the patient should be secure </a:t>
            </a:r>
          </a:p>
        </p:txBody>
      </p:sp>
      <p:pic>
        <p:nvPicPr>
          <p:cNvPr id="7" name="Picture 6">
            <a:extLst>
              <a:ext uri="{FF2B5EF4-FFF2-40B4-BE49-F238E27FC236}">
                <a16:creationId xmlns:a16="http://schemas.microsoft.com/office/drawing/2014/main" id="{55259440-1BA6-4C49-88AB-D0B3ABCCC49D}"/>
              </a:ext>
            </a:extLst>
          </p:cNvPr>
          <p:cNvPicPr>
            <a:picLocks noChangeAspect="1"/>
          </p:cNvPicPr>
          <p:nvPr/>
        </p:nvPicPr>
        <p:blipFill>
          <a:blip r:embed="rId4"/>
          <a:stretch>
            <a:fillRect/>
          </a:stretch>
        </p:blipFill>
        <p:spPr>
          <a:xfrm>
            <a:off x="145791" y="2725521"/>
            <a:ext cx="597159" cy="584864"/>
          </a:xfrm>
          <a:prstGeom prst="rect">
            <a:avLst/>
          </a:prstGeom>
        </p:spPr>
      </p:pic>
      <p:sp>
        <p:nvSpPr>
          <p:cNvPr id="9" name="TextBox 8">
            <a:extLst>
              <a:ext uri="{FF2B5EF4-FFF2-40B4-BE49-F238E27FC236}">
                <a16:creationId xmlns:a16="http://schemas.microsoft.com/office/drawing/2014/main" id="{853B79F3-2438-45FD-AF40-01754EFAC835}"/>
              </a:ext>
            </a:extLst>
          </p:cNvPr>
          <p:cNvSpPr txBox="1"/>
          <p:nvPr/>
        </p:nvSpPr>
        <p:spPr>
          <a:xfrm>
            <a:off x="1066800" y="2725521"/>
            <a:ext cx="10668000" cy="646331"/>
          </a:xfrm>
          <a:prstGeom prst="rect">
            <a:avLst/>
          </a:prstGeom>
          <a:noFill/>
        </p:spPr>
        <p:txBody>
          <a:bodyPr wrap="square" rtlCol="0">
            <a:spAutoFit/>
          </a:bodyPr>
          <a:lstStyle/>
          <a:p>
            <a:r>
              <a:rPr lang="en-US" dirty="0"/>
              <a:t>The system should be reliable, efficient, reusable and must maintain integrity. The system should handle the data input flux and flow should </a:t>
            </a:r>
            <a:r>
              <a:rPr lang="en-US"/>
              <a:t>be well-defined</a:t>
            </a:r>
            <a:endParaRPr lang="en-US" dirty="0"/>
          </a:p>
        </p:txBody>
      </p:sp>
      <p:pic>
        <p:nvPicPr>
          <p:cNvPr id="8" name="Picture 7">
            <a:extLst>
              <a:ext uri="{FF2B5EF4-FFF2-40B4-BE49-F238E27FC236}">
                <a16:creationId xmlns:a16="http://schemas.microsoft.com/office/drawing/2014/main" id="{7340965B-20D5-4C8F-A7A2-4531B733328C}"/>
              </a:ext>
            </a:extLst>
          </p:cNvPr>
          <p:cNvPicPr>
            <a:picLocks noChangeAspect="1"/>
          </p:cNvPicPr>
          <p:nvPr/>
        </p:nvPicPr>
        <p:blipFill>
          <a:blip r:embed="rId5"/>
          <a:stretch>
            <a:fillRect/>
          </a:stretch>
        </p:blipFill>
        <p:spPr>
          <a:xfrm>
            <a:off x="122634" y="3733800"/>
            <a:ext cx="669131" cy="498064"/>
          </a:xfrm>
          <a:prstGeom prst="rect">
            <a:avLst/>
          </a:prstGeom>
        </p:spPr>
      </p:pic>
      <p:sp>
        <p:nvSpPr>
          <p:cNvPr id="10" name="TextBox 9">
            <a:extLst>
              <a:ext uri="{FF2B5EF4-FFF2-40B4-BE49-F238E27FC236}">
                <a16:creationId xmlns:a16="http://schemas.microsoft.com/office/drawing/2014/main" id="{50A09054-795F-406E-9469-D2E348F1E506}"/>
              </a:ext>
            </a:extLst>
          </p:cNvPr>
          <p:cNvSpPr txBox="1"/>
          <p:nvPr/>
        </p:nvSpPr>
        <p:spPr>
          <a:xfrm>
            <a:off x="1066800" y="3698442"/>
            <a:ext cx="10591800" cy="369332"/>
          </a:xfrm>
          <a:prstGeom prst="rect">
            <a:avLst/>
          </a:prstGeom>
          <a:noFill/>
        </p:spPr>
        <p:txBody>
          <a:bodyPr wrap="square" rtlCol="0">
            <a:spAutoFit/>
          </a:bodyPr>
          <a:lstStyle/>
          <a:p>
            <a:r>
              <a:rPr lang="en-US" dirty="0"/>
              <a:t>Rigorous testing should be performed before receiving data from wearables of patients  </a:t>
            </a:r>
          </a:p>
        </p:txBody>
      </p:sp>
      <p:pic>
        <p:nvPicPr>
          <p:cNvPr id="11" name="Picture 10">
            <a:extLst>
              <a:ext uri="{FF2B5EF4-FFF2-40B4-BE49-F238E27FC236}">
                <a16:creationId xmlns:a16="http://schemas.microsoft.com/office/drawing/2014/main" id="{DB403110-F87C-4C35-9E8C-E9CF5C81BD4B}"/>
              </a:ext>
            </a:extLst>
          </p:cNvPr>
          <p:cNvPicPr>
            <a:picLocks noChangeAspect="1"/>
          </p:cNvPicPr>
          <p:nvPr/>
        </p:nvPicPr>
        <p:blipFill>
          <a:blip r:embed="rId6"/>
          <a:stretch>
            <a:fillRect/>
          </a:stretch>
        </p:blipFill>
        <p:spPr>
          <a:xfrm>
            <a:off x="145791" y="4750562"/>
            <a:ext cx="669131" cy="498064"/>
          </a:xfrm>
          <a:prstGeom prst="rect">
            <a:avLst/>
          </a:prstGeom>
        </p:spPr>
      </p:pic>
      <p:sp>
        <p:nvSpPr>
          <p:cNvPr id="12" name="TextBox 11">
            <a:extLst>
              <a:ext uri="{FF2B5EF4-FFF2-40B4-BE49-F238E27FC236}">
                <a16:creationId xmlns:a16="http://schemas.microsoft.com/office/drawing/2014/main" id="{BCA7EB2E-4DCA-4F66-8EDB-44460B1353E7}"/>
              </a:ext>
            </a:extLst>
          </p:cNvPr>
          <p:cNvSpPr txBox="1"/>
          <p:nvPr/>
        </p:nvSpPr>
        <p:spPr>
          <a:xfrm>
            <a:off x="1066800" y="4750562"/>
            <a:ext cx="10363200" cy="1200329"/>
          </a:xfrm>
          <a:prstGeom prst="rect">
            <a:avLst/>
          </a:prstGeom>
          <a:noFill/>
        </p:spPr>
        <p:txBody>
          <a:bodyPr wrap="square" rtlCol="0">
            <a:spAutoFit/>
          </a:bodyPr>
          <a:lstStyle/>
          <a:p>
            <a:r>
              <a:rPr lang="en-US" dirty="0"/>
              <a:t>The system must ensure optimal performance for Big data solution by considering the following</a:t>
            </a:r>
          </a:p>
          <a:p>
            <a:pPr marL="285750" indent="-285750">
              <a:buFont typeface="Wingdings" panose="05000000000000000000" pitchFamily="2" charset="2"/>
              <a:buChar char="v"/>
            </a:pPr>
            <a:r>
              <a:rPr lang="en-US" dirty="0"/>
              <a:t>Performance on Data Acquisition</a:t>
            </a:r>
          </a:p>
          <a:p>
            <a:pPr marL="285750" indent="-285750">
              <a:buFont typeface="Wingdings" panose="05000000000000000000" pitchFamily="2" charset="2"/>
              <a:buChar char="v"/>
            </a:pPr>
            <a:r>
              <a:rPr lang="en-US" dirty="0"/>
              <a:t>Performance for Storage</a:t>
            </a:r>
          </a:p>
          <a:p>
            <a:pPr marL="285750" indent="-285750">
              <a:buFont typeface="Wingdings" panose="05000000000000000000" pitchFamily="2" charset="2"/>
              <a:buChar char="v"/>
            </a:pPr>
            <a:r>
              <a:rPr lang="en-US" dirty="0"/>
              <a:t>Performance for Data Processing </a:t>
            </a:r>
          </a:p>
        </p:txBody>
      </p:sp>
    </p:spTree>
    <p:extLst>
      <p:ext uri="{BB962C8B-B14F-4D97-AF65-F5344CB8AC3E}">
        <p14:creationId xmlns:p14="http://schemas.microsoft.com/office/powerpoint/2010/main" val="79146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EA928-B492-4C2B-A790-C35AD3229985}"/>
              </a:ext>
            </a:extLst>
          </p:cNvPr>
          <p:cNvSpPr txBox="1"/>
          <p:nvPr/>
        </p:nvSpPr>
        <p:spPr>
          <a:xfrm>
            <a:off x="152400" y="304800"/>
            <a:ext cx="3733800" cy="523220"/>
          </a:xfrm>
          <a:prstGeom prst="rect">
            <a:avLst/>
          </a:prstGeom>
          <a:noFill/>
        </p:spPr>
        <p:txBody>
          <a:bodyPr wrap="square" rtlCol="0">
            <a:spAutoFit/>
          </a:bodyPr>
          <a:lstStyle/>
          <a:p>
            <a:r>
              <a:rPr lang="en-US" sz="2800" b="1" dirty="0">
                <a:solidFill>
                  <a:srgbClr val="00B0F0"/>
                </a:solidFill>
              </a:rPr>
              <a:t>VISION DIAGRAM</a:t>
            </a:r>
          </a:p>
        </p:txBody>
      </p:sp>
      <p:pic>
        <p:nvPicPr>
          <p:cNvPr id="4" name="Picture 3">
            <a:extLst>
              <a:ext uri="{FF2B5EF4-FFF2-40B4-BE49-F238E27FC236}">
                <a16:creationId xmlns:a16="http://schemas.microsoft.com/office/drawing/2014/main" id="{FFC0F4D6-8637-4987-87BF-6B36AB40CE2E}"/>
              </a:ext>
            </a:extLst>
          </p:cNvPr>
          <p:cNvPicPr>
            <a:picLocks noChangeAspect="1"/>
          </p:cNvPicPr>
          <p:nvPr/>
        </p:nvPicPr>
        <p:blipFill>
          <a:blip r:embed="rId2"/>
          <a:stretch>
            <a:fillRect/>
          </a:stretch>
        </p:blipFill>
        <p:spPr>
          <a:xfrm>
            <a:off x="533400" y="1143000"/>
            <a:ext cx="9220200" cy="5162680"/>
          </a:xfrm>
          <a:prstGeom prst="rect">
            <a:avLst/>
          </a:prstGeom>
          <a:ln w="12700">
            <a:solidFill>
              <a:schemeClr val="tx1"/>
            </a:solidFill>
          </a:ln>
        </p:spPr>
      </p:pic>
    </p:spTree>
    <p:extLst>
      <p:ext uri="{BB962C8B-B14F-4D97-AF65-F5344CB8AC3E}">
        <p14:creationId xmlns:p14="http://schemas.microsoft.com/office/powerpoint/2010/main" val="86949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26D036-2037-4CFD-891B-8E6D6C54A442}"/>
              </a:ext>
            </a:extLst>
          </p:cNvPr>
          <p:cNvPicPr>
            <a:picLocks noChangeAspect="1"/>
          </p:cNvPicPr>
          <p:nvPr/>
        </p:nvPicPr>
        <p:blipFill>
          <a:blip r:embed="rId2"/>
          <a:stretch>
            <a:fillRect/>
          </a:stretch>
        </p:blipFill>
        <p:spPr>
          <a:xfrm>
            <a:off x="457200" y="152400"/>
            <a:ext cx="9220200" cy="5878146"/>
          </a:xfrm>
          <a:prstGeom prst="rect">
            <a:avLst/>
          </a:prstGeom>
        </p:spPr>
      </p:pic>
    </p:spTree>
    <p:extLst>
      <p:ext uri="{BB962C8B-B14F-4D97-AF65-F5344CB8AC3E}">
        <p14:creationId xmlns:p14="http://schemas.microsoft.com/office/powerpoint/2010/main" val="301600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588F3-89CB-4F87-B21D-68CBCCB60663}"/>
              </a:ext>
            </a:extLst>
          </p:cNvPr>
          <p:cNvSpPr txBox="1"/>
          <p:nvPr/>
        </p:nvSpPr>
        <p:spPr>
          <a:xfrm flipH="1">
            <a:off x="3733800" y="228600"/>
            <a:ext cx="3505200" cy="369332"/>
          </a:xfrm>
          <a:prstGeom prst="rect">
            <a:avLst/>
          </a:prstGeom>
          <a:noFill/>
        </p:spPr>
        <p:txBody>
          <a:bodyPr wrap="square" rtlCol="0">
            <a:spAutoFit/>
          </a:bodyPr>
          <a:lstStyle/>
          <a:p>
            <a:r>
              <a:rPr lang="en-US" b="1" dirty="0"/>
              <a:t>Strategy and Architecture</a:t>
            </a:r>
          </a:p>
        </p:txBody>
      </p:sp>
      <p:sp>
        <p:nvSpPr>
          <p:cNvPr id="3" name="Rectangle 2">
            <a:extLst>
              <a:ext uri="{FF2B5EF4-FFF2-40B4-BE49-F238E27FC236}">
                <a16:creationId xmlns:a16="http://schemas.microsoft.com/office/drawing/2014/main" id="{AB3AE99C-BDDC-48D7-95AE-D411DFC2185A}"/>
              </a:ext>
            </a:extLst>
          </p:cNvPr>
          <p:cNvSpPr/>
          <p:nvPr/>
        </p:nvSpPr>
        <p:spPr>
          <a:xfrm>
            <a:off x="381000" y="762000"/>
            <a:ext cx="3454344" cy="381771"/>
          </a:xfrm>
          <a:prstGeom prst="rect">
            <a:avLst/>
          </a:prstGeom>
        </p:spPr>
        <p:txBody>
          <a:bodyPr wrap="none">
            <a:spAutoFit/>
          </a:bodyPr>
          <a:lstStyle/>
          <a:p>
            <a:pPr marL="285750" marR="0" lvl="0" indent="-285750">
              <a:lnSpc>
                <a:spcPct val="110000"/>
              </a:lnSpc>
              <a:spcBef>
                <a:spcPts val="1200"/>
              </a:spcBef>
              <a:spcAft>
                <a:spcPts val="0"/>
              </a:spcAft>
              <a:buFont typeface="Wingdings" panose="05000000000000000000" pitchFamily="2" charset="2"/>
              <a:buChar char="q"/>
            </a:pPr>
            <a:r>
              <a:rPr lang="en-US" b="1" dirty="0">
                <a:solidFill>
                  <a:srgbClr val="3F251D"/>
                </a:solidFill>
                <a:latin typeface="Constantia" panose="02030602050306030303" pitchFamily="18" charset="0"/>
                <a:ea typeface="Times New Roman" panose="02020603050405020304" pitchFamily="18" charset="0"/>
                <a:cs typeface="Mangal" panose="02040503050203030202" pitchFamily="18" charset="0"/>
              </a:rPr>
              <a:t>Data Visualization: Tableau</a:t>
            </a:r>
            <a:endParaRPr lang="en-US" sz="1800" b="1" dirty="0">
              <a:solidFill>
                <a:srgbClr val="3F251D"/>
              </a:solidFill>
              <a:effectLst/>
              <a:latin typeface="Constantia" panose="02030602050306030303" pitchFamily="18" charset="0"/>
              <a:ea typeface="Times New Roman" panose="02020603050405020304" pitchFamily="18" charset="0"/>
              <a:cs typeface="Mangal" panose="02040503050203030202" pitchFamily="18" charset="0"/>
            </a:endParaRPr>
          </a:p>
        </p:txBody>
      </p:sp>
      <p:sp>
        <p:nvSpPr>
          <p:cNvPr id="4" name="Rectangle 3">
            <a:extLst>
              <a:ext uri="{FF2B5EF4-FFF2-40B4-BE49-F238E27FC236}">
                <a16:creationId xmlns:a16="http://schemas.microsoft.com/office/drawing/2014/main" id="{5E5BAA94-3789-4975-9939-F9DBC6D274A2}"/>
              </a:ext>
            </a:extLst>
          </p:cNvPr>
          <p:cNvSpPr/>
          <p:nvPr/>
        </p:nvSpPr>
        <p:spPr>
          <a:xfrm>
            <a:off x="304800" y="1307839"/>
            <a:ext cx="11734800" cy="2338204"/>
          </a:xfrm>
          <a:prstGeom prst="rect">
            <a:avLst/>
          </a:prstGeom>
        </p:spPr>
        <p:txBody>
          <a:bodyPr wrap="square">
            <a:spAutoFit/>
          </a:bodyPr>
          <a:lstStyle/>
          <a:p>
            <a:pPr marL="342900" marR="0" lvl="0" indent="-342900">
              <a:lnSpc>
                <a:spcPct val="110000"/>
              </a:lnSpc>
              <a:spcBef>
                <a:spcPts val="600"/>
              </a:spcBef>
              <a:spcAft>
                <a:spcPts val="0"/>
              </a:spcAft>
              <a:buFont typeface="Courier New" panose="02070309020205020404" pitchFamily="49" charset="0"/>
              <a:buChar char="o"/>
            </a:pPr>
            <a:r>
              <a:rPr lang="en-US" dirty="0">
                <a:solidFill>
                  <a:srgbClr val="4D322D"/>
                </a:solidFill>
                <a:latin typeface="Constantia" panose="02030602050306030303" pitchFamily="18" charset="0"/>
                <a:ea typeface="Times New Roman" panose="02020603050405020304" pitchFamily="18" charset="0"/>
                <a:cs typeface="Mangal" panose="02040503050203030202" pitchFamily="18" charset="0"/>
              </a:rPr>
              <a:t>Tableau is a BI tool for visualizing and analyzing the data</a:t>
            </a:r>
          </a:p>
          <a:p>
            <a:pPr marL="342900" marR="0" lvl="0" indent="-342900">
              <a:lnSpc>
                <a:spcPct val="110000"/>
              </a:lnSpc>
              <a:spcBef>
                <a:spcPts val="0"/>
              </a:spcBef>
              <a:spcAft>
                <a:spcPts val="0"/>
              </a:spcAft>
              <a:buFont typeface="Courier New" panose="02070309020205020404" pitchFamily="49" charset="0"/>
              <a:buChar char="o"/>
            </a:pPr>
            <a:r>
              <a:rPr lang="en-US" dirty="0">
                <a:solidFill>
                  <a:srgbClr val="4D322D"/>
                </a:solidFill>
                <a:latin typeface="Constantia" panose="02030602050306030303" pitchFamily="18" charset="0"/>
                <a:ea typeface="Times New Roman" panose="02020603050405020304" pitchFamily="18" charset="0"/>
                <a:cs typeface="Mangal" panose="02040503050203030202" pitchFamily="18" charset="0"/>
              </a:rPr>
              <a:t>We can create dashboards for analysis and can be shared across multiple platforms</a:t>
            </a:r>
          </a:p>
          <a:p>
            <a:pPr marL="342900" marR="0" lvl="0" indent="-342900">
              <a:lnSpc>
                <a:spcPct val="110000"/>
              </a:lnSpc>
              <a:spcBef>
                <a:spcPts val="0"/>
              </a:spcBef>
              <a:spcAft>
                <a:spcPts val="0"/>
              </a:spcAft>
              <a:buFont typeface="Courier New" panose="02070309020205020404" pitchFamily="49" charset="0"/>
              <a:buChar char="o"/>
            </a:pPr>
            <a:r>
              <a:rPr lang="en-US" dirty="0">
                <a:solidFill>
                  <a:srgbClr val="4D322D"/>
                </a:solidFill>
                <a:latin typeface="Constantia" panose="02030602050306030303" pitchFamily="18" charset="0"/>
                <a:ea typeface="Times New Roman" panose="02020603050405020304" pitchFamily="18" charset="0"/>
                <a:cs typeface="Mangal" panose="02040503050203030202" pitchFamily="18" charset="0"/>
              </a:rPr>
              <a:t>It is highly scalable and can be used even there is change in the source without compromising on security, performance or the data integrity</a:t>
            </a:r>
          </a:p>
          <a:p>
            <a:pPr marL="342900" marR="0" lvl="0" indent="-342900">
              <a:lnSpc>
                <a:spcPct val="110000"/>
              </a:lnSpc>
              <a:spcBef>
                <a:spcPts val="0"/>
              </a:spcBef>
              <a:spcAft>
                <a:spcPts val="1000"/>
              </a:spcAft>
              <a:buFont typeface="Courier New" panose="02070309020205020404" pitchFamily="49" charset="0"/>
              <a:buChar char="o"/>
            </a:pPr>
            <a:r>
              <a:rPr lang="en-US" dirty="0">
                <a:solidFill>
                  <a:srgbClr val="4D322D"/>
                </a:solidFill>
                <a:latin typeface="Constantia" panose="02030602050306030303" pitchFamily="18" charset="0"/>
                <a:ea typeface="Times New Roman" panose="02020603050405020304" pitchFamily="18" charset="0"/>
                <a:cs typeface="Mangal" panose="02040503050203030202" pitchFamily="18" charset="0"/>
              </a:rPr>
              <a:t>It doesn’t need the data to be residing at one place, it can be stored in multiple place and the visualization works same as if it was stored at single place.</a:t>
            </a:r>
          </a:p>
          <a:p>
            <a:pPr marL="342900" marR="0" lvl="0" indent="-342900">
              <a:lnSpc>
                <a:spcPct val="110000"/>
              </a:lnSpc>
              <a:spcBef>
                <a:spcPts val="0"/>
              </a:spcBef>
              <a:spcAft>
                <a:spcPts val="1000"/>
              </a:spcAft>
              <a:buFont typeface="Courier New" panose="02070309020205020404" pitchFamily="49" charset="0"/>
              <a:buChar char="o"/>
            </a:pPr>
            <a:endParaRPr lang="en-US" sz="1800" dirty="0">
              <a:solidFill>
                <a:srgbClr val="4D322D"/>
              </a:solidFill>
              <a:effectLst/>
              <a:latin typeface="Constantia" panose="02030602050306030303" pitchFamily="18" charset="0"/>
              <a:ea typeface="Times New Roman" panose="02020603050405020304" pitchFamily="18" charset="0"/>
              <a:cs typeface="Mangal" panose="02040503050203030202" pitchFamily="18" charset="0"/>
            </a:endParaRPr>
          </a:p>
        </p:txBody>
      </p:sp>
      <p:sp>
        <p:nvSpPr>
          <p:cNvPr id="5" name="TextBox 4">
            <a:extLst>
              <a:ext uri="{FF2B5EF4-FFF2-40B4-BE49-F238E27FC236}">
                <a16:creationId xmlns:a16="http://schemas.microsoft.com/office/drawing/2014/main" id="{113BD2D5-C008-47F7-961C-5E662302A1C1}"/>
              </a:ext>
            </a:extLst>
          </p:cNvPr>
          <p:cNvSpPr txBox="1"/>
          <p:nvPr/>
        </p:nvSpPr>
        <p:spPr>
          <a:xfrm>
            <a:off x="304800" y="2971800"/>
            <a:ext cx="11353800" cy="3942618"/>
          </a:xfrm>
          <a:prstGeom prst="rect">
            <a:avLst/>
          </a:prstGeom>
          <a:noFill/>
        </p:spPr>
        <p:txBody>
          <a:bodyPr wrap="square" rtlCol="0">
            <a:sp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Languages and Tools : (Python and Hive)</a:t>
            </a:r>
          </a:p>
          <a:p>
            <a:endParaRPr lang="en-US" dirty="0"/>
          </a:p>
          <a:p>
            <a:pPr marL="342900" indent="-342900">
              <a:lnSpc>
                <a:spcPct val="110000"/>
              </a:lnSpc>
              <a:spcBef>
                <a:spcPts val="0"/>
              </a:spcBef>
              <a:spcAft>
                <a:spcPts val="0"/>
              </a:spcAft>
              <a:buFont typeface="Courier New" panose="02070309020205020404" pitchFamily="49" charset="0"/>
              <a:buChar char="o"/>
            </a:pPr>
            <a:r>
              <a:rPr lang="en-US" dirty="0">
                <a:solidFill>
                  <a:srgbClr val="4D322D"/>
                </a:solidFill>
                <a:latin typeface="Constantia" panose="02030602050306030303" pitchFamily="18" charset="0"/>
                <a:cs typeface="Mangal" panose="02040503050203030202" pitchFamily="18" charset="0"/>
              </a:rPr>
              <a:t>The languages used in this project would be Apache Hive and the Python (Machine Learning)</a:t>
            </a:r>
          </a:p>
          <a:p>
            <a:pPr marL="342900" indent="-342900">
              <a:lnSpc>
                <a:spcPct val="110000"/>
              </a:lnSpc>
              <a:spcBef>
                <a:spcPts val="0"/>
              </a:spcBef>
              <a:spcAft>
                <a:spcPts val="0"/>
              </a:spcAft>
              <a:buFont typeface="Courier New" panose="02070309020205020404" pitchFamily="49" charset="0"/>
              <a:buChar char="o"/>
            </a:pPr>
            <a:r>
              <a:rPr lang="en-US" dirty="0">
                <a:solidFill>
                  <a:srgbClr val="4D322D"/>
                </a:solidFill>
                <a:latin typeface="Constantia" panose="02030602050306030303" pitchFamily="18" charset="0"/>
                <a:cs typeface="Mangal" panose="02040503050203030202" pitchFamily="18" charset="0"/>
              </a:rPr>
              <a:t>Apache hive is highly scalable, can be used when the volume of the data grows without reduction of its performance and has more user defined interfaces to extend</a:t>
            </a:r>
          </a:p>
          <a:p>
            <a:pPr marL="342900" indent="-342900">
              <a:lnSpc>
                <a:spcPct val="110000"/>
              </a:lnSpc>
              <a:spcBef>
                <a:spcPts val="0"/>
              </a:spcBef>
              <a:spcAft>
                <a:spcPts val="0"/>
              </a:spcAft>
              <a:buFont typeface="Courier New" panose="02070309020205020404" pitchFamily="49" charset="0"/>
              <a:buChar char="o"/>
            </a:pPr>
            <a:r>
              <a:rPr lang="en-US" dirty="0">
                <a:solidFill>
                  <a:srgbClr val="4D322D"/>
                </a:solidFill>
                <a:latin typeface="Constantia" panose="02030602050306030303" pitchFamily="18" charset="0"/>
                <a:cs typeface="Mangal" panose="02040503050203030202" pitchFamily="18" charset="0"/>
              </a:rPr>
              <a:t>As the project revolves around the analysis we will make use of Python for the machine learning by using the AI techniques TensorFlow etc. to predict various outcomes by playing with the data from repository system</a:t>
            </a:r>
          </a:p>
          <a:p>
            <a:pPr marL="342900" indent="-342900">
              <a:lnSpc>
                <a:spcPct val="110000"/>
              </a:lnSpc>
              <a:spcBef>
                <a:spcPts val="0"/>
              </a:spcBef>
              <a:spcAft>
                <a:spcPts val="0"/>
              </a:spcAft>
              <a:buFont typeface="Courier New" panose="02070309020205020404" pitchFamily="49" charset="0"/>
              <a:buChar char="o"/>
            </a:pPr>
            <a:r>
              <a:rPr lang="en-US" dirty="0">
                <a:solidFill>
                  <a:srgbClr val="4D322D"/>
                </a:solidFill>
                <a:latin typeface="Constantia" panose="02030602050306030303" pitchFamily="18" charset="0"/>
                <a:cs typeface="Mangal" panose="02040503050203030202" pitchFamily="18" charset="0"/>
              </a:rPr>
              <a:t>Python has an easy implementation for OpenCV. Python is favorite for everyone is its powerful and easy implementation. For other languages, students and researchers need to get to know the language before getting into ML or AI with that language</a:t>
            </a:r>
          </a:p>
          <a:p>
            <a:pPr marL="342900" indent="-342900">
              <a:lnSpc>
                <a:spcPct val="110000"/>
              </a:lnSpc>
              <a:spcBef>
                <a:spcPts val="0"/>
              </a:spcBef>
              <a:spcAft>
                <a:spcPts val="0"/>
              </a:spcAft>
              <a:buFont typeface="Courier New" panose="02070309020205020404" pitchFamily="49" charset="0"/>
              <a:buChar char="o"/>
            </a:pPr>
            <a:endParaRPr lang="en-US" dirty="0">
              <a:solidFill>
                <a:srgbClr val="4D322D"/>
              </a:solidFill>
              <a:latin typeface="Constantia" panose="02030602050306030303" pitchFamily="18" charset="0"/>
              <a:cs typeface="Mangal" panose="02040503050203030202" pitchFamily="18" charset="0"/>
            </a:endParaRP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99134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AB8F7-8E79-4555-8166-1A638AFD2739}"/>
              </a:ext>
            </a:extLst>
          </p:cNvPr>
          <p:cNvSpPr txBox="1"/>
          <p:nvPr/>
        </p:nvSpPr>
        <p:spPr>
          <a:xfrm>
            <a:off x="368642" y="152400"/>
            <a:ext cx="11137557" cy="2308324"/>
          </a:xfrm>
          <a:prstGeom prst="rect">
            <a:avLst/>
          </a:prstGeom>
          <a:noFill/>
        </p:spPr>
        <p:txBody>
          <a:bodyPr wrap="square" rtlCol="0">
            <a:spAutoFit/>
          </a:bodyPr>
          <a:lstStyle/>
          <a:p>
            <a:pPr marL="285750" indent="-285750">
              <a:buFont typeface="Wingdings" panose="05000000000000000000" pitchFamily="2" charset="2"/>
              <a:buChar char="q"/>
            </a:pPr>
            <a:r>
              <a:rPr lang="en-US" b="1" dirty="0"/>
              <a:t>MONGO DB</a:t>
            </a:r>
          </a:p>
          <a:p>
            <a:pPr marL="285750" indent="-285750">
              <a:buFont typeface="Wingdings" panose="05000000000000000000" pitchFamily="2" charset="2"/>
              <a:buChar char="q"/>
            </a:pPr>
            <a:endParaRPr lang="en-US" b="1" dirty="0"/>
          </a:p>
          <a:p>
            <a:pPr marL="285750" indent="-285750">
              <a:buFont typeface="Courier New" panose="02070309020205020404" pitchFamily="49" charset="0"/>
              <a:buChar char="o"/>
            </a:pPr>
            <a:r>
              <a:rPr lang="en-US" dirty="0">
                <a:latin typeface="Constantia" panose="02030602050306030303" pitchFamily="18" charset="0"/>
              </a:rPr>
              <a:t>MongoDB</a:t>
            </a:r>
            <a:r>
              <a:rPr lang="en-US" b="1" dirty="0">
                <a:latin typeface="Constantia" panose="02030602050306030303" pitchFamily="18" charset="0"/>
              </a:rPr>
              <a:t> </a:t>
            </a:r>
            <a:r>
              <a:rPr lang="en-US" dirty="0">
                <a:latin typeface="Constantia" panose="02030602050306030303" pitchFamily="18" charset="0"/>
              </a:rPr>
              <a:t>stores data in flexible, JSON-like documents, meaning fields can vary from document to document and data structure can be changed over time</a:t>
            </a:r>
          </a:p>
          <a:p>
            <a:pPr marL="285750" indent="-285750">
              <a:buFont typeface="Courier New" panose="02070309020205020404" pitchFamily="49" charset="0"/>
              <a:buChar char="o"/>
            </a:pPr>
            <a:r>
              <a:rPr lang="en-US" dirty="0">
                <a:latin typeface="Constantia" panose="02030602050306030303" pitchFamily="18" charset="0"/>
              </a:rPr>
              <a:t>The data from wearables can be structured and unstructured type of data which is very diverse ranging  </a:t>
            </a:r>
          </a:p>
          <a:p>
            <a:pPr marL="285750" indent="-285750">
              <a:buFont typeface="Courier New" panose="02070309020205020404" pitchFamily="49" charset="0"/>
              <a:buChar char="o"/>
            </a:pPr>
            <a:r>
              <a:rPr lang="en-US" dirty="0">
                <a:latin typeface="Constantia" panose="02030602050306030303" pitchFamily="18" charset="0"/>
              </a:rPr>
              <a:t>MongoDB is a distributed database at its core, so high availability, horizontal scaling, and geographic distribution are built in and easy to use</a:t>
            </a:r>
          </a:p>
          <a:p>
            <a:pPr marL="285750" indent="-285750">
              <a:buFont typeface="Courier New" panose="02070309020205020404" pitchFamily="49" charset="0"/>
              <a:buChar char="o"/>
            </a:pPr>
            <a:r>
              <a:rPr lang="en-US" dirty="0"/>
              <a:t>Its open source which makes the developing new interfaces quicker</a:t>
            </a:r>
            <a:endParaRPr lang="en-US" dirty="0">
              <a:latin typeface="Constantia" panose="02030602050306030303" pitchFamily="18" charset="0"/>
            </a:endParaRPr>
          </a:p>
        </p:txBody>
      </p:sp>
      <p:sp>
        <p:nvSpPr>
          <p:cNvPr id="4" name="TextBox 3">
            <a:extLst>
              <a:ext uri="{FF2B5EF4-FFF2-40B4-BE49-F238E27FC236}">
                <a16:creationId xmlns:a16="http://schemas.microsoft.com/office/drawing/2014/main" id="{F791CC42-E694-4104-A6D7-9698EC45BE4C}"/>
              </a:ext>
            </a:extLst>
          </p:cNvPr>
          <p:cNvSpPr txBox="1"/>
          <p:nvPr/>
        </p:nvSpPr>
        <p:spPr>
          <a:xfrm>
            <a:off x="457200" y="2743200"/>
            <a:ext cx="38862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t>HADOOP</a:t>
            </a:r>
          </a:p>
        </p:txBody>
      </p:sp>
      <p:sp>
        <p:nvSpPr>
          <p:cNvPr id="5" name="TextBox 4">
            <a:extLst>
              <a:ext uri="{FF2B5EF4-FFF2-40B4-BE49-F238E27FC236}">
                <a16:creationId xmlns:a16="http://schemas.microsoft.com/office/drawing/2014/main" id="{8D33C1DC-1599-4E41-936B-340C5BFC26AC}"/>
              </a:ext>
            </a:extLst>
          </p:cNvPr>
          <p:cNvSpPr txBox="1"/>
          <p:nvPr/>
        </p:nvSpPr>
        <p:spPr>
          <a:xfrm>
            <a:off x="457200" y="3352800"/>
            <a:ext cx="11048999" cy="3416320"/>
          </a:xfrm>
          <a:prstGeom prst="rect">
            <a:avLst/>
          </a:prstGeom>
          <a:noFill/>
        </p:spPr>
        <p:txBody>
          <a:bodyPr wrap="square" rtlCol="0">
            <a:spAutoFit/>
          </a:bodyPr>
          <a:lstStyle/>
          <a:p>
            <a:pPr marL="285750" lvl="0" indent="-285750">
              <a:buFont typeface="Courier New" panose="02070309020205020404" pitchFamily="49" charset="0"/>
              <a:buChar char="o"/>
            </a:pPr>
            <a:r>
              <a:rPr lang="en-US" dirty="0">
                <a:latin typeface="Constantia" panose="02030602050306030303" pitchFamily="18" charset="0"/>
              </a:rPr>
              <a:t>The framework is secured and scalable and has the various data encryption as a add on</a:t>
            </a:r>
          </a:p>
          <a:p>
            <a:pPr marL="285750" indent="-285750">
              <a:buFont typeface="Courier New" panose="02070309020205020404" pitchFamily="49" charset="0"/>
              <a:buChar char="o"/>
            </a:pPr>
            <a:r>
              <a:rPr lang="en-US" dirty="0">
                <a:latin typeface="Constantia" panose="02030602050306030303" pitchFamily="18" charset="0"/>
              </a:rPr>
              <a:t>Its fast, scalable, flexible and resilient to failure</a:t>
            </a:r>
          </a:p>
          <a:p>
            <a:pPr marL="285750" indent="-285750">
              <a:buFont typeface="Courier New" panose="02070309020205020404" pitchFamily="49" charset="0"/>
              <a:buChar char="o"/>
            </a:pPr>
            <a:r>
              <a:rPr lang="en-US" dirty="0">
                <a:latin typeface="Constantia" panose="02030602050306030303" pitchFamily="18" charset="0"/>
              </a:rPr>
              <a:t>Bellevue hospital can make use of Hadoop to have access to various new sources of data and also operate on different types of data, whether they are structured or unstructured. This allows them to generate value from all of the data that can be accessed by them</a:t>
            </a:r>
          </a:p>
          <a:p>
            <a:pPr marL="285750" indent="-285750">
              <a:buFont typeface="Courier New" panose="02070309020205020404" pitchFamily="49" charset="0"/>
              <a:buChar char="o"/>
            </a:pPr>
            <a:r>
              <a:rPr lang="en-US" dirty="0">
                <a:latin typeface="Constantia" panose="02030602050306030303" pitchFamily="18" charset="0"/>
              </a:rPr>
              <a:t>Through the ability to store data of unlimited size (beyond petabytes) and variety (video, LIDAR, RADAR, sensor, etc.), the Hadoop Distributed File System (HDFS) provides a high-performance and cost-effective foundation for storing data associated with autonomous vehicle research.</a:t>
            </a:r>
          </a:p>
          <a:p>
            <a:endParaRPr lang="en-US" dirty="0"/>
          </a:p>
          <a:p>
            <a:pPr marL="285750" lvl="0" indent="-285750">
              <a:buFont typeface="Courier New" panose="02070309020205020404" pitchFamily="49" charset="0"/>
              <a:buChar char="o"/>
            </a:pPr>
            <a:endParaRPr lang="en-US" dirty="0"/>
          </a:p>
          <a:p>
            <a:endParaRPr lang="en-US" dirty="0">
              <a:latin typeface="Constantia" panose="02030602050306030303" pitchFamily="18" charset="0"/>
            </a:endParaRP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4675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C2071-81D4-4525-82D1-85F1902A6016}"/>
              </a:ext>
            </a:extLst>
          </p:cNvPr>
          <p:cNvSpPr txBox="1"/>
          <p:nvPr/>
        </p:nvSpPr>
        <p:spPr>
          <a:xfrm>
            <a:off x="457200" y="292963"/>
            <a:ext cx="2971800" cy="4572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79B9266-96BC-474F-A3DD-A94CDBCD00B2}"/>
              </a:ext>
            </a:extLst>
          </p:cNvPr>
          <p:cNvSpPr txBox="1"/>
          <p:nvPr/>
        </p:nvSpPr>
        <p:spPr>
          <a:xfrm>
            <a:off x="381000" y="292963"/>
            <a:ext cx="39624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t>APACHE ZOOKEEPER</a:t>
            </a:r>
          </a:p>
        </p:txBody>
      </p:sp>
      <p:sp>
        <p:nvSpPr>
          <p:cNvPr id="4" name="TextBox 3">
            <a:extLst>
              <a:ext uri="{FF2B5EF4-FFF2-40B4-BE49-F238E27FC236}">
                <a16:creationId xmlns:a16="http://schemas.microsoft.com/office/drawing/2014/main" id="{AFBFBBB0-12EF-4876-A5C2-EE3B9091B8BE}"/>
              </a:ext>
            </a:extLst>
          </p:cNvPr>
          <p:cNvSpPr txBox="1"/>
          <p:nvPr/>
        </p:nvSpPr>
        <p:spPr>
          <a:xfrm>
            <a:off x="304800" y="838200"/>
            <a:ext cx="11506200" cy="2585323"/>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Constantia" panose="02030602050306030303" pitchFamily="18" charset="0"/>
              </a:rPr>
              <a:t>Apache Zookeeper is a service used by a cluster (group of nodes) to coordinate between themselves and maintain shared data with robust synchronization techniques. Zookeeper is itself a distributed application providing services for writing a distributed application.</a:t>
            </a:r>
          </a:p>
          <a:p>
            <a:pPr marL="285750" indent="-285750">
              <a:buFont typeface="Courier New" panose="02070309020205020404" pitchFamily="49" charset="0"/>
              <a:buChar char="o"/>
            </a:pPr>
            <a:r>
              <a:rPr lang="en-US" dirty="0">
                <a:latin typeface="Constantia" panose="02030602050306030303" pitchFamily="18" charset="0"/>
              </a:rPr>
              <a:t>The performance of can be enhanced by adding more machine to it with minor changes in the configuration without any downtime.</a:t>
            </a:r>
          </a:p>
          <a:p>
            <a:pPr marL="285750" indent="-285750">
              <a:buFont typeface="Courier New" panose="02070309020205020404" pitchFamily="49" charset="0"/>
              <a:buChar char="o"/>
            </a:pPr>
            <a:r>
              <a:rPr lang="en-US" dirty="0">
                <a:latin typeface="Constantia" panose="02030602050306030303" pitchFamily="18" charset="0"/>
              </a:rPr>
              <a:t>The benefits of using Apache Zookeeper is fast, reliable, atomicity and ordered.</a:t>
            </a:r>
          </a:p>
          <a:p>
            <a:pPr marL="285750" indent="-285750">
              <a:buFont typeface="Courier New" panose="02070309020205020404" pitchFamily="49" charset="0"/>
              <a:buChar char="o"/>
            </a:pPr>
            <a:r>
              <a:rPr lang="en-US" dirty="0">
                <a:latin typeface="Constantia" panose="02030602050306030303" pitchFamily="18" charset="0"/>
              </a:rPr>
              <a:t>Zookeeper is very performing management tool and very reliable compared to the other MDM tools</a:t>
            </a:r>
          </a:p>
          <a:p>
            <a:pPr marL="285750" indent="-285750">
              <a:buFont typeface="Courier New" panose="02070309020205020404" pitchFamily="49" charset="0"/>
              <a:buChar char="o"/>
            </a:pPr>
            <a:endParaRPr lang="en-US" dirty="0">
              <a:latin typeface="Constantia" panose="02030602050306030303" pitchFamily="18" charset="0"/>
            </a:endParaRP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38910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3CCE7-BEF8-4D07-8E5B-742B2CF62266}"/>
              </a:ext>
            </a:extLst>
          </p:cNvPr>
          <p:cNvSpPr txBox="1"/>
          <p:nvPr/>
        </p:nvSpPr>
        <p:spPr>
          <a:xfrm>
            <a:off x="609600" y="304800"/>
            <a:ext cx="3733800" cy="369332"/>
          </a:xfrm>
          <a:prstGeom prst="rect">
            <a:avLst/>
          </a:prstGeom>
          <a:noFill/>
        </p:spPr>
        <p:txBody>
          <a:bodyPr wrap="square" rtlCol="0">
            <a:spAutoFit/>
          </a:bodyPr>
          <a:lstStyle/>
          <a:p>
            <a:r>
              <a:rPr lang="en-US" b="1" dirty="0"/>
              <a:t>Project Plan</a:t>
            </a:r>
          </a:p>
        </p:txBody>
      </p:sp>
      <p:graphicFrame>
        <p:nvGraphicFramePr>
          <p:cNvPr id="4" name="Table 3">
            <a:extLst>
              <a:ext uri="{FF2B5EF4-FFF2-40B4-BE49-F238E27FC236}">
                <a16:creationId xmlns:a16="http://schemas.microsoft.com/office/drawing/2014/main" id="{CD8F698A-369C-4121-843D-DB968CD0F5B0}"/>
              </a:ext>
            </a:extLst>
          </p:cNvPr>
          <p:cNvGraphicFramePr>
            <a:graphicFrameLocks noGrp="1"/>
          </p:cNvGraphicFramePr>
          <p:nvPr>
            <p:extLst>
              <p:ext uri="{D42A27DB-BD31-4B8C-83A1-F6EECF244321}">
                <p14:modId xmlns:p14="http://schemas.microsoft.com/office/powerpoint/2010/main" val="1846588595"/>
              </p:ext>
            </p:extLst>
          </p:nvPr>
        </p:nvGraphicFramePr>
        <p:xfrm>
          <a:off x="2362200" y="4267200"/>
          <a:ext cx="4267201" cy="1097280"/>
        </p:xfrm>
        <a:graphic>
          <a:graphicData uri="http://schemas.openxmlformats.org/drawingml/2006/table">
            <a:tbl>
              <a:tblPr firstRow="1" firstCol="1" bandRow="1">
                <a:tableStyleId>{5C22544A-7EE6-4342-B048-85BDC9FD1C3A}</a:tableStyleId>
              </a:tblPr>
              <a:tblGrid>
                <a:gridCol w="1937283">
                  <a:extLst>
                    <a:ext uri="{9D8B030D-6E8A-4147-A177-3AD203B41FA5}">
                      <a16:colId xmlns:a16="http://schemas.microsoft.com/office/drawing/2014/main" val="3286923646"/>
                    </a:ext>
                  </a:extLst>
                </a:gridCol>
                <a:gridCol w="1164959">
                  <a:extLst>
                    <a:ext uri="{9D8B030D-6E8A-4147-A177-3AD203B41FA5}">
                      <a16:colId xmlns:a16="http://schemas.microsoft.com/office/drawing/2014/main" val="2180255813"/>
                    </a:ext>
                  </a:extLst>
                </a:gridCol>
                <a:gridCol w="1164959">
                  <a:extLst>
                    <a:ext uri="{9D8B030D-6E8A-4147-A177-3AD203B41FA5}">
                      <a16:colId xmlns:a16="http://schemas.microsoft.com/office/drawing/2014/main" val="2471186646"/>
                    </a:ext>
                  </a:extLst>
                </a:gridCol>
              </a:tblGrid>
              <a:tr h="182880">
                <a:tc>
                  <a:txBody>
                    <a:bodyPr/>
                    <a:lstStyle/>
                    <a:p>
                      <a:pPr marL="0" marR="0" algn="ctr">
                        <a:lnSpc>
                          <a:spcPct val="107000"/>
                        </a:lnSpc>
                        <a:spcBef>
                          <a:spcPts val="0"/>
                        </a:spcBef>
                        <a:spcAft>
                          <a:spcPts val="0"/>
                        </a:spcAft>
                      </a:pPr>
                      <a:r>
                        <a:rPr lang="en-US" sz="1100">
                          <a:effectLst/>
                        </a:rPr>
                        <a:t>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Start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End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4283990"/>
                  </a:ext>
                </a:extLst>
              </a:tr>
              <a:tr h="182880">
                <a:tc>
                  <a:txBody>
                    <a:bodyPr/>
                    <a:lstStyle/>
                    <a:p>
                      <a:pPr marL="0" marR="0">
                        <a:lnSpc>
                          <a:spcPct val="107000"/>
                        </a:lnSpc>
                        <a:spcBef>
                          <a:spcPts val="0"/>
                        </a:spcBef>
                        <a:spcAft>
                          <a:spcPts val="0"/>
                        </a:spcAft>
                      </a:pPr>
                      <a:r>
                        <a:rPr lang="en-US" sz="1100">
                          <a:effectLst/>
                        </a:rPr>
                        <a:t>1 - Project Initiation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3/1/2019</a:t>
                      </a: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3/18/2019</a:t>
                      </a:r>
                    </a:p>
                  </a:txBody>
                  <a:tcPr marL="68580" marR="68580" marT="0" marB="0" anchor="b"/>
                </a:tc>
                <a:extLst>
                  <a:ext uri="{0D108BD9-81ED-4DB2-BD59-A6C34878D82A}">
                    <a16:rowId xmlns:a16="http://schemas.microsoft.com/office/drawing/2014/main" val="2494279373"/>
                  </a:ext>
                </a:extLst>
              </a:tr>
              <a:tr h="182880">
                <a:tc>
                  <a:txBody>
                    <a:bodyPr/>
                    <a:lstStyle/>
                    <a:p>
                      <a:pPr marL="0" marR="0">
                        <a:lnSpc>
                          <a:spcPct val="107000"/>
                        </a:lnSpc>
                        <a:spcBef>
                          <a:spcPts val="0"/>
                        </a:spcBef>
                        <a:spcAft>
                          <a:spcPts val="0"/>
                        </a:spcAft>
                      </a:pPr>
                      <a:r>
                        <a:rPr lang="en-US" sz="1100">
                          <a:effectLst/>
                        </a:rPr>
                        <a:t>2 - Planning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3/25/2019</a:t>
                      </a: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4/16/2019</a:t>
                      </a:r>
                    </a:p>
                  </a:txBody>
                  <a:tcPr marL="68580" marR="68580" marT="0" marB="0" anchor="b"/>
                </a:tc>
                <a:extLst>
                  <a:ext uri="{0D108BD9-81ED-4DB2-BD59-A6C34878D82A}">
                    <a16:rowId xmlns:a16="http://schemas.microsoft.com/office/drawing/2014/main" val="41287205"/>
                  </a:ext>
                </a:extLst>
              </a:tr>
              <a:tr h="182880">
                <a:tc>
                  <a:txBody>
                    <a:bodyPr/>
                    <a:lstStyle/>
                    <a:p>
                      <a:pPr marL="0" marR="0">
                        <a:lnSpc>
                          <a:spcPct val="107000"/>
                        </a:lnSpc>
                        <a:spcBef>
                          <a:spcPts val="0"/>
                        </a:spcBef>
                        <a:spcAft>
                          <a:spcPts val="0"/>
                        </a:spcAft>
                      </a:pPr>
                      <a:r>
                        <a:rPr lang="en-US" sz="1100" dirty="0">
                          <a:effectLst/>
                        </a:rPr>
                        <a:t>3 - 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4/20/2019</a:t>
                      </a: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5/31/2019</a:t>
                      </a:r>
                    </a:p>
                  </a:txBody>
                  <a:tcPr marL="68580" marR="68580" marT="0" marB="0" anchor="b"/>
                </a:tc>
                <a:extLst>
                  <a:ext uri="{0D108BD9-81ED-4DB2-BD59-A6C34878D82A}">
                    <a16:rowId xmlns:a16="http://schemas.microsoft.com/office/drawing/2014/main" val="4150846924"/>
                  </a:ext>
                </a:extLst>
              </a:tr>
              <a:tr h="182880">
                <a:tc>
                  <a:txBody>
                    <a:bodyPr/>
                    <a:lstStyle/>
                    <a:p>
                      <a:pPr marL="0" marR="0">
                        <a:lnSpc>
                          <a:spcPct val="107000"/>
                        </a:lnSpc>
                        <a:spcBef>
                          <a:spcPts val="0"/>
                        </a:spcBef>
                        <a:spcAft>
                          <a:spcPts val="0"/>
                        </a:spcAft>
                      </a:pPr>
                      <a:r>
                        <a:rPr lang="en-US" sz="1100" dirty="0">
                          <a:effectLst/>
                        </a:rPr>
                        <a:t>4 - Controlling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5/1/2019</a:t>
                      </a: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5/30/2019</a:t>
                      </a:r>
                    </a:p>
                  </a:txBody>
                  <a:tcPr marL="68580" marR="68580" marT="0" marB="0" anchor="b"/>
                </a:tc>
                <a:extLst>
                  <a:ext uri="{0D108BD9-81ED-4DB2-BD59-A6C34878D82A}">
                    <a16:rowId xmlns:a16="http://schemas.microsoft.com/office/drawing/2014/main" val="1856669596"/>
                  </a:ext>
                </a:extLst>
              </a:tr>
              <a:tr h="182880">
                <a:tc>
                  <a:txBody>
                    <a:bodyPr/>
                    <a:lstStyle/>
                    <a:p>
                      <a:pPr marL="0" marR="0">
                        <a:lnSpc>
                          <a:spcPct val="107000"/>
                        </a:lnSpc>
                        <a:spcBef>
                          <a:spcPts val="0"/>
                        </a:spcBef>
                        <a:spcAft>
                          <a:spcPts val="0"/>
                        </a:spcAft>
                      </a:pPr>
                      <a:r>
                        <a:rPr lang="en-US" sz="1100">
                          <a:effectLst/>
                        </a:rPr>
                        <a:t>5 - Closing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3/6/2019</a:t>
                      </a:r>
                    </a:p>
                  </a:txBody>
                  <a:tcPr marL="68580" marR="68580" marT="0" marB="0" anchor="b"/>
                </a:tc>
                <a:tc>
                  <a:txBody>
                    <a:bodyPr/>
                    <a:lstStyle/>
                    <a:p>
                      <a:pPr marL="0" marR="0" algn="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5/7/2019</a:t>
                      </a:r>
                    </a:p>
                  </a:txBody>
                  <a:tcPr marL="68580" marR="68580" marT="0" marB="0" anchor="b"/>
                </a:tc>
                <a:extLst>
                  <a:ext uri="{0D108BD9-81ED-4DB2-BD59-A6C34878D82A}">
                    <a16:rowId xmlns:a16="http://schemas.microsoft.com/office/drawing/2014/main" val="3348581816"/>
                  </a:ext>
                </a:extLst>
              </a:tr>
            </a:tbl>
          </a:graphicData>
        </a:graphic>
      </p:graphicFrame>
      <p:pic>
        <p:nvPicPr>
          <p:cNvPr id="5" name="Picture 4">
            <a:extLst>
              <a:ext uri="{FF2B5EF4-FFF2-40B4-BE49-F238E27FC236}">
                <a16:creationId xmlns:a16="http://schemas.microsoft.com/office/drawing/2014/main" id="{C55DE05D-C390-47FB-B889-B4959FD59A94}"/>
              </a:ext>
            </a:extLst>
          </p:cNvPr>
          <p:cNvPicPr>
            <a:picLocks noChangeAspect="1"/>
          </p:cNvPicPr>
          <p:nvPr/>
        </p:nvPicPr>
        <p:blipFill>
          <a:blip r:embed="rId2"/>
          <a:stretch>
            <a:fillRect/>
          </a:stretch>
        </p:blipFill>
        <p:spPr>
          <a:xfrm>
            <a:off x="457200" y="838201"/>
            <a:ext cx="7189780" cy="3048000"/>
          </a:xfrm>
          <a:prstGeom prst="rect">
            <a:avLst/>
          </a:prstGeom>
        </p:spPr>
      </p:pic>
    </p:spTree>
    <p:extLst>
      <p:ext uri="{BB962C8B-B14F-4D97-AF65-F5344CB8AC3E}">
        <p14:creationId xmlns:p14="http://schemas.microsoft.com/office/powerpoint/2010/main" val="52761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341231-91DF-4244-B87E-8FF499260C0F}"/>
              </a:ext>
            </a:extLst>
          </p:cNvPr>
          <p:cNvSpPr>
            <a:spLocks noGrp="1"/>
          </p:cNvSpPr>
          <p:nvPr>
            <p:ph type="title"/>
          </p:nvPr>
        </p:nvSpPr>
        <p:spPr/>
        <p:txBody>
          <a:bodyPr/>
          <a:lstStyle/>
          <a:p>
            <a:r>
              <a:rPr lang="en-US" dirty="0">
                <a:solidFill>
                  <a:srgbClr val="FF0000"/>
                </a:solidFill>
              </a:rPr>
              <a:t>Company Name: Bellevue Hospital</a:t>
            </a:r>
          </a:p>
        </p:txBody>
      </p:sp>
      <p:sp>
        <p:nvSpPr>
          <p:cNvPr id="6" name="Content Placeholder 5">
            <a:extLst>
              <a:ext uri="{FF2B5EF4-FFF2-40B4-BE49-F238E27FC236}">
                <a16:creationId xmlns:a16="http://schemas.microsoft.com/office/drawing/2014/main" id="{7D812208-A3F3-4681-80EB-188D7BF74A35}"/>
              </a:ext>
            </a:extLst>
          </p:cNvPr>
          <p:cNvSpPr>
            <a:spLocks noGrp="1"/>
          </p:cNvSpPr>
          <p:nvPr>
            <p:ph idx="1"/>
          </p:nvPr>
        </p:nvSpPr>
        <p:spPr>
          <a:xfrm>
            <a:off x="508000" y="715964"/>
            <a:ext cx="11074400" cy="5684836"/>
          </a:xfrm>
        </p:spPr>
        <p:txBody>
          <a:bodyPr/>
          <a:lstStyle/>
          <a:p>
            <a:r>
              <a:rPr lang="en-US" b="1" dirty="0"/>
              <a:t>Industry: Healthcare</a:t>
            </a:r>
          </a:p>
          <a:p>
            <a:r>
              <a:rPr lang="en-US" b="1" dirty="0"/>
              <a:t>History/Background: Bellevue Hospital</a:t>
            </a:r>
            <a:r>
              <a:rPr lang="en-US" dirty="0"/>
              <a:t>, founded on </a:t>
            </a:r>
            <a:r>
              <a:rPr lang="en-US" b="1" dirty="0"/>
              <a:t>March 31, 1736</a:t>
            </a:r>
            <a:r>
              <a:rPr lang="en-US" dirty="0"/>
              <a:t>, </a:t>
            </a:r>
            <a:r>
              <a:rPr lang="en-US" b="1" dirty="0"/>
              <a:t>is the oldest public hospital in the United States.</a:t>
            </a:r>
            <a:r>
              <a:rPr lang="en-US" dirty="0"/>
              <a:t> Located on First Avenue in the Kips Bay neighborhood of Manhattan, </a:t>
            </a:r>
            <a:r>
              <a:rPr lang="en-US" b="1" dirty="0"/>
              <a:t>New York City</a:t>
            </a:r>
            <a:r>
              <a:rPr lang="en-US" dirty="0"/>
              <a:t>, Bellevue Hospital is also home to FDNY EMS Station 08, formerly NYC EMS Station 13.</a:t>
            </a:r>
          </a:p>
          <a:p>
            <a:r>
              <a:rPr lang="en-US" dirty="0"/>
              <a:t>It handles nearly </a:t>
            </a:r>
            <a:r>
              <a:rPr lang="en-US" b="1" dirty="0"/>
              <a:t>460,000 </a:t>
            </a:r>
            <a:r>
              <a:rPr lang="en-US" dirty="0"/>
              <a:t>non-ER outpatient clinic visits, nearly </a:t>
            </a:r>
            <a:r>
              <a:rPr lang="en-US" b="1" dirty="0"/>
              <a:t>106,000</a:t>
            </a:r>
            <a:r>
              <a:rPr lang="en-US" dirty="0"/>
              <a:t> emergency visits and some </a:t>
            </a:r>
            <a:r>
              <a:rPr lang="en-US" b="1" dirty="0"/>
              <a:t>30,000</a:t>
            </a:r>
            <a:r>
              <a:rPr lang="en-US" dirty="0"/>
              <a:t> inpatients each year. More than 80 percent of Bellevue's patients come from the city's medically underserved populations. The hospital currently occupies a 25-story patient care facility with an ICU, digital radiology communication and an outpatient facility. The hospital has an attending physician staff of </a:t>
            </a:r>
            <a:r>
              <a:rPr lang="en-US" b="1" dirty="0"/>
              <a:t>1,200</a:t>
            </a:r>
            <a:r>
              <a:rPr lang="en-US" dirty="0"/>
              <a:t> and an in-house staff of about </a:t>
            </a:r>
            <a:r>
              <a:rPr lang="en-US" b="1" dirty="0"/>
              <a:t>5,500</a:t>
            </a:r>
            <a:r>
              <a:rPr lang="en-US" dirty="0"/>
              <a:t>.</a:t>
            </a:r>
          </a:p>
          <a:p>
            <a:r>
              <a:rPr lang="en-US" dirty="0"/>
              <a:t>Bellevue was renamed </a:t>
            </a:r>
            <a:r>
              <a:rPr lang="en-US" b="1" dirty="0"/>
              <a:t>NYC Health + Hospitals/Bellevue</a:t>
            </a:r>
            <a:r>
              <a:rPr lang="en-US" dirty="0"/>
              <a:t> in November 2015 as a reflection of its parent organization's rebranding.</a:t>
            </a:r>
          </a:p>
          <a:p>
            <a:r>
              <a:rPr lang="en-US" dirty="0"/>
              <a:t>In 2014 Bellevue was ranked </a:t>
            </a:r>
            <a:r>
              <a:rPr lang="en-US" b="1" dirty="0"/>
              <a:t>40th overall in the New York </a:t>
            </a:r>
            <a:r>
              <a:rPr lang="en-US" dirty="0"/>
              <a:t>metro area and 29th in New York City by U.S. News and World Report.</a:t>
            </a:r>
          </a:p>
          <a:p>
            <a:r>
              <a:rPr lang="en-US" dirty="0"/>
              <a:t>Bellevue traces its origins to the city's first permanent almshouse a two-story brick building completed in 1736 on the city common now City Hall Park. In 1798, the city purchased Belle Vue farm, a property near the East River several miles north of the settled city, which had been used to quarantine the sick during a series of yellow fever outbreaks. When the grid system of streets was established in 1811, the survey had to take the hospital into account, and the placement of First Avenue on the grid is mainly due to the location of Bellevue. The hospital was formally named Bellevue Hospital in 1824.</a:t>
            </a:r>
          </a:p>
          <a:p>
            <a:endParaRPr lang="en-US" b="1" dirty="0"/>
          </a:p>
        </p:txBody>
      </p:sp>
    </p:spTree>
    <p:extLst>
      <p:ext uri="{BB962C8B-B14F-4D97-AF65-F5344CB8AC3E}">
        <p14:creationId xmlns:p14="http://schemas.microsoft.com/office/powerpoint/2010/main" val="239035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4E709A-C2D3-4066-8272-646A0E3272D7}"/>
              </a:ext>
            </a:extLst>
          </p:cNvPr>
          <p:cNvSpPr/>
          <p:nvPr/>
        </p:nvSpPr>
        <p:spPr>
          <a:xfrm>
            <a:off x="453668" y="168285"/>
            <a:ext cx="2260555" cy="523220"/>
          </a:xfrm>
          <a:prstGeom prst="rect">
            <a:avLst/>
          </a:prstGeom>
        </p:spPr>
        <p:txBody>
          <a:bodyPr wrap="none">
            <a:spAutoFit/>
          </a:bodyPr>
          <a:lstStyle/>
          <a:p>
            <a:r>
              <a:rPr lang="en-US" sz="2800" b="1" dirty="0"/>
              <a:t>Project Plan</a:t>
            </a:r>
          </a:p>
        </p:txBody>
      </p:sp>
      <p:graphicFrame>
        <p:nvGraphicFramePr>
          <p:cNvPr id="3" name="Table 2">
            <a:extLst>
              <a:ext uri="{FF2B5EF4-FFF2-40B4-BE49-F238E27FC236}">
                <a16:creationId xmlns:a16="http://schemas.microsoft.com/office/drawing/2014/main" id="{CC6BF5D2-92C5-478E-80AE-7BB30439F2BB}"/>
              </a:ext>
            </a:extLst>
          </p:cNvPr>
          <p:cNvGraphicFramePr>
            <a:graphicFrameLocks noGrp="1"/>
          </p:cNvGraphicFramePr>
          <p:nvPr/>
        </p:nvGraphicFramePr>
        <p:xfrm>
          <a:off x="1212850" y="998061"/>
          <a:ext cx="9766300" cy="5120640"/>
        </p:xfrm>
        <a:graphic>
          <a:graphicData uri="http://schemas.openxmlformats.org/drawingml/2006/table">
            <a:tbl>
              <a:tblPr/>
              <a:tblGrid>
                <a:gridCol w="622300">
                  <a:extLst>
                    <a:ext uri="{9D8B030D-6E8A-4147-A177-3AD203B41FA5}">
                      <a16:colId xmlns:a16="http://schemas.microsoft.com/office/drawing/2014/main" val="3866633682"/>
                    </a:ext>
                  </a:extLst>
                </a:gridCol>
                <a:gridCol w="825500">
                  <a:extLst>
                    <a:ext uri="{9D8B030D-6E8A-4147-A177-3AD203B41FA5}">
                      <a16:colId xmlns:a16="http://schemas.microsoft.com/office/drawing/2014/main" val="1848177093"/>
                    </a:ext>
                  </a:extLst>
                </a:gridCol>
                <a:gridCol w="393700">
                  <a:extLst>
                    <a:ext uri="{9D8B030D-6E8A-4147-A177-3AD203B41FA5}">
                      <a16:colId xmlns:a16="http://schemas.microsoft.com/office/drawing/2014/main" val="2683878655"/>
                    </a:ext>
                  </a:extLst>
                </a:gridCol>
                <a:gridCol w="812800">
                  <a:extLst>
                    <a:ext uri="{9D8B030D-6E8A-4147-A177-3AD203B41FA5}">
                      <a16:colId xmlns:a16="http://schemas.microsoft.com/office/drawing/2014/main" val="1320851745"/>
                    </a:ext>
                  </a:extLst>
                </a:gridCol>
                <a:gridCol w="2438400">
                  <a:extLst>
                    <a:ext uri="{9D8B030D-6E8A-4147-A177-3AD203B41FA5}">
                      <a16:colId xmlns:a16="http://schemas.microsoft.com/office/drawing/2014/main" val="1311611088"/>
                    </a:ext>
                  </a:extLst>
                </a:gridCol>
                <a:gridCol w="723900">
                  <a:extLst>
                    <a:ext uri="{9D8B030D-6E8A-4147-A177-3AD203B41FA5}">
                      <a16:colId xmlns:a16="http://schemas.microsoft.com/office/drawing/2014/main" val="400152673"/>
                    </a:ext>
                  </a:extLst>
                </a:gridCol>
                <a:gridCol w="596900">
                  <a:extLst>
                    <a:ext uri="{9D8B030D-6E8A-4147-A177-3AD203B41FA5}">
                      <a16:colId xmlns:a16="http://schemas.microsoft.com/office/drawing/2014/main" val="4052716085"/>
                    </a:ext>
                  </a:extLst>
                </a:gridCol>
                <a:gridCol w="469900">
                  <a:extLst>
                    <a:ext uri="{9D8B030D-6E8A-4147-A177-3AD203B41FA5}">
                      <a16:colId xmlns:a16="http://schemas.microsoft.com/office/drawing/2014/main" val="1256034119"/>
                    </a:ext>
                  </a:extLst>
                </a:gridCol>
                <a:gridCol w="952500">
                  <a:extLst>
                    <a:ext uri="{9D8B030D-6E8A-4147-A177-3AD203B41FA5}">
                      <a16:colId xmlns:a16="http://schemas.microsoft.com/office/drawing/2014/main" val="2991116567"/>
                    </a:ext>
                  </a:extLst>
                </a:gridCol>
                <a:gridCol w="660400">
                  <a:extLst>
                    <a:ext uri="{9D8B030D-6E8A-4147-A177-3AD203B41FA5}">
                      <a16:colId xmlns:a16="http://schemas.microsoft.com/office/drawing/2014/main" val="422564605"/>
                    </a:ext>
                  </a:extLst>
                </a:gridCol>
                <a:gridCol w="660400">
                  <a:extLst>
                    <a:ext uri="{9D8B030D-6E8A-4147-A177-3AD203B41FA5}">
                      <a16:colId xmlns:a16="http://schemas.microsoft.com/office/drawing/2014/main" val="2264829021"/>
                    </a:ext>
                  </a:extLst>
                </a:gridCol>
                <a:gridCol w="609600">
                  <a:extLst>
                    <a:ext uri="{9D8B030D-6E8A-4147-A177-3AD203B41FA5}">
                      <a16:colId xmlns:a16="http://schemas.microsoft.com/office/drawing/2014/main" val="3992167329"/>
                    </a:ext>
                  </a:extLst>
                </a:gridCol>
              </a:tblGrid>
              <a:tr h="182880">
                <a:tc>
                  <a:txBody>
                    <a:bodyPr/>
                    <a:lstStyle/>
                    <a:p>
                      <a:pPr algn="ctr" fontAlgn="ctr"/>
                      <a:r>
                        <a:rPr lang="en-US" sz="1100" b="1" i="0" u="none" strike="noStrike">
                          <a:solidFill>
                            <a:srgbClr val="000000"/>
                          </a:solidFill>
                          <a:effectLst/>
                          <a:latin typeface="Calibri" panose="020F0502020204030204" pitchFamily="34" charset="0"/>
                        </a:rPr>
                        <a:t>Heatmap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PLC 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Order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Milestone/Task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%Complete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Est Hours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Est HtC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Assigned To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Start 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End 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418379"/>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1-Initiation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Milestone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Phase 1- Project Initiation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4/3/2019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176248"/>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1-Initiation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Define Processes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3/18/2019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3/19/2019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471786"/>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1-Initiation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Project Launch Meeting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0721523"/>
                  </a:ext>
                </a:extLst>
              </a:tr>
              <a:tr h="36576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1-Initiation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Set Objectives, Define Scope, Assign Leadership Responsibilities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931456"/>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2-Planning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Milestone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Phase 2 - Project Planning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4/6/2019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5/28/2019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201402"/>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2-Planning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Non-Functional Requirements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3/25/2019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4/17/2019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3290834"/>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2-Planning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Functional Requirements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3/25/2019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4/12/2019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338355"/>
                  </a:ext>
                </a:extLst>
              </a:tr>
              <a:tr h="36576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2-Planning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Evaluate Data and Business Policies and Compliance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4/9/2019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8981639"/>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2-Planning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Development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Technology Architecture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4/16/2019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4/18/2019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187315"/>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Development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System Installation and Development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4/27/2019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5/23/2019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292219"/>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Purchasing Process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4/29/2019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5/3/2019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55345"/>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Milestone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Phase 3 -Project 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6/20/2019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833019"/>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Approval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4/23/2019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4/26/2019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963877"/>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Systems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Development Testing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5/6/2019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311313"/>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QA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User Testing and Acceptance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5/30/2019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66116"/>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QA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User Acceptance Testing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4/26/2019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6629415"/>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3-Execution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Next Steps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Conduct Training Sessions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5/31/2019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482795"/>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4-Controlling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Milestone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Project Control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5/6/2019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440282"/>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4-Controlling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Evaluate Risks and Issues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5/23/2019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5/30/2019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39675"/>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4-Controlling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Development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Project Management &amp; Status Reporting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7/24/2019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479851"/>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4-Controlling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Next Steps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Generate Risk Management Plan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5/30/2019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6/5/2019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309808"/>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5-Closing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Next Steps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Training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6/20/2019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196327"/>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5-Closing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Systems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Implementation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6/14/2019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6/21/2019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778865"/>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5-Closing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Systems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Post Implementation Support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6/24/2019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831816"/>
                  </a:ext>
                </a:extLst>
              </a:tr>
              <a:tr h="182880">
                <a:tc>
                  <a:txBody>
                    <a:bodyPr/>
                    <a:lstStyle/>
                    <a:p>
                      <a:pPr algn="ctr" fontAlgn="b"/>
                      <a:r>
                        <a:rPr lang="en-US" sz="1100" b="1" i="0" u="none" strike="noStrike">
                          <a:solidFill>
                            <a:srgbClr val="FFFFFF"/>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l" fontAlgn="b"/>
                      <a:r>
                        <a:rPr lang="en-US" sz="1100" b="0" i="0" u="none" strike="noStrike">
                          <a:solidFill>
                            <a:srgbClr val="000000"/>
                          </a:solidFill>
                          <a:effectLst/>
                          <a:latin typeface="Calibri" panose="020F0502020204030204" pitchFamily="34" charset="0"/>
                        </a:rPr>
                        <a:t>5-Closing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Milestone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Closing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Soumavo, Guria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7/5/2019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7/24/2019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649703"/>
                  </a:ext>
                </a:extLst>
              </a:tr>
            </a:tbl>
          </a:graphicData>
        </a:graphic>
      </p:graphicFrame>
    </p:spTree>
    <p:extLst>
      <p:ext uri="{BB962C8B-B14F-4D97-AF65-F5344CB8AC3E}">
        <p14:creationId xmlns:p14="http://schemas.microsoft.com/office/powerpoint/2010/main" val="391734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19453-FF38-47CE-9C33-17802F125DA0}"/>
              </a:ext>
            </a:extLst>
          </p:cNvPr>
          <p:cNvSpPr txBox="1"/>
          <p:nvPr/>
        </p:nvSpPr>
        <p:spPr>
          <a:xfrm>
            <a:off x="385439" y="316468"/>
            <a:ext cx="5791200" cy="369332"/>
          </a:xfrm>
          <a:prstGeom prst="rect">
            <a:avLst/>
          </a:prstGeom>
          <a:noFill/>
        </p:spPr>
        <p:txBody>
          <a:bodyPr wrap="square" rtlCol="0">
            <a:spAutoFit/>
          </a:bodyPr>
          <a:lstStyle/>
          <a:p>
            <a:r>
              <a:rPr lang="en-US" b="1" dirty="0"/>
              <a:t>Issues and Risks</a:t>
            </a:r>
          </a:p>
        </p:txBody>
      </p:sp>
      <p:sp>
        <p:nvSpPr>
          <p:cNvPr id="3" name="TextBox 2">
            <a:extLst>
              <a:ext uri="{FF2B5EF4-FFF2-40B4-BE49-F238E27FC236}">
                <a16:creationId xmlns:a16="http://schemas.microsoft.com/office/drawing/2014/main" id="{709715D9-9EF2-4061-A010-32443707B49B}"/>
              </a:ext>
            </a:extLst>
          </p:cNvPr>
          <p:cNvSpPr txBox="1"/>
          <p:nvPr/>
        </p:nvSpPr>
        <p:spPr>
          <a:xfrm>
            <a:off x="362505" y="865657"/>
            <a:ext cx="12192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Issues</a:t>
            </a:r>
          </a:p>
        </p:txBody>
      </p:sp>
      <p:sp>
        <p:nvSpPr>
          <p:cNvPr id="4" name="TextBox 3">
            <a:extLst>
              <a:ext uri="{FF2B5EF4-FFF2-40B4-BE49-F238E27FC236}">
                <a16:creationId xmlns:a16="http://schemas.microsoft.com/office/drawing/2014/main" id="{19ED30CA-8B74-42C5-B7F8-6C186080C4E1}"/>
              </a:ext>
            </a:extLst>
          </p:cNvPr>
          <p:cNvSpPr txBox="1"/>
          <p:nvPr/>
        </p:nvSpPr>
        <p:spPr>
          <a:xfrm>
            <a:off x="385439" y="1414847"/>
            <a:ext cx="11501761"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nstantia" panose="02030602050306030303" pitchFamily="18" charset="0"/>
              </a:rPr>
              <a:t>The issue related the project would be with the gathering of the data and the nature of the data. For the project to be successful there need to be all kinds of the data from wearables such as heart rate, pulse rate etc.</a:t>
            </a:r>
          </a:p>
          <a:p>
            <a:pPr marL="285750" indent="-285750">
              <a:buFont typeface="Wingdings" panose="05000000000000000000" pitchFamily="2" charset="2"/>
              <a:buChar char="Ø"/>
            </a:pPr>
            <a:r>
              <a:rPr lang="en-US" dirty="0">
                <a:latin typeface="Constantia" panose="02030602050306030303" pitchFamily="18" charset="0"/>
              </a:rPr>
              <a:t>The AI model developed does not work accurately on different types of data received from various wearables</a:t>
            </a:r>
          </a:p>
          <a:p>
            <a:pPr marL="285750" indent="-285750">
              <a:buFont typeface="Wingdings" panose="05000000000000000000" pitchFamily="2" charset="2"/>
              <a:buChar char="Ø"/>
            </a:pPr>
            <a:r>
              <a:rPr lang="en-US" dirty="0">
                <a:latin typeface="Constantia" panose="02030602050306030303" pitchFamily="18" charset="0"/>
              </a:rPr>
              <a:t>There may be changes in project execution due to frameworks and libraries being updated regularly. It may provide us with better patches to be used with our existing architecture</a:t>
            </a:r>
          </a:p>
          <a:p>
            <a:endParaRPr lang="en-US" dirty="0"/>
          </a:p>
          <a:p>
            <a:pPr marL="285750" indent="-285750">
              <a:buFont typeface="Wingdings" panose="05000000000000000000" pitchFamily="2" charset="2"/>
              <a:buChar char="Ø"/>
            </a:pPr>
            <a:endParaRPr lang="en-US" dirty="0"/>
          </a:p>
          <a:p>
            <a:endParaRPr lang="en-US" dirty="0"/>
          </a:p>
        </p:txBody>
      </p:sp>
      <p:sp>
        <p:nvSpPr>
          <p:cNvPr id="5" name="TextBox 4">
            <a:extLst>
              <a:ext uri="{FF2B5EF4-FFF2-40B4-BE49-F238E27FC236}">
                <a16:creationId xmlns:a16="http://schemas.microsoft.com/office/drawing/2014/main" id="{3E2EBA16-7A19-458C-A4FF-F245617461C5}"/>
              </a:ext>
            </a:extLst>
          </p:cNvPr>
          <p:cNvSpPr txBox="1"/>
          <p:nvPr/>
        </p:nvSpPr>
        <p:spPr>
          <a:xfrm>
            <a:off x="385439" y="3657600"/>
            <a:ext cx="2205361" cy="381000"/>
          </a:xfrm>
          <a:prstGeom prst="rect">
            <a:avLst/>
          </a:prstGeom>
          <a:noFill/>
        </p:spPr>
        <p:txBody>
          <a:bodyPr wrap="square" rtlCol="0">
            <a:spAutoFit/>
          </a:bodyPr>
          <a:lstStyle/>
          <a:p>
            <a:pPr marL="285750" indent="-285750">
              <a:buFont typeface="Wingdings" panose="05000000000000000000" pitchFamily="2" charset="2"/>
              <a:buChar char="v"/>
            </a:pPr>
            <a:r>
              <a:rPr lang="en-US" dirty="0"/>
              <a:t>Risks</a:t>
            </a:r>
          </a:p>
        </p:txBody>
      </p:sp>
      <p:sp>
        <p:nvSpPr>
          <p:cNvPr id="6" name="TextBox 5">
            <a:extLst>
              <a:ext uri="{FF2B5EF4-FFF2-40B4-BE49-F238E27FC236}">
                <a16:creationId xmlns:a16="http://schemas.microsoft.com/office/drawing/2014/main" id="{0FB66C73-4DE6-4267-9E37-803D5A2FCDF5}"/>
              </a:ext>
            </a:extLst>
          </p:cNvPr>
          <p:cNvSpPr txBox="1"/>
          <p:nvPr/>
        </p:nvSpPr>
        <p:spPr>
          <a:xfrm>
            <a:off x="533400" y="4069081"/>
            <a:ext cx="109728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As the project completely dependent on the user data, there is chance of policy changes in the country on data which is being used</a:t>
            </a:r>
          </a:p>
          <a:p>
            <a:pPr marL="285750" indent="-285750">
              <a:buFont typeface="Wingdings" panose="05000000000000000000" pitchFamily="2" charset="2"/>
              <a:buChar char="Ø"/>
            </a:pPr>
            <a:r>
              <a:rPr lang="en-US" dirty="0">
                <a:latin typeface="Constantia" panose="02030602050306030303" pitchFamily="18" charset="0"/>
              </a:rPr>
              <a:t>The system if hacked can cause fatal damage </a:t>
            </a:r>
            <a:endParaRPr lang="en-US" dirty="0"/>
          </a:p>
          <a:p>
            <a:pPr marL="285750" indent="-285750">
              <a:buFont typeface="Wingdings" panose="05000000000000000000" pitchFamily="2" charset="2"/>
              <a:buChar char="Ø"/>
            </a:pPr>
            <a:r>
              <a:rPr lang="en-US" dirty="0"/>
              <a:t>Data loss due to power failure or natural disasters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6184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D02061-171A-4038-BD56-943F98E9A631}"/>
              </a:ext>
            </a:extLst>
          </p:cNvPr>
          <p:cNvSpPr txBox="1"/>
          <p:nvPr/>
        </p:nvSpPr>
        <p:spPr>
          <a:xfrm>
            <a:off x="533400" y="457200"/>
            <a:ext cx="2209800" cy="369332"/>
          </a:xfrm>
          <a:prstGeom prst="rect">
            <a:avLst/>
          </a:prstGeom>
          <a:noFill/>
        </p:spPr>
        <p:txBody>
          <a:bodyPr wrap="square" rtlCol="0">
            <a:spAutoFit/>
          </a:bodyPr>
          <a:lstStyle/>
          <a:p>
            <a:r>
              <a:rPr lang="en-US" b="1" dirty="0"/>
              <a:t>Data Collection</a:t>
            </a:r>
          </a:p>
        </p:txBody>
      </p:sp>
      <p:sp>
        <p:nvSpPr>
          <p:cNvPr id="3" name="TextBox 2">
            <a:extLst>
              <a:ext uri="{FF2B5EF4-FFF2-40B4-BE49-F238E27FC236}">
                <a16:creationId xmlns:a16="http://schemas.microsoft.com/office/drawing/2014/main" id="{08B4E3C6-50D6-45C6-B4B4-E77D0FA87FED}"/>
              </a:ext>
            </a:extLst>
          </p:cNvPr>
          <p:cNvSpPr txBox="1"/>
          <p:nvPr/>
        </p:nvSpPr>
        <p:spPr>
          <a:xfrm>
            <a:off x="609600" y="1219200"/>
            <a:ext cx="10896600"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t>Data will be collected from wearables of patients from anywhere and anytime</a:t>
            </a:r>
          </a:p>
          <a:p>
            <a:pPr marL="285750" indent="-285750">
              <a:buFont typeface="Wingdings" panose="05000000000000000000" pitchFamily="2" charset="2"/>
              <a:buChar char="v"/>
            </a:pPr>
            <a:r>
              <a:rPr lang="en-US" dirty="0"/>
              <a:t>Airborne light detection and ranging (LiDAR) is a standard tool for collecting accurate data at a very high speed</a:t>
            </a:r>
          </a:p>
          <a:p>
            <a:pPr marL="285750" indent="-285750">
              <a:buFont typeface="Wingdings" panose="05000000000000000000" pitchFamily="2" charset="2"/>
              <a:buChar char="v"/>
            </a:pPr>
            <a:r>
              <a:rPr lang="en-US" dirty="0"/>
              <a:t>These data have found use in many applications and several new applications are being discovered regularly</a:t>
            </a:r>
          </a:p>
          <a:p>
            <a:pPr marL="285750" indent="-285750">
              <a:buFont typeface="Wingdings" panose="05000000000000000000" pitchFamily="2" charset="2"/>
              <a:buChar char="v"/>
            </a:pPr>
            <a:r>
              <a:rPr lang="en-US" dirty="0"/>
              <a:t>Data is collected from these sensors and a pipeline would be built to store the data in MongoDB</a:t>
            </a:r>
          </a:p>
          <a:p>
            <a:r>
              <a:rPr lang="en-US" dirty="0"/>
              <a:t> </a:t>
            </a:r>
          </a:p>
        </p:txBody>
      </p:sp>
      <p:pic>
        <p:nvPicPr>
          <p:cNvPr id="4" name="Picture 3">
            <a:extLst>
              <a:ext uri="{FF2B5EF4-FFF2-40B4-BE49-F238E27FC236}">
                <a16:creationId xmlns:a16="http://schemas.microsoft.com/office/drawing/2014/main" id="{6EEF8854-585D-4DD9-93D3-2C882C7301BA}"/>
              </a:ext>
            </a:extLst>
          </p:cNvPr>
          <p:cNvPicPr>
            <a:picLocks noChangeAspect="1"/>
          </p:cNvPicPr>
          <p:nvPr/>
        </p:nvPicPr>
        <p:blipFill>
          <a:blip r:embed="rId2"/>
          <a:stretch>
            <a:fillRect/>
          </a:stretch>
        </p:blipFill>
        <p:spPr>
          <a:xfrm>
            <a:off x="7024688" y="3269575"/>
            <a:ext cx="4481512" cy="2619961"/>
          </a:xfrm>
          <a:prstGeom prst="rect">
            <a:avLst/>
          </a:prstGeom>
        </p:spPr>
      </p:pic>
    </p:spTree>
    <p:extLst>
      <p:ext uri="{BB962C8B-B14F-4D97-AF65-F5344CB8AC3E}">
        <p14:creationId xmlns:p14="http://schemas.microsoft.com/office/powerpoint/2010/main" val="253458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D6E47-5763-49CF-8435-0EAFD6CB814B}"/>
              </a:ext>
            </a:extLst>
          </p:cNvPr>
          <p:cNvSpPr txBox="1"/>
          <p:nvPr/>
        </p:nvSpPr>
        <p:spPr>
          <a:xfrm>
            <a:off x="457200" y="457200"/>
            <a:ext cx="3276600" cy="461665"/>
          </a:xfrm>
          <a:prstGeom prst="rect">
            <a:avLst/>
          </a:prstGeom>
          <a:noFill/>
        </p:spPr>
        <p:txBody>
          <a:bodyPr wrap="square" rtlCol="0">
            <a:spAutoFit/>
          </a:bodyPr>
          <a:lstStyle/>
          <a:p>
            <a:r>
              <a:rPr lang="en-US" sz="2400" b="1" dirty="0"/>
              <a:t>SECURITY</a:t>
            </a:r>
          </a:p>
        </p:txBody>
      </p:sp>
      <p:sp>
        <p:nvSpPr>
          <p:cNvPr id="3" name="TextBox 2">
            <a:extLst>
              <a:ext uri="{FF2B5EF4-FFF2-40B4-BE49-F238E27FC236}">
                <a16:creationId xmlns:a16="http://schemas.microsoft.com/office/drawing/2014/main" id="{F236F518-1534-41A6-AEAB-6B4989EC4C3E}"/>
              </a:ext>
            </a:extLst>
          </p:cNvPr>
          <p:cNvSpPr txBox="1"/>
          <p:nvPr/>
        </p:nvSpPr>
        <p:spPr>
          <a:xfrm>
            <a:off x="457200" y="1143000"/>
            <a:ext cx="110490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All the tools which we are using has their own security and these additional points are taken into consideration to enhance the security.</a:t>
            </a:r>
          </a:p>
          <a:p>
            <a:pPr marL="285750" indent="-285750">
              <a:buFont typeface="Wingdings" panose="05000000000000000000" pitchFamily="2" charset="2"/>
              <a:buChar char="Ø"/>
            </a:pPr>
            <a:r>
              <a:rPr lang="en-US" dirty="0"/>
              <a:t>Encrypt all the data, so that upon loss of data will not impact the hospital</a:t>
            </a:r>
          </a:p>
          <a:p>
            <a:pPr marL="285750" lvl="0" indent="-285750">
              <a:buFont typeface="Wingdings" panose="05000000000000000000" pitchFamily="2" charset="2"/>
              <a:buChar char="Ø"/>
            </a:pPr>
            <a:r>
              <a:rPr lang="en-US" dirty="0"/>
              <a:t>Access permissions for system data may only be changed by the system’s data administrator</a:t>
            </a:r>
          </a:p>
          <a:p>
            <a:pPr marL="285750" indent="-285750">
              <a:buFont typeface="Wingdings" panose="05000000000000000000" pitchFamily="2" charset="2"/>
              <a:buChar char="Ø"/>
            </a:pPr>
            <a:r>
              <a:rPr lang="en-US" dirty="0"/>
              <a:t>Secure all in-network connected devices with device management policies </a:t>
            </a:r>
          </a:p>
          <a:p>
            <a:pPr marL="285750" lvl="0" indent="-285750">
              <a:buFont typeface="Wingdings" panose="05000000000000000000" pitchFamily="2" charset="2"/>
              <a:buChar char="Ø"/>
            </a:pPr>
            <a:r>
              <a:rPr lang="en-US" dirty="0"/>
              <a:t>Continuous monitoring of data usage </a:t>
            </a:r>
          </a:p>
          <a:p>
            <a:pPr marL="285750" lvl="0" indent="-285750">
              <a:buFont typeface="Wingdings" panose="05000000000000000000" pitchFamily="2" charset="2"/>
              <a:buChar char="Ø"/>
            </a:pPr>
            <a:r>
              <a:rPr lang="en-US" dirty="0"/>
              <a:t>Regular system backup to be performed and the backup copies needs to be stored in a secure location </a:t>
            </a:r>
          </a:p>
          <a:p>
            <a:pPr marL="285750" lvl="0" indent="-285750">
              <a:buFont typeface="Wingdings" panose="05000000000000000000" pitchFamily="2" charset="2"/>
              <a:buChar char="Ø"/>
            </a:pPr>
            <a:r>
              <a:rPr lang="en-US" dirty="0"/>
              <a:t>Apply fine-grained access controls for people accessing patient data</a:t>
            </a:r>
          </a:p>
          <a:p>
            <a:pPr marL="285750" lvl="0" indent="-285750">
              <a:buFont typeface="Wingdings" panose="05000000000000000000" pitchFamily="2" charset="2"/>
              <a:buChar char="Ø"/>
            </a:pPr>
            <a:r>
              <a:rPr lang="en-US" dirty="0"/>
              <a:t>Apply individual data ownership and control to tackle day to day issues </a:t>
            </a:r>
          </a:p>
          <a:p>
            <a:pPr lvl="0"/>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9DDD3429-57A5-4E92-91BB-C649062EC5E2}"/>
              </a:ext>
            </a:extLst>
          </p:cNvPr>
          <p:cNvPicPr>
            <a:picLocks noChangeAspect="1"/>
          </p:cNvPicPr>
          <p:nvPr/>
        </p:nvPicPr>
        <p:blipFill>
          <a:blip r:embed="rId2"/>
          <a:stretch>
            <a:fillRect/>
          </a:stretch>
        </p:blipFill>
        <p:spPr>
          <a:xfrm>
            <a:off x="8305800" y="4038600"/>
            <a:ext cx="3014662" cy="2113158"/>
          </a:xfrm>
          <a:prstGeom prst="rect">
            <a:avLst/>
          </a:prstGeom>
        </p:spPr>
      </p:pic>
    </p:spTree>
    <p:extLst>
      <p:ext uri="{BB962C8B-B14F-4D97-AF65-F5344CB8AC3E}">
        <p14:creationId xmlns:p14="http://schemas.microsoft.com/office/powerpoint/2010/main" val="310399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D07B6-3524-42A6-80CD-D0E7EC99813B}"/>
              </a:ext>
            </a:extLst>
          </p:cNvPr>
          <p:cNvSpPr txBox="1"/>
          <p:nvPr/>
        </p:nvSpPr>
        <p:spPr>
          <a:xfrm>
            <a:off x="457200" y="304800"/>
            <a:ext cx="2971800" cy="369332"/>
          </a:xfrm>
          <a:prstGeom prst="rect">
            <a:avLst/>
          </a:prstGeom>
          <a:noFill/>
        </p:spPr>
        <p:txBody>
          <a:bodyPr wrap="square" rtlCol="0">
            <a:spAutoFit/>
          </a:bodyPr>
          <a:lstStyle/>
          <a:p>
            <a:r>
              <a:rPr lang="en-US" b="1" dirty="0"/>
              <a:t>Scalability</a:t>
            </a:r>
            <a:endParaRPr lang="en-US" dirty="0"/>
          </a:p>
        </p:txBody>
      </p:sp>
      <p:sp>
        <p:nvSpPr>
          <p:cNvPr id="3" name="TextBox 2">
            <a:extLst>
              <a:ext uri="{FF2B5EF4-FFF2-40B4-BE49-F238E27FC236}">
                <a16:creationId xmlns:a16="http://schemas.microsoft.com/office/drawing/2014/main" id="{C6109F7A-CDE2-4998-BEEB-E3788B46EDB3}"/>
              </a:ext>
            </a:extLst>
          </p:cNvPr>
          <p:cNvSpPr txBox="1"/>
          <p:nvPr/>
        </p:nvSpPr>
        <p:spPr>
          <a:xfrm>
            <a:off x="533400" y="838200"/>
            <a:ext cx="10439400" cy="3693319"/>
          </a:xfrm>
          <a:prstGeom prst="rect">
            <a:avLst/>
          </a:prstGeom>
          <a:noFill/>
        </p:spPr>
        <p:txBody>
          <a:bodyPr wrap="square" rtlCol="0">
            <a:spAutoFit/>
          </a:bodyPr>
          <a:lstStyle/>
          <a:p>
            <a:r>
              <a:rPr lang="en-US" b="1" dirty="0">
                <a:latin typeface="Constantia" panose="02030602050306030303" pitchFamily="18" charset="0"/>
              </a:rPr>
              <a:t>Scalability </a:t>
            </a:r>
            <a:r>
              <a:rPr lang="en-US" dirty="0">
                <a:latin typeface="Constantia" panose="02030602050306030303" pitchFamily="18" charset="0"/>
              </a:rPr>
              <a:t>refers to the capability of a system to handle a growing amount of work when processing power is expanded to accommodate growth. A system is said to be scalable if it can increase its workload and throughput when additional resources are added. </a:t>
            </a:r>
          </a:p>
          <a:p>
            <a:r>
              <a:rPr lang="en-US" b="1" dirty="0">
                <a:latin typeface="Constantia" panose="02030602050306030303" pitchFamily="18" charset="0"/>
              </a:rPr>
              <a:t>Scaling up or Vertical scaling</a:t>
            </a:r>
            <a:r>
              <a:rPr lang="en-US" dirty="0">
                <a:latin typeface="Constantia" panose="02030602050306030303" pitchFamily="18" charset="0"/>
              </a:rPr>
              <a:t> is process in which you add new resources like memory or CPU to improve system performance. </a:t>
            </a:r>
            <a:r>
              <a:rPr lang="en-US" b="1" dirty="0">
                <a:latin typeface="Constantia" panose="02030602050306030303" pitchFamily="18" charset="0"/>
              </a:rPr>
              <a:t>Scaling out or Horizontal scaling</a:t>
            </a:r>
            <a:r>
              <a:rPr lang="en-US" dirty="0">
                <a:latin typeface="Constantia" panose="02030602050306030303" pitchFamily="18" charset="0"/>
              </a:rPr>
              <a:t> is the process of adding more hardware to a system.</a:t>
            </a:r>
          </a:p>
          <a:p>
            <a:endParaRPr lang="en-US" dirty="0">
              <a:latin typeface="Constantia" panose="02030602050306030303" pitchFamily="18" charset="0"/>
            </a:endParaRPr>
          </a:p>
          <a:p>
            <a:endParaRPr lang="en-US" dirty="0">
              <a:latin typeface="Constantia" panose="02030602050306030303" pitchFamily="18" charset="0"/>
            </a:endParaRPr>
          </a:p>
          <a:p>
            <a:pPr marL="285750" indent="-285750">
              <a:buFont typeface="Wingdings" panose="05000000000000000000" pitchFamily="2" charset="2"/>
              <a:buChar char="§"/>
            </a:pPr>
            <a:r>
              <a:rPr lang="en-US" dirty="0"/>
              <a:t>There is an increase in number of data points – </a:t>
            </a:r>
            <a:r>
              <a:rPr lang="en-US" b="1" dirty="0"/>
              <a:t>Scale Out</a:t>
            </a:r>
          </a:p>
          <a:p>
            <a:pPr marL="285750" indent="-285750">
              <a:buFont typeface="Wingdings" panose="05000000000000000000" pitchFamily="2" charset="2"/>
              <a:buChar char="§"/>
            </a:pPr>
            <a:r>
              <a:rPr lang="en-US" dirty="0"/>
              <a:t>Increase in number of transactions – </a:t>
            </a:r>
            <a:r>
              <a:rPr lang="en-US" b="1" dirty="0"/>
              <a:t>Scale Up</a:t>
            </a:r>
          </a:p>
          <a:p>
            <a:pPr marL="285750" indent="-285750">
              <a:buFont typeface="Wingdings" panose="05000000000000000000" pitchFamily="2" charset="2"/>
              <a:buChar char="§"/>
            </a:pPr>
            <a:r>
              <a:rPr lang="en-US" dirty="0"/>
              <a:t>Increase in storage – </a:t>
            </a:r>
            <a:r>
              <a:rPr lang="en-US" b="1" dirty="0"/>
              <a:t>Scale Out</a:t>
            </a:r>
          </a:p>
          <a:p>
            <a:endParaRPr lang="en-US" dirty="0">
              <a:latin typeface="Constantia" panose="02030602050306030303" pitchFamily="18" charset="0"/>
            </a:endParaRPr>
          </a:p>
          <a:p>
            <a:endParaRPr lang="en-US" dirty="0"/>
          </a:p>
        </p:txBody>
      </p:sp>
    </p:spTree>
    <p:extLst>
      <p:ext uri="{BB962C8B-B14F-4D97-AF65-F5344CB8AC3E}">
        <p14:creationId xmlns:p14="http://schemas.microsoft.com/office/powerpoint/2010/main" val="19200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8A743-7912-454F-AC9A-EF20FAC39939}"/>
              </a:ext>
            </a:extLst>
          </p:cNvPr>
          <p:cNvSpPr txBox="1"/>
          <p:nvPr/>
        </p:nvSpPr>
        <p:spPr>
          <a:xfrm>
            <a:off x="457200" y="1295400"/>
            <a:ext cx="11049000"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Constantia" panose="02030602050306030303" pitchFamily="18" charset="0"/>
              </a:rPr>
              <a:t>Manageability is brought about by using </a:t>
            </a:r>
            <a:r>
              <a:rPr lang="en-US" b="1" dirty="0">
                <a:latin typeface="Constantia" panose="02030602050306030303" pitchFamily="18" charset="0"/>
              </a:rPr>
              <a:t>Apache </a:t>
            </a:r>
            <a:r>
              <a:rPr lang="en-US" b="1" dirty="0" err="1">
                <a:latin typeface="Constantia" panose="02030602050306030303" pitchFamily="18" charset="0"/>
              </a:rPr>
              <a:t>ZooKeeper</a:t>
            </a:r>
            <a:endParaRPr lang="en-US" b="1" dirty="0">
              <a:latin typeface="Constantia" panose="02030602050306030303" pitchFamily="18" charset="0"/>
            </a:endParaRPr>
          </a:p>
          <a:p>
            <a:pPr marL="285750" indent="-285750">
              <a:buFont typeface="Wingdings" panose="05000000000000000000" pitchFamily="2" charset="2"/>
              <a:buChar char="v"/>
            </a:pPr>
            <a:r>
              <a:rPr lang="en-US" dirty="0" err="1">
                <a:latin typeface="Constantia" panose="02030602050306030303" pitchFamily="18" charset="0"/>
              </a:rPr>
              <a:t>ZooKeeper</a:t>
            </a:r>
            <a:r>
              <a:rPr lang="en-US" dirty="0">
                <a:latin typeface="Constantia" panose="02030602050306030303" pitchFamily="18" charset="0"/>
              </a:rPr>
              <a:t> is a centralized service for maintaining configuration information, naming, providing distributed synchronization, and providing group services</a:t>
            </a:r>
          </a:p>
          <a:p>
            <a:pPr marL="285750" indent="-285750">
              <a:buFont typeface="Wingdings" panose="05000000000000000000" pitchFamily="2" charset="2"/>
              <a:buChar char="v"/>
            </a:pPr>
            <a:r>
              <a:rPr lang="en-US" dirty="0">
                <a:latin typeface="Constantia" panose="02030602050306030303" pitchFamily="18" charset="0"/>
              </a:rPr>
              <a:t>Apache </a:t>
            </a:r>
            <a:r>
              <a:rPr lang="en-US" dirty="0" err="1">
                <a:latin typeface="Constantia" panose="02030602050306030303" pitchFamily="18" charset="0"/>
              </a:rPr>
              <a:t>ZooKeeper</a:t>
            </a:r>
            <a:r>
              <a:rPr lang="en-US" dirty="0">
                <a:latin typeface="Constantia" panose="02030602050306030303" pitchFamily="18" charset="0"/>
              </a:rPr>
              <a:t> is an open source volunteer project under the Apache Software Foundation</a:t>
            </a:r>
          </a:p>
          <a:p>
            <a:pPr marL="285750" indent="-285750">
              <a:buFont typeface="Wingdings" panose="05000000000000000000" pitchFamily="2" charset="2"/>
              <a:buChar char="v"/>
            </a:pPr>
            <a:r>
              <a:rPr lang="en-US" dirty="0">
                <a:latin typeface="Constantia" panose="02030602050306030303" pitchFamily="18" charset="0"/>
              </a:rPr>
              <a:t>Each time they are implemented there is a lot of work that goes into fixing the bugs and race conditions that are inevitable</a:t>
            </a:r>
            <a:r>
              <a:rPr lang="en-US" dirty="0"/>
              <a:t>.</a:t>
            </a:r>
          </a:p>
          <a:p>
            <a:endParaRPr lang="en-US" dirty="0"/>
          </a:p>
        </p:txBody>
      </p:sp>
      <p:sp>
        <p:nvSpPr>
          <p:cNvPr id="3" name="TextBox 2">
            <a:extLst>
              <a:ext uri="{FF2B5EF4-FFF2-40B4-BE49-F238E27FC236}">
                <a16:creationId xmlns:a16="http://schemas.microsoft.com/office/drawing/2014/main" id="{74E59011-ED25-4D63-98DB-08685984DC40}"/>
              </a:ext>
            </a:extLst>
          </p:cNvPr>
          <p:cNvSpPr txBox="1"/>
          <p:nvPr/>
        </p:nvSpPr>
        <p:spPr>
          <a:xfrm>
            <a:off x="609600" y="489466"/>
            <a:ext cx="3352800" cy="369332"/>
          </a:xfrm>
          <a:prstGeom prst="rect">
            <a:avLst/>
          </a:prstGeom>
          <a:noFill/>
        </p:spPr>
        <p:txBody>
          <a:bodyPr wrap="square" rtlCol="0">
            <a:spAutoFit/>
          </a:bodyPr>
          <a:lstStyle/>
          <a:p>
            <a:r>
              <a:rPr lang="en-US" b="1" dirty="0"/>
              <a:t>Management</a:t>
            </a:r>
          </a:p>
        </p:txBody>
      </p:sp>
      <p:pic>
        <p:nvPicPr>
          <p:cNvPr id="4" name="Picture 3">
            <a:extLst>
              <a:ext uri="{FF2B5EF4-FFF2-40B4-BE49-F238E27FC236}">
                <a16:creationId xmlns:a16="http://schemas.microsoft.com/office/drawing/2014/main" id="{D546AA45-8B12-4B07-8D59-2B42844EA4B1}"/>
              </a:ext>
            </a:extLst>
          </p:cNvPr>
          <p:cNvPicPr>
            <a:picLocks noChangeAspect="1"/>
          </p:cNvPicPr>
          <p:nvPr/>
        </p:nvPicPr>
        <p:blipFill>
          <a:blip r:embed="rId2"/>
          <a:stretch>
            <a:fillRect/>
          </a:stretch>
        </p:blipFill>
        <p:spPr>
          <a:xfrm>
            <a:off x="6950338" y="3200400"/>
            <a:ext cx="4519612" cy="2868971"/>
          </a:xfrm>
          <a:prstGeom prst="rect">
            <a:avLst/>
          </a:prstGeom>
        </p:spPr>
      </p:pic>
    </p:spTree>
    <p:extLst>
      <p:ext uri="{BB962C8B-B14F-4D97-AF65-F5344CB8AC3E}">
        <p14:creationId xmlns:p14="http://schemas.microsoft.com/office/powerpoint/2010/main" val="288759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F66BD-1461-4A7A-86B3-D72523EE43F9}"/>
              </a:ext>
            </a:extLst>
          </p:cNvPr>
          <p:cNvSpPr txBox="1"/>
          <p:nvPr/>
        </p:nvSpPr>
        <p:spPr>
          <a:xfrm>
            <a:off x="1752600" y="1828800"/>
            <a:ext cx="7696200" cy="1446550"/>
          </a:xfrm>
          <a:prstGeom prst="rect">
            <a:avLst/>
          </a:prstGeom>
          <a:noFill/>
        </p:spPr>
        <p:txBody>
          <a:bodyPr wrap="square" rtlCol="0">
            <a:spAutoFit/>
          </a:bodyPr>
          <a:lstStyle/>
          <a:p>
            <a:pPr algn="ctr"/>
            <a:r>
              <a:rPr lang="en-US" sz="8800" b="1" dirty="0"/>
              <a:t>THANK YOU</a:t>
            </a:r>
          </a:p>
        </p:txBody>
      </p:sp>
    </p:spTree>
    <p:extLst>
      <p:ext uri="{BB962C8B-B14F-4D97-AF65-F5344CB8AC3E}">
        <p14:creationId xmlns:p14="http://schemas.microsoft.com/office/powerpoint/2010/main" val="191469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5FE8A-FDEB-477C-BE1D-9B14B44F13F0}"/>
              </a:ext>
            </a:extLst>
          </p:cNvPr>
          <p:cNvSpPr>
            <a:spLocks noGrp="1"/>
          </p:cNvSpPr>
          <p:nvPr>
            <p:ph type="title"/>
          </p:nvPr>
        </p:nvSpPr>
        <p:spPr/>
        <p:txBody>
          <a:bodyPr/>
          <a:lstStyle/>
          <a:p>
            <a:r>
              <a:rPr lang="en-US" dirty="0"/>
              <a:t>Organization Issues</a:t>
            </a:r>
          </a:p>
        </p:txBody>
      </p:sp>
      <p:sp>
        <p:nvSpPr>
          <p:cNvPr id="5" name="Text Placeholder 4">
            <a:extLst>
              <a:ext uri="{FF2B5EF4-FFF2-40B4-BE49-F238E27FC236}">
                <a16:creationId xmlns:a16="http://schemas.microsoft.com/office/drawing/2014/main" id="{0648679E-94A8-404D-A967-FED5463DE00B}"/>
              </a:ext>
            </a:extLst>
          </p:cNvPr>
          <p:cNvSpPr>
            <a:spLocks noGrp="1"/>
          </p:cNvSpPr>
          <p:nvPr>
            <p:ph type="body" idx="1"/>
          </p:nvPr>
        </p:nvSpPr>
        <p:spPr>
          <a:xfrm>
            <a:off x="705066" y="1143398"/>
            <a:ext cx="5386917" cy="639762"/>
          </a:xfrm>
        </p:spPr>
        <p:txBody>
          <a:bodyPr/>
          <a:lstStyle/>
          <a:p>
            <a:r>
              <a:rPr lang="en-US" dirty="0"/>
              <a:t>Project Name: TELMED – Telemedicine </a:t>
            </a:r>
          </a:p>
        </p:txBody>
      </p:sp>
      <p:sp>
        <p:nvSpPr>
          <p:cNvPr id="6" name="Content Placeholder 5">
            <a:extLst>
              <a:ext uri="{FF2B5EF4-FFF2-40B4-BE49-F238E27FC236}">
                <a16:creationId xmlns:a16="http://schemas.microsoft.com/office/drawing/2014/main" id="{319E9F46-2182-4FB9-A180-79B34BCA0DC9}"/>
              </a:ext>
            </a:extLst>
          </p:cNvPr>
          <p:cNvSpPr>
            <a:spLocks noGrp="1"/>
          </p:cNvSpPr>
          <p:nvPr>
            <p:ph sz="half" idx="2"/>
          </p:nvPr>
        </p:nvSpPr>
        <p:spPr>
          <a:xfrm>
            <a:off x="609600" y="1828800"/>
            <a:ext cx="5386917" cy="4297362"/>
          </a:xfrm>
        </p:spPr>
        <p:txBody>
          <a:bodyPr/>
          <a:lstStyle/>
          <a:p>
            <a:r>
              <a:rPr lang="en-US" dirty="0"/>
              <a:t>At Bellevue hospital since there is a large number of incoming patients on a daily basis, because of this the wait time in the queue for registration is longer. After this visiting the doctor and lot of paperwork results in wastage of lot of time.</a:t>
            </a:r>
          </a:p>
          <a:p>
            <a:r>
              <a:rPr lang="en-US" dirty="0"/>
              <a:t>The project, Telemedicine, can be extremely useful with the help of video conferences, smartphones, wireless devices and wearables. The term ‘Telemedicine’ refers to delivery of remote clinical services using technology.</a:t>
            </a:r>
          </a:p>
          <a:p>
            <a:r>
              <a:rPr lang="en-US" dirty="0"/>
              <a:t>With real time gathered from patients from wearables, doctors can use it for primary consultations, initial diagnosis and remote patient monitoring. Doctors can use telemedicine to provide personalized treatment plans and prevent hospitalization or re-admission. Healthcare data analytics can be linked to predictive analytics which will allow clinicians to predict acute medical events in advance and prevent deterioration of patient’s condition.  </a:t>
            </a:r>
          </a:p>
          <a:p>
            <a:r>
              <a:rPr lang="en-US" dirty="0"/>
              <a:t>By keeping patients away from hospitals, telemedicine will help reducing cost, improve quality of service and reduce wastage of time. Telemedicine will also help in availability of care as patients’ state can be monitored and consulted anywhere and anytime.</a:t>
            </a:r>
          </a:p>
        </p:txBody>
      </p:sp>
      <p:sp>
        <p:nvSpPr>
          <p:cNvPr id="7" name="Text Placeholder 6">
            <a:extLst>
              <a:ext uri="{FF2B5EF4-FFF2-40B4-BE49-F238E27FC236}">
                <a16:creationId xmlns:a16="http://schemas.microsoft.com/office/drawing/2014/main" id="{B1DA1004-46AA-41C7-A99E-8C57273AC4C5}"/>
              </a:ext>
            </a:extLst>
          </p:cNvPr>
          <p:cNvSpPr>
            <a:spLocks noGrp="1"/>
          </p:cNvSpPr>
          <p:nvPr>
            <p:ph type="body" sz="quarter" idx="3"/>
          </p:nvPr>
        </p:nvSpPr>
        <p:spPr>
          <a:xfrm>
            <a:off x="6193368" y="1097757"/>
            <a:ext cx="5389033" cy="639762"/>
          </a:xfrm>
        </p:spPr>
        <p:txBody>
          <a:bodyPr/>
          <a:lstStyle/>
          <a:p>
            <a:r>
              <a:rPr lang="en-US" dirty="0"/>
              <a:t>Project Name: REQBSA – Requirement Based Staff Allocation</a:t>
            </a:r>
          </a:p>
        </p:txBody>
      </p:sp>
      <p:sp>
        <p:nvSpPr>
          <p:cNvPr id="8" name="Content Placeholder 7">
            <a:extLst>
              <a:ext uri="{FF2B5EF4-FFF2-40B4-BE49-F238E27FC236}">
                <a16:creationId xmlns:a16="http://schemas.microsoft.com/office/drawing/2014/main" id="{7ECCEF94-DB1D-4742-A89C-3A101D5994DA}"/>
              </a:ext>
            </a:extLst>
          </p:cNvPr>
          <p:cNvSpPr>
            <a:spLocks noGrp="1"/>
          </p:cNvSpPr>
          <p:nvPr>
            <p:ph sz="quarter" idx="4"/>
          </p:nvPr>
        </p:nvSpPr>
        <p:spPr>
          <a:xfrm>
            <a:off x="6096000" y="1828800"/>
            <a:ext cx="5486401" cy="4297363"/>
          </a:xfrm>
        </p:spPr>
        <p:txBody>
          <a:bodyPr/>
          <a:lstStyle/>
          <a:p>
            <a:r>
              <a:rPr lang="en-US" dirty="0"/>
              <a:t>This project is to tackle the problem which is often faced by shift managers of Bellevue Hospital since it handles a huge number of patients everyday.  If you put on too many workers, you run the risk of having unnecessary labor costs add up. Too few workers, you can have poor customer service outcomes – which can be fatal for patients. </a:t>
            </a:r>
          </a:p>
          <a:p>
            <a:r>
              <a:rPr lang="en-US" dirty="0"/>
              <a:t>We can use data from a variety of sources to come up with hourly and daily basis prediction of patients present in hospital.</a:t>
            </a:r>
          </a:p>
          <a:p>
            <a:r>
              <a:rPr lang="en-US" dirty="0"/>
              <a:t>We can use past 5 years data set from hospital’s admission records and use Time-Series analysis techniques to find relevant pattern in admission rates. Then we can use machine learning to find the most accurate algorithm that can predict future admission trend.</a:t>
            </a:r>
          </a:p>
          <a:p>
            <a:r>
              <a:rPr lang="en-US" dirty="0"/>
              <a:t>Big data technology will help in gathering and processing such huge amount of data collected from databases of various department in hospital to forecast visit and admission rates for next 15 days. Extra staff can be drafted in when high numbers of visitors are expected. This will also help in cost management and optimal use of resources.</a:t>
            </a:r>
          </a:p>
          <a:p>
            <a:pPr marL="0" indent="0">
              <a:buNone/>
            </a:pPr>
            <a:r>
              <a:rPr lang="en-US" dirty="0"/>
              <a:t> </a:t>
            </a:r>
          </a:p>
        </p:txBody>
      </p:sp>
    </p:spTree>
    <p:extLst>
      <p:ext uri="{BB962C8B-B14F-4D97-AF65-F5344CB8AC3E}">
        <p14:creationId xmlns:p14="http://schemas.microsoft.com/office/powerpoint/2010/main" val="163448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A71F0D-3C4B-4910-A9B5-F8D188B6CCCB}"/>
              </a:ext>
            </a:extLst>
          </p:cNvPr>
          <p:cNvSpPr/>
          <p:nvPr/>
        </p:nvSpPr>
        <p:spPr>
          <a:xfrm>
            <a:off x="0" y="304800"/>
            <a:ext cx="4572000" cy="646331"/>
          </a:xfrm>
          <a:prstGeom prst="rect">
            <a:avLst/>
          </a:prstGeom>
        </p:spPr>
        <p:txBody>
          <a:bodyPr wrap="square">
            <a:spAutoFit/>
          </a:bodyPr>
          <a:lstStyle/>
          <a:p>
            <a:r>
              <a:rPr lang="en-US" dirty="0">
                <a:solidFill>
                  <a:srgbClr val="FF0000"/>
                </a:solidFill>
              </a:rPr>
              <a:t>Project Name: TELMED – Telemedicine</a:t>
            </a:r>
          </a:p>
          <a:p>
            <a:r>
              <a:rPr lang="en-US" dirty="0">
                <a:solidFill>
                  <a:srgbClr val="FF0000"/>
                </a:solidFill>
              </a:rPr>
              <a:t>Visio Diagram before implementation </a:t>
            </a:r>
          </a:p>
        </p:txBody>
      </p:sp>
      <p:pic>
        <p:nvPicPr>
          <p:cNvPr id="2" name="Picture 1">
            <a:extLst>
              <a:ext uri="{FF2B5EF4-FFF2-40B4-BE49-F238E27FC236}">
                <a16:creationId xmlns:a16="http://schemas.microsoft.com/office/drawing/2014/main" id="{6E0F6A98-571F-4C37-96A5-16FAFB3A23D3}"/>
              </a:ext>
            </a:extLst>
          </p:cNvPr>
          <p:cNvPicPr>
            <a:picLocks noChangeAspect="1"/>
          </p:cNvPicPr>
          <p:nvPr/>
        </p:nvPicPr>
        <p:blipFill>
          <a:blip r:embed="rId2"/>
          <a:stretch>
            <a:fillRect/>
          </a:stretch>
        </p:blipFill>
        <p:spPr>
          <a:xfrm>
            <a:off x="0" y="1143000"/>
            <a:ext cx="12192000" cy="5449981"/>
          </a:xfrm>
          <a:prstGeom prst="rect">
            <a:avLst/>
          </a:prstGeom>
        </p:spPr>
      </p:pic>
    </p:spTree>
    <p:extLst>
      <p:ext uri="{BB962C8B-B14F-4D97-AF65-F5344CB8AC3E}">
        <p14:creationId xmlns:p14="http://schemas.microsoft.com/office/powerpoint/2010/main" val="276021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52B481-DDA6-4E79-BECF-2AE6DE85CEAF}"/>
              </a:ext>
            </a:extLst>
          </p:cNvPr>
          <p:cNvSpPr/>
          <p:nvPr/>
        </p:nvSpPr>
        <p:spPr>
          <a:xfrm>
            <a:off x="152400" y="317386"/>
            <a:ext cx="3886200" cy="369332"/>
          </a:xfrm>
          <a:prstGeom prst="rect">
            <a:avLst/>
          </a:prstGeom>
        </p:spPr>
        <p:txBody>
          <a:bodyPr wrap="square">
            <a:spAutoFit/>
          </a:bodyPr>
          <a:lstStyle/>
          <a:p>
            <a:r>
              <a:rPr lang="en-US" dirty="0">
                <a:solidFill>
                  <a:srgbClr val="FF0000"/>
                </a:solidFill>
              </a:rPr>
              <a:t>Visio Diagram after implementation</a:t>
            </a:r>
          </a:p>
        </p:txBody>
      </p:sp>
      <p:pic>
        <p:nvPicPr>
          <p:cNvPr id="4" name="Picture 3">
            <a:extLst>
              <a:ext uri="{FF2B5EF4-FFF2-40B4-BE49-F238E27FC236}">
                <a16:creationId xmlns:a16="http://schemas.microsoft.com/office/drawing/2014/main" id="{370FAC75-FC0C-42E1-8677-19CA477AF8AC}"/>
              </a:ext>
            </a:extLst>
          </p:cNvPr>
          <p:cNvPicPr>
            <a:picLocks noChangeAspect="1"/>
          </p:cNvPicPr>
          <p:nvPr/>
        </p:nvPicPr>
        <p:blipFill>
          <a:blip r:embed="rId2"/>
          <a:stretch>
            <a:fillRect/>
          </a:stretch>
        </p:blipFill>
        <p:spPr>
          <a:xfrm>
            <a:off x="-10357" y="990026"/>
            <a:ext cx="12192000" cy="5514338"/>
          </a:xfrm>
          <a:prstGeom prst="rect">
            <a:avLst/>
          </a:prstGeom>
        </p:spPr>
      </p:pic>
    </p:spTree>
    <p:extLst>
      <p:ext uri="{BB962C8B-B14F-4D97-AF65-F5344CB8AC3E}">
        <p14:creationId xmlns:p14="http://schemas.microsoft.com/office/powerpoint/2010/main" val="258675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20FC06-1864-4387-95EA-E673516DD01E}"/>
              </a:ext>
            </a:extLst>
          </p:cNvPr>
          <p:cNvSpPr/>
          <p:nvPr/>
        </p:nvSpPr>
        <p:spPr>
          <a:xfrm>
            <a:off x="152400" y="152400"/>
            <a:ext cx="6096000" cy="646331"/>
          </a:xfrm>
          <a:prstGeom prst="rect">
            <a:avLst/>
          </a:prstGeom>
        </p:spPr>
        <p:txBody>
          <a:bodyPr>
            <a:spAutoFit/>
          </a:bodyPr>
          <a:lstStyle/>
          <a:p>
            <a:r>
              <a:rPr lang="en-US" dirty="0">
                <a:solidFill>
                  <a:srgbClr val="FF0000"/>
                </a:solidFill>
              </a:rPr>
              <a:t>Project Name: REQBSA – Requirement Based Staff Allocation. Visio diagram before implementation</a:t>
            </a:r>
          </a:p>
        </p:txBody>
      </p:sp>
      <p:pic>
        <p:nvPicPr>
          <p:cNvPr id="4" name="Picture 3">
            <a:extLst>
              <a:ext uri="{FF2B5EF4-FFF2-40B4-BE49-F238E27FC236}">
                <a16:creationId xmlns:a16="http://schemas.microsoft.com/office/drawing/2014/main" id="{FE900E31-3AF2-4EC5-ADA0-B755E1384781}"/>
              </a:ext>
            </a:extLst>
          </p:cNvPr>
          <p:cNvPicPr>
            <a:picLocks noChangeAspect="1"/>
          </p:cNvPicPr>
          <p:nvPr/>
        </p:nvPicPr>
        <p:blipFill>
          <a:blip r:embed="rId2"/>
          <a:stretch>
            <a:fillRect/>
          </a:stretch>
        </p:blipFill>
        <p:spPr>
          <a:xfrm>
            <a:off x="0" y="521535"/>
            <a:ext cx="12192000" cy="5814930"/>
          </a:xfrm>
          <a:prstGeom prst="rect">
            <a:avLst/>
          </a:prstGeom>
        </p:spPr>
      </p:pic>
    </p:spTree>
    <p:extLst>
      <p:ext uri="{BB962C8B-B14F-4D97-AF65-F5344CB8AC3E}">
        <p14:creationId xmlns:p14="http://schemas.microsoft.com/office/powerpoint/2010/main" val="92482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27FFAD-82EF-47ED-B06D-7FC63B9C6BFF}"/>
              </a:ext>
            </a:extLst>
          </p:cNvPr>
          <p:cNvSpPr/>
          <p:nvPr/>
        </p:nvSpPr>
        <p:spPr>
          <a:xfrm>
            <a:off x="152400" y="228600"/>
            <a:ext cx="3771225" cy="369332"/>
          </a:xfrm>
          <a:prstGeom prst="rect">
            <a:avLst/>
          </a:prstGeom>
        </p:spPr>
        <p:txBody>
          <a:bodyPr wrap="none">
            <a:spAutoFit/>
          </a:bodyPr>
          <a:lstStyle/>
          <a:p>
            <a:r>
              <a:rPr lang="en-US" dirty="0">
                <a:solidFill>
                  <a:srgbClr val="FF0000"/>
                </a:solidFill>
              </a:rPr>
              <a:t>Visio Diagram after implementation</a:t>
            </a:r>
          </a:p>
        </p:txBody>
      </p:sp>
      <p:pic>
        <p:nvPicPr>
          <p:cNvPr id="4" name="Picture 3">
            <a:extLst>
              <a:ext uri="{FF2B5EF4-FFF2-40B4-BE49-F238E27FC236}">
                <a16:creationId xmlns:a16="http://schemas.microsoft.com/office/drawing/2014/main" id="{5696BAD2-B94B-4E35-932F-519E9FDA7C7C}"/>
              </a:ext>
            </a:extLst>
          </p:cNvPr>
          <p:cNvPicPr>
            <a:picLocks noChangeAspect="1"/>
          </p:cNvPicPr>
          <p:nvPr/>
        </p:nvPicPr>
        <p:blipFill>
          <a:blip r:embed="rId2"/>
          <a:stretch>
            <a:fillRect/>
          </a:stretch>
        </p:blipFill>
        <p:spPr>
          <a:xfrm>
            <a:off x="0" y="990600"/>
            <a:ext cx="12192000" cy="5867400"/>
          </a:xfrm>
          <a:prstGeom prst="rect">
            <a:avLst/>
          </a:prstGeom>
        </p:spPr>
      </p:pic>
    </p:spTree>
    <p:extLst>
      <p:ext uri="{BB962C8B-B14F-4D97-AF65-F5344CB8AC3E}">
        <p14:creationId xmlns:p14="http://schemas.microsoft.com/office/powerpoint/2010/main" val="33275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2">
            <a:extLst>
              <a:ext uri="{FF2B5EF4-FFF2-40B4-BE49-F238E27FC236}">
                <a16:creationId xmlns:a16="http://schemas.microsoft.com/office/drawing/2014/main" id="{50D598C7-2E9A-43C9-9A27-2E4896A64024}"/>
              </a:ext>
            </a:extLst>
          </p:cNvPr>
          <p:cNvPicPr>
            <a:picLocks noChangeAspect="1"/>
          </p:cNvPicPr>
          <p:nvPr/>
        </p:nvPicPr>
        <p:blipFill>
          <a:blip r:embed="rId2"/>
          <a:stretch>
            <a:fillRect/>
          </a:stretch>
        </p:blipFill>
        <p:spPr>
          <a:xfrm>
            <a:off x="1286933" y="574713"/>
            <a:ext cx="3854477" cy="2890857"/>
          </a:xfrm>
          <a:prstGeom prst="ellipse">
            <a:avLst/>
          </a:prstGeom>
        </p:spPr>
      </p:pic>
      <p:sp>
        <p:nvSpPr>
          <p:cNvPr id="3" name="Rectangle 2">
            <a:extLst>
              <a:ext uri="{FF2B5EF4-FFF2-40B4-BE49-F238E27FC236}">
                <a16:creationId xmlns:a16="http://schemas.microsoft.com/office/drawing/2014/main" id="{8EE4359A-40D0-4BF8-8224-5205F4B4CF32}"/>
              </a:ext>
            </a:extLst>
          </p:cNvPr>
          <p:cNvSpPr/>
          <p:nvPr/>
        </p:nvSpPr>
        <p:spPr>
          <a:xfrm>
            <a:off x="381000" y="3733800"/>
            <a:ext cx="6096000" cy="954107"/>
          </a:xfrm>
          <a:prstGeom prst="rect">
            <a:avLst/>
          </a:prstGeom>
        </p:spPr>
        <p:txBody>
          <a:bodyPr>
            <a:spAutoFit/>
          </a:bodyPr>
          <a:lstStyle/>
          <a:p>
            <a:pPr algn="ctr"/>
            <a:r>
              <a:rPr lang="en-US" sz="2000" b="1" dirty="0"/>
              <a:t>Bellevue Hospital</a:t>
            </a:r>
          </a:p>
          <a:p>
            <a:pPr algn="ctr"/>
            <a:r>
              <a:rPr lang="en-US" dirty="0"/>
              <a:t>Project: TELMED</a:t>
            </a:r>
            <a:br>
              <a:rPr lang="en-US" dirty="0"/>
            </a:br>
            <a:r>
              <a:rPr lang="en-US" dirty="0"/>
              <a:t>(Telemedicine)</a:t>
            </a:r>
          </a:p>
        </p:txBody>
      </p:sp>
      <p:sp>
        <p:nvSpPr>
          <p:cNvPr id="4" name="Rectangle 3">
            <a:extLst>
              <a:ext uri="{FF2B5EF4-FFF2-40B4-BE49-F238E27FC236}">
                <a16:creationId xmlns:a16="http://schemas.microsoft.com/office/drawing/2014/main" id="{2461379F-5712-4FE4-B290-94D8727BC27B}"/>
              </a:ext>
            </a:extLst>
          </p:cNvPr>
          <p:cNvSpPr/>
          <p:nvPr/>
        </p:nvSpPr>
        <p:spPr>
          <a:xfrm>
            <a:off x="5334000" y="446544"/>
            <a:ext cx="6096000" cy="5355312"/>
          </a:xfrm>
          <a:prstGeom prst="rect">
            <a:avLst/>
          </a:prstGeom>
        </p:spPr>
        <p:txBody>
          <a:bodyPr>
            <a:spAutoFit/>
          </a:bodyPr>
          <a:lstStyle/>
          <a:p>
            <a:r>
              <a:rPr lang="en-US" b="1" dirty="0">
                <a:latin typeface="Century Schoolbook" panose="02040604050505020304" pitchFamily="18" charset="0"/>
              </a:rPr>
              <a:t>Main benefits are:</a:t>
            </a:r>
            <a:br>
              <a:rPr lang="en-US" dirty="0">
                <a:latin typeface="Century Schoolbook" panose="02040604050505020304" pitchFamily="18" charset="0"/>
              </a:rPr>
            </a:br>
            <a:br>
              <a:rPr lang="en-US" dirty="0"/>
            </a:br>
            <a:r>
              <a:rPr lang="en-US" dirty="0">
                <a:latin typeface="Century Schoolbook" panose="02040604050505020304" pitchFamily="18" charset="0"/>
              </a:rPr>
              <a:t>&gt;&gt;Better healthcare methods and techniques.</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&gt;&gt;Improve in treatment process.</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&gt;&gt;Optimization of process will help in saving time and money.</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&gt;&gt;This will reduce waiting time of patient and avoid unnecessary paperwork.</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&gt;&gt;This will keep lot of people away from the hospital which will help in better hospital operation during peak hours.</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&gt;&gt;Patient’s can be monitored and treated from remote location.</a:t>
            </a:r>
            <a:br>
              <a:rPr lang="en-US" dirty="0">
                <a:latin typeface="Century Schoolbook" panose="02040604050505020304" pitchFamily="18" charset="0"/>
              </a:rPr>
            </a:br>
            <a:endParaRPr lang="en-US" dirty="0"/>
          </a:p>
        </p:txBody>
      </p:sp>
    </p:spTree>
    <p:extLst>
      <p:ext uri="{BB962C8B-B14F-4D97-AF65-F5344CB8AC3E}">
        <p14:creationId xmlns:p14="http://schemas.microsoft.com/office/powerpoint/2010/main" val="402843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2">
            <a:extLst>
              <a:ext uri="{FF2B5EF4-FFF2-40B4-BE49-F238E27FC236}">
                <a16:creationId xmlns:a16="http://schemas.microsoft.com/office/drawing/2014/main" id="{37DA42E8-542C-4FC6-BD04-1196E5513D21}"/>
              </a:ext>
            </a:extLst>
          </p:cNvPr>
          <p:cNvPicPr>
            <a:picLocks noChangeAspect="1"/>
          </p:cNvPicPr>
          <p:nvPr/>
        </p:nvPicPr>
        <p:blipFill>
          <a:blip r:embed="rId2"/>
          <a:stretch>
            <a:fillRect/>
          </a:stretch>
        </p:blipFill>
        <p:spPr>
          <a:xfrm>
            <a:off x="1286933" y="574713"/>
            <a:ext cx="3854477" cy="2890857"/>
          </a:xfrm>
          <a:prstGeom prst="ellipse">
            <a:avLst/>
          </a:prstGeom>
        </p:spPr>
      </p:pic>
      <p:sp>
        <p:nvSpPr>
          <p:cNvPr id="3" name="Rectangle 2">
            <a:extLst>
              <a:ext uri="{FF2B5EF4-FFF2-40B4-BE49-F238E27FC236}">
                <a16:creationId xmlns:a16="http://schemas.microsoft.com/office/drawing/2014/main" id="{A7DB6D16-973F-4D85-8CA5-8378D35BD2F1}"/>
              </a:ext>
            </a:extLst>
          </p:cNvPr>
          <p:cNvSpPr/>
          <p:nvPr/>
        </p:nvSpPr>
        <p:spPr>
          <a:xfrm>
            <a:off x="304800" y="3657600"/>
            <a:ext cx="6096000" cy="954107"/>
          </a:xfrm>
          <a:prstGeom prst="rect">
            <a:avLst/>
          </a:prstGeom>
        </p:spPr>
        <p:txBody>
          <a:bodyPr>
            <a:spAutoFit/>
          </a:bodyPr>
          <a:lstStyle/>
          <a:p>
            <a:pPr algn="ctr"/>
            <a:r>
              <a:rPr lang="en-US" sz="2000" b="1" dirty="0"/>
              <a:t>Bellevue Hospital</a:t>
            </a:r>
          </a:p>
          <a:p>
            <a:pPr algn="ctr"/>
            <a:r>
              <a:rPr lang="en-US" dirty="0"/>
              <a:t>Project: REQBSA</a:t>
            </a:r>
            <a:br>
              <a:rPr lang="en-US" dirty="0"/>
            </a:br>
            <a:r>
              <a:rPr lang="en-US" dirty="0"/>
              <a:t>(Requirement Based Staff Allocation)</a:t>
            </a:r>
          </a:p>
        </p:txBody>
      </p:sp>
      <p:sp>
        <p:nvSpPr>
          <p:cNvPr id="4" name="Rectangle 3">
            <a:extLst>
              <a:ext uri="{FF2B5EF4-FFF2-40B4-BE49-F238E27FC236}">
                <a16:creationId xmlns:a16="http://schemas.microsoft.com/office/drawing/2014/main" id="{FEF04B08-F24D-432B-83EF-EB610EEEB996}"/>
              </a:ext>
            </a:extLst>
          </p:cNvPr>
          <p:cNvSpPr/>
          <p:nvPr/>
        </p:nvSpPr>
        <p:spPr>
          <a:xfrm>
            <a:off x="5410200" y="685800"/>
            <a:ext cx="6096000" cy="4801314"/>
          </a:xfrm>
          <a:prstGeom prst="rect">
            <a:avLst/>
          </a:prstGeom>
        </p:spPr>
        <p:txBody>
          <a:bodyPr>
            <a:spAutoFit/>
          </a:bodyPr>
          <a:lstStyle/>
          <a:p>
            <a:r>
              <a:rPr lang="en-US" b="1" dirty="0">
                <a:latin typeface="Century Schoolbook" panose="02040604050505020304" pitchFamily="18" charset="0"/>
              </a:rPr>
              <a:t>Main benefits are:</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&gt;&gt;Use of resources wisely to save cost.</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&gt;&gt;Will make shift managers work easy while allocating resources</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&gt;&gt;Provide better services to patient, especially, during peak hours.</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&gt;&gt;This will reduce waiting time of patient and avoid unnecessary paperwork.</a:t>
            </a:r>
            <a:br>
              <a:rPr lang="en-US" dirty="0">
                <a:latin typeface="Century Schoolbook" panose="02040604050505020304" pitchFamily="18" charset="0"/>
              </a:rPr>
            </a:br>
            <a:br>
              <a:rPr lang="en-US" dirty="0">
                <a:latin typeface="Century Schoolbook" panose="02040604050505020304" pitchFamily="18" charset="0"/>
              </a:rPr>
            </a:br>
            <a:r>
              <a:rPr lang="en-US" dirty="0">
                <a:latin typeface="Century Schoolbook" panose="02040604050505020304" pitchFamily="18" charset="0"/>
              </a:rPr>
              <a:t>&gt;&gt;Utilizing resources wisely will result in low cost for daily operational activities.</a:t>
            </a:r>
            <a:br>
              <a:rPr lang="en-US" dirty="0">
                <a:latin typeface="Century Schoolbook" panose="02040604050505020304" pitchFamily="18" charset="0"/>
              </a:rPr>
            </a:br>
            <a:br>
              <a:rPr lang="en-US" dirty="0">
                <a:latin typeface="Century Schoolbook" panose="02040604050505020304" pitchFamily="18" charset="0"/>
              </a:rPr>
            </a:br>
            <a:endParaRPr lang="en-US" dirty="0"/>
          </a:p>
        </p:txBody>
      </p:sp>
    </p:spTree>
    <p:extLst>
      <p:ext uri="{BB962C8B-B14F-4D97-AF65-F5344CB8AC3E}">
        <p14:creationId xmlns:p14="http://schemas.microsoft.com/office/powerpoint/2010/main" val="2495439235"/>
      </p:ext>
    </p:extLst>
  </p:cSld>
  <p:clrMapOvr>
    <a:masterClrMapping/>
  </p:clrMapOvr>
</p:sld>
</file>

<file path=ppt/theme/theme1.xml><?xml version="1.0" encoding="utf-8"?>
<a:theme xmlns:a="http://schemas.openxmlformats.org/drawingml/2006/main" name="1_Default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57039D-F559-488B-AD5D-1EC91F5F7076}">
  <we:reference id="wa104178141" version="3.10.0.19" store="en-US" storeType="OMEX"/>
  <we:alternateReferences>
    <we:reference id="WA104178141" version="3.10.0.19"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009d29e-9388-47a6-bcda-f776a4d1ee29">
      <Value>213</Value>
      <Value>16</Value>
      <Value>86</Value>
    </TaxCatchAll>
    <TaxKeywordTaxHTField xmlns="c606a8f1-3455-45e5-9fe8-ed5cc3424d41">
      <Terms xmlns="http://schemas.microsoft.com/office/infopath/2007/PartnerControls"/>
    </TaxKeywordTaxHTField>
    <Phase xmlns="29f95e28-b772-4f8f-bf52-e152770296b5">Target State</Phase>
    <Workstream xmlns="29f95e28-b772-4f8f-bf52-e152770296b5">Technology</Workstream>
    <nb8da97dc277439592c01b4505d53246 xmlns="29f95e28-b772-4f8f-bf52-e152770296b5">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f66b09af-d206-41a2-acf6-2787b24af016</TermId>
        </TermInfo>
      </Terms>
    </nb8da97dc277439592c01b4505d53246>
    <g7ab542c9bcb463fa05256d048a89aac xmlns="e009d29e-9388-47a6-bcda-f776a4d1ee29">
      <Terms xmlns="http://schemas.microsoft.com/office/infopath/2007/PartnerControls">
        <TermInfo xmlns="http://schemas.microsoft.com/office/infopath/2007/PartnerControls">
          <TermName xmlns="http://schemas.microsoft.com/office/infopath/2007/PartnerControls">Franklin Templeton</TermName>
          <TermId xmlns="http://schemas.microsoft.com/office/infopath/2007/PartnerControls">e7347623-4b64-44e2-b036-3fc7f5da65f8</TermId>
        </TermInfo>
      </Terms>
    </g7ab542c9bcb463fa05256d048a89aac>
  </documentManagement>
</p:properties>
</file>

<file path=customXml/item2.xml><?xml version="1.0" encoding="utf-8"?>
<ct:contentTypeSchema xmlns:ct="http://schemas.microsoft.com/office/2006/metadata/contentType" xmlns:ma="http://schemas.microsoft.com/office/2006/metadata/properties/metaAttributes" ct:_="" ma:_="" ma:contentTypeName="Client Deliverables" ma:contentTypeID="0x01010077F2BACD3CA53444BAC1EF7ACF4A81D9060100FC41DBE19EF1794591A3A3C23D240C6B" ma:contentTypeVersion="41" ma:contentTypeDescription="" ma:contentTypeScope="" ma:versionID="763b9680df3370ca8763eb01488b1d0a">
  <xsd:schema xmlns:xsd="http://www.w3.org/2001/XMLSchema" xmlns:xs="http://www.w3.org/2001/XMLSchema" xmlns:p="http://schemas.microsoft.com/office/2006/metadata/properties" xmlns:ns2="e009d29e-9388-47a6-bcda-f776a4d1ee29" xmlns:ns3="c606a8f1-3455-45e5-9fe8-ed5cc3424d41" xmlns:ns4="29f95e28-b772-4f8f-bf52-e152770296b5" targetNamespace="http://schemas.microsoft.com/office/2006/metadata/properties" ma:root="true" ma:fieldsID="deddb532b82e6c0abbd0e52b5703d210" ns2:_="" ns3:_="" ns4:_="">
    <xsd:import namespace="e009d29e-9388-47a6-bcda-f776a4d1ee29"/>
    <xsd:import namespace="c606a8f1-3455-45e5-9fe8-ed5cc3424d41"/>
    <xsd:import namespace="29f95e28-b772-4f8f-bf52-e152770296b5"/>
    <xsd:element name="properties">
      <xsd:complexType>
        <xsd:sequence>
          <xsd:element name="documentManagement">
            <xsd:complexType>
              <xsd:all>
                <xsd:element ref="ns2:TaxCatchAll" minOccurs="0"/>
                <xsd:element ref="ns2:TaxCatchAllLabel" minOccurs="0"/>
                <xsd:element ref="ns2:g7ab542c9bcb463fa05256d048a89aac" minOccurs="0"/>
                <xsd:element ref="ns3:TaxKeywordTaxHTField" minOccurs="0"/>
                <xsd:element ref="ns4:Phase" minOccurs="0"/>
                <xsd:element ref="ns4:Workstream" minOccurs="0"/>
                <xsd:element ref="ns4:nb8da97dc277439592c01b4505d5324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9d29e-9388-47a6-bcda-f776a4d1ee29"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95ccc83-95ec-4c7d-920a-f57c99be01f1}" ma:internalName="TaxCatchAll" ma:showField="CatchAllData"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395ccc83-95ec-4c7d-920a-f57c99be01f1}" ma:internalName="TaxCatchAllLabel" ma:readOnly="true" ma:showField="CatchAllDataLabel"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g7ab542c9bcb463fa05256d048a89aac" ma:index="10" nillable="true" ma:taxonomy="true" ma:internalName="g7ab542c9bcb463fa05256d048a89aac" ma:taxonomyFieldName="Client" ma:displayName="Client" ma:default="213;#Franklin Templeton|e7347623-4b64-44e2-b036-3fc7f5da65f8" ma:fieldId="{07ab542c-9bcb-463f-a052-56d048a89aac}" ma:sspId="b11f5292-717d-4761-98e7-7aaf6906ce0d" ma:termSetId="1e2404c2-4fda-4381-8264-9b35ef49969b"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06a8f1-3455-45e5-9fe8-ed5cc3424d41"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Project tag" ma:fieldId="{23f27201-bee3-471e-b2e7-b64fd8b7ca38}" ma:taxonomyMulti="true" ma:sspId="b11f5292-717d-4761-98e7-7aaf6906ce0d"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f95e28-b772-4f8f-bf52-e152770296b5" elementFormDefault="qualified">
    <xsd:import namespace="http://schemas.microsoft.com/office/2006/documentManagement/types"/>
    <xsd:import namespace="http://schemas.microsoft.com/office/infopath/2007/PartnerControls"/>
    <xsd:element name="Phase" ma:index="14" nillable="true" ma:displayName="Phase" ma:default="Pre-work" ma:format="Dropdown" ma:internalName="Phase">
      <xsd:simpleType>
        <xsd:restriction base="dms:Choice">
          <xsd:enumeration value="Pre-work"/>
          <xsd:enumeration value="Current State"/>
          <xsd:enumeration value="Target State"/>
          <xsd:enumeration value="Implementation"/>
        </xsd:restriction>
      </xsd:simpleType>
    </xsd:element>
    <xsd:element name="Workstream" ma:index="15" nillable="true" ma:displayName="Workstream" ma:default="Operations" ma:format="Dropdown" ma:internalName="Workstream">
      <xsd:simpleType>
        <xsd:restriction base="dms:Choice">
          <xsd:enumeration value="Operations"/>
          <xsd:enumeration value="Technology"/>
        </xsd:restriction>
      </xsd:simpleType>
    </xsd:element>
    <xsd:element name="nb8da97dc277439592c01b4505d53246" ma:index="16" ma:taxonomy="true" ma:internalName="nb8da97dc277439592c01b4505d53246" ma:taxonomyFieldName="Project_x0020_Document_x0020_Type" ma:displayName="Project Document Type" ma:indexed="true" ma:default="" ma:fieldId="{7b8da97d-c277-4395-92c0-1b4505d53246}" ma:sspId="b11f5292-717d-4761-98e7-7aaf6906ce0d" ma:termSetId="38d56e41-0a2a-4fb5-b887-3e36364f8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F47C2F-2A7E-46D4-9CD3-EF6F86A30D2C}">
  <ds:schemaRefs>
    <ds:schemaRef ds:uri="http://purl.org/dc/elements/1.1/"/>
    <ds:schemaRef ds:uri="http://schemas.microsoft.com/office/2006/metadata/properties"/>
    <ds:schemaRef ds:uri="http://schemas.microsoft.com/office/2006/documentManagement/types"/>
    <ds:schemaRef ds:uri="c606a8f1-3455-45e5-9fe8-ed5cc3424d41"/>
    <ds:schemaRef ds:uri="29f95e28-b772-4f8f-bf52-e152770296b5"/>
    <ds:schemaRef ds:uri="http://purl.org/dc/terms/"/>
    <ds:schemaRef ds:uri="http://schemas.microsoft.com/office/infopath/2007/PartnerControls"/>
    <ds:schemaRef ds:uri="http://purl.org/dc/dcmitype/"/>
    <ds:schemaRef ds:uri="http://schemas.openxmlformats.org/package/2006/metadata/core-properties"/>
    <ds:schemaRef ds:uri="e009d29e-9388-47a6-bcda-f776a4d1ee29"/>
    <ds:schemaRef ds:uri="http://www.w3.org/XML/1998/namespace"/>
  </ds:schemaRefs>
</ds:datastoreItem>
</file>

<file path=customXml/itemProps2.xml><?xml version="1.0" encoding="utf-8"?>
<ds:datastoreItem xmlns:ds="http://schemas.openxmlformats.org/officeDocument/2006/customXml" ds:itemID="{BF4C203C-3695-47FF-AFDA-CFE91D4DF2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09d29e-9388-47a6-bcda-f776a4d1ee29"/>
    <ds:schemaRef ds:uri="c606a8f1-3455-45e5-9fe8-ed5cc3424d41"/>
    <ds:schemaRef ds:uri="29f95e28-b772-4f8f-bf52-e15277029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A0AB02-FB27-4A4C-B23B-5B0647C051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1663</TotalTime>
  <Words>2109</Words>
  <Application>Microsoft Office PowerPoint</Application>
  <PresentationFormat>Widescreen</PresentationFormat>
  <Paragraphs>490</Paragraphs>
  <Slides>26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Britannic Bold</vt:lpstr>
      <vt:lpstr>Calibri</vt:lpstr>
      <vt:lpstr>Cambria</vt:lpstr>
      <vt:lpstr>Century Schoolbook</vt:lpstr>
      <vt:lpstr>Constantia</vt:lpstr>
      <vt:lpstr>Courier New</vt:lpstr>
      <vt:lpstr>Mangal</vt:lpstr>
      <vt:lpstr>Times New Roman</vt:lpstr>
      <vt:lpstr>Verdana</vt:lpstr>
      <vt:lpstr>Wingdings</vt:lpstr>
      <vt:lpstr>1_Default Design</vt:lpstr>
      <vt:lpstr>Big Data Architecture and Governance  Individual Project – Bellevue Hospital  </vt:lpstr>
      <vt:lpstr>Company Name: Bellevue Hospital</vt:lpstr>
      <vt:lpstr>Organization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and Governance – FALL 2018</dc:title>
  <dc:creator>KHeydari</dc:creator>
  <cp:lastModifiedBy>soumavo guria</cp:lastModifiedBy>
  <cp:revision>85</cp:revision>
  <cp:lastPrinted>2019-01-15T21:29:28Z</cp:lastPrinted>
  <dcterms:created xsi:type="dcterms:W3CDTF">2018-09-06T13:40:38Z</dcterms:created>
  <dcterms:modified xsi:type="dcterms:W3CDTF">2019-04-25T20:39:38Z</dcterms:modified>
</cp:coreProperties>
</file>