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16"/>
  </p:notesMasterIdLst>
  <p:sldIdLst>
    <p:sldId id="256" r:id="rId2"/>
    <p:sldId id="257" r:id="rId3"/>
    <p:sldId id="266" r:id="rId4"/>
    <p:sldId id="258" r:id="rId5"/>
    <p:sldId id="260" r:id="rId6"/>
    <p:sldId id="269" r:id="rId7"/>
    <p:sldId id="278" r:id="rId8"/>
    <p:sldId id="270" r:id="rId9"/>
    <p:sldId id="272" r:id="rId10"/>
    <p:sldId id="273" r:id="rId11"/>
    <p:sldId id="274" r:id="rId12"/>
    <p:sldId id="276"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68" d="100"/>
          <a:sy n="68" d="100"/>
        </p:scale>
        <p:origin x="1204" y="68"/>
      </p:cViewPr>
      <p:guideLst/>
    </p:cSldViewPr>
  </p:slideViewPr>
  <p:notesTextViewPr>
    <p:cViewPr>
      <p:scale>
        <a:sx n="1" d="1"/>
        <a:sy n="1" d="1"/>
      </p:scale>
      <p:origin x="0" y="0"/>
    </p:cViewPr>
  </p:notesTextViewPr>
  <p:sorterViewPr>
    <p:cViewPr>
      <p:scale>
        <a:sx n="100" d="100"/>
        <a:sy n="100" d="100"/>
      </p:scale>
      <p:origin x="0" y="-40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31.10.2019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397219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13</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23F103-BC34-4FE4-A40E-EDDEECFDA5D0}" type="datetimeFigureOut">
              <a:rPr lang="en-US" smtClean="0"/>
              <a:pPr/>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63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8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09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911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74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79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86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549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936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164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7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BE451C3-0FF4-47C4-B829-773ADF60F88C}" type="datetimeFigureOut">
              <a:rPr lang="en-US" smtClean="0"/>
              <a:t>10/31/2019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40386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Dance Studios Data Analysis in Brooklyn</a:t>
            </a:r>
            <a:r>
              <a:rPr lang="tr-TR" dirty="0"/>
              <a:t>,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F3D45596-EA0E-4DD4-956D-80389BE0D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z="4400" b="1" kern="1200" cap="all" spc="200" baseline="0" dirty="0">
                <a:solidFill>
                  <a:schemeClr val="tx1">
                    <a:lumMod val="95000"/>
                    <a:lumOff val="5000"/>
                  </a:schemeClr>
                </a:solidFill>
                <a:latin typeface="+mj-lt"/>
                <a:ea typeface="+mj-ea"/>
                <a:cs typeface="+mj-cs"/>
              </a:rPr>
              <a:t>ResultS</a:t>
            </a:r>
          </a:p>
        </p:txBody>
      </p:sp>
      <p:cxnSp>
        <p:nvCxnSpPr>
          <p:cNvPr id="20" name="Straight Connector 19">
            <a:extLst>
              <a:ext uri="{FF2B5EF4-FFF2-40B4-BE49-F238E27FC236}">
                <a16:creationId xmlns:a16="http://schemas.microsoft.com/office/drawing/2014/main" id="{8E6A78A1-C775-42C8-9A7B-6998977BC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1AF48"/>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B4E234C-7997-48C9-BABE-52B1EFF3D928}"/>
              </a:ext>
            </a:extLst>
          </p:cNvPr>
          <p:cNvPicPr>
            <a:picLocks noChangeAspect="1"/>
          </p:cNvPicPr>
          <p:nvPr/>
        </p:nvPicPr>
        <p:blipFill>
          <a:blip r:embed="rId2"/>
          <a:stretch>
            <a:fillRect/>
          </a:stretch>
        </p:blipFill>
        <p:spPr>
          <a:xfrm>
            <a:off x="454058" y="1293818"/>
            <a:ext cx="11283884" cy="2730838"/>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z="5000" b="1" kern="1200" cap="all" spc="200" baseline="0" dirty="0">
                <a:solidFill>
                  <a:schemeClr val="tx1">
                    <a:lumMod val="95000"/>
                    <a:lumOff val="5000"/>
                  </a:schemeClr>
                </a:solidFill>
                <a:latin typeface="+mj-lt"/>
                <a:ea typeface="+mj-ea"/>
                <a:cs typeface="+mj-cs"/>
              </a:rPr>
              <a:t>ResultS</a:t>
            </a:r>
          </a:p>
        </p:txBody>
      </p:sp>
      <p:sp useBgFill="1">
        <p:nvSpPr>
          <p:cNvPr id="18" name="Rectangle 17">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ABFF7056-2115-4114-B95C-036A2670B2FA}"/>
              </a:ext>
            </a:extLst>
          </p:cNvPr>
          <p:cNvPicPr>
            <a:picLocks noChangeAspect="1"/>
          </p:cNvPicPr>
          <p:nvPr/>
        </p:nvPicPr>
        <p:blipFill>
          <a:blip r:embed="rId2"/>
          <a:stretch>
            <a:fillRect/>
          </a:stretch>
        </p:blipFill>
        <p:spPr>
          <a:xfrm>
            <a:off x="651456" y="434822"/>
            <a:ext cx="10849246" cy="4602585"/>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z="5000" b="1" kern="1200" cap="all" spc="200" baseline="0" dirty="0">
                <a:solidFill>
                  <a:schemeClr val="tx1">
                    <a:lumMod val="95000"/>
                    <a:lumOff val="5000"/>
                  </a:schemeClr>
                </a:solidFill>
                <a:latin typeface="+mj-lt"/>
                <a:ea typeface="+mj-ea"/>
                <a:cs typeface="+mj-cs"/>
              </a:rPr>
              <a:t>ResultS</a:t>
            </a:r>
          </a:p>
        </p:txBody>
      </p:sp>
      <p:sp useBgFill="1">
        <p:nvSpPr>
          <p:cNvPr id="20" name="Rectangle 19">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9AAE8905-14E0-4F84-B448-A5A983FE2931}"/>
              </a:ext>
            </a:extLst>
          </p:cNvPr>
          <p:cNvPicPr>
            <a:picLocks noChangeAspect="1"/>
          </p:cNvPicPr>
          <p:nvPr/>
        </p:nvPicPr>
        <p:blipFill>
          <a:blip r:embed="rId2"/>
          <a:stretch>
            <a:fillRect/>
          </a:stretch>
        </p:blipFill>
        <p:spPr>
          <a:xfrm>
            <a:off x="634276" y="1500628"/>
            <a:ext cx="10917644" cy="2210823"/>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Discussion</a:t>
            </a:r>
          </a:p>
        </p:txBody>
      </p:sp>
      <p:sp>
        <p:nvSpPr>
          <p:cNvPr id="3" name="Content Placeholder 2"/>
          <p:cNvSpPr>
            <a:spLocks noGrp="1"/>
          </p:cNvSpPr>
          <p:nvPr>
            <p:ph idx="1"/>
          </p:nvPr>
        </p:nvSpPr>
        <p:spPr>
          <a:xfrm>
            <a:off x="1024128" y="2084832"/>
            <a:ext cx="10338108" cy="2268045"/>
          </a:xfrm>
        </p:spPr>
        <p:txBody>
          <a:bodyPr>
            <a:normAutofit/>
          </a:bodyPr>
          <a:lstStyle/>
          <a:p>
            <a:r>
              <a:rPr lang="en-US" dirty="0">
                <a:latin typeface="Calibri" panose="020F0502020204030204" pitchFamily="34" charset="0"/>
                <a:cs typeface="Calibri" panose="020F0502020204030204" pitchFamily="34" charset="0"/>
              </a:rPr>
              <a:t>It is clear now that k-means is a simplistic yet powerful algorithm and it can be really useful for many different types of problems that may arise in analytics. With that said, it may not always be the best choice for your particular problem and there are some assumptions that the algorithm makes which we need to be aware of if we are going to use it. Probably the biggest </a:t>
            </a:r>
            <a:r>
              <a:rPr lang="en-US" sz="2000" dirty="0">
                <a:latin typeface="Calibri" panose="020F0502020204030204" pitchFamily="34" charset="0"/>
                <a:cs typeface="Calibri" panose="020F0502020204030204" pitchFamily="34" charset="0"/>
              </a:rPr>
              <a:t>assumption</a:t>
            </a:r>
            <a:r>
              <a:rPr lang="en-US" dirty="0">
                <a:latin typeface="Calibri" panose="020F0502020204030204" pitchFamily="34" charset="0"/>
                <a:cs typeface="Calibri" panose="020F0502020204030204" pitchFamily="34" charset="0"/>
              </a:rPr>
              <a:t> and limitation of k-means is that it assumes that the clusters are spherical.    </a:t>
            </a:r>
            <a:endParaRPr lang="tr-T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329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Conclusion</a:t>
            </a:r>
          </a:p>
        </p:txBody>
      </p:sp>
      <p:sp>
        <p:nvSpPr>
          <p:cNvPr id="3" name="Content Placeholder 2"/>
          <p:cNvSpPr>
            <a:spLocks noGrp="1"/>
          </p:cNvSpPr>
          <p:nvPr>
            <p:ph idx="1"/>
          </p:nvPr>
        </p:nvSpPr>
        <p:spPr>
          <a:xfrm>
            <a:off x="1081569" y="2001835"/>
            <a:ext cx="10028862" cy="2771334"/>
          </a:xfrm>
        </p:spPr>
        <p:txBody>
          <a:bodyPr>
            <a:noAutofit/>
          </a:bodyPr>
          <a:lstStyle/>
          <a:p>
            <a:pPr>
              <a:lnSpc>
                <a:spcPct val="100000"/>
              </a:lnSpc>
            </a:pPr>
            <a:r>
              <a:rPr lang="en-US" sz="2000" dirty="0">
                <a:latin typeface="Calibri" panose="020F0502020204030204" pitchFamily="34" charset="0"/>
                <a:cs typeface="Calibri" panose="020F0502020204030204" pitchFamily="34" charset="0"/>
              </a:rPr>
              <a:t>This presentation is developed for IBM data science capstone project assignment to keep in view the optimal usage of machine learning model for better outcome. Although dataset used is very small and the accuracy of the outcome is compromised, but is it a good opportunity to showcase the learning of the course by adhering the use case.</a:t>
            </a:r>
            <a:endParaRPr lang="tr-T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Introduction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24128" y="1851018"/>
            <a:ext cx="10567236" cy="3277163"/>
          </a:xfrm>
        </p:spPr>
        <p:txBody>
          <a:bodyPr>
            <a:noAutofit/>
          </a:bodyPr>
          <a:lstStyle/>
          <a:p>
            <a:r>
              <a:rPr lang="en-US" sz="2000" dirty="0">
                <a:solidFill>
                  <a:srgbClr val="000000"/>
                </a:solidFill>
                <a:latin typeface="Calibri" panose="020F0502020204030204" pitchFamily="34" charset="0"/>
                <a:cs typeface="Calibri" panose="020F0502020204030204" pitchFamily="34" charset="0"/>
              </a:rPr>
              <a:t>The City of New York, is the most populous city in the United States. It is diverse and is the financial capital of USA. It is multicultural. It provides lot of business opportunities and business friendly environment. It has attracted many different players into the market. It is a global hub of business and commerce. The city is a major center for banking and finance, retailing, world trade, transportation, tourism, real estate, new media, traditional media, advertising, legal services, accountancy, insurance, theater, fashion, and the arts in the United States. This also means that the market is highly competitive. As it is highly developed city so cost of doing business is also one of the highest. Thus, any new business venture or expansion needs to be analyzed carefully. The insights derived from analysis will give good understanding of the business environment which help in strategically targeting the market. This will help in reduction of risk. And the Return on Investment will be reasonable.</a:t>
            </a:r>
            <a:endParaRPr lang="tr-TR" sz="2000" dirty="0">
              <a:latin typeface="Calibri" panose="020F0502020204030204" pitchFamily="34" charset="0"/>
              <a:cs typeface="Calibri" panose="020F0502020204030204" pitchFamily="34" charset="0"/>
            </a:endParaRPr>
          </a:p>
          <a:p>
            <a:endParaRPr lang="tr-T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Calibri" panose="020F0502020204030204" pitchFamily="34" charset="0"/>
                <a:cs typeface="Calibri" panose="020F0502020204030204" pitchFamily="34" charset="0"/>
              </a:rPr>
              <a:t>Business Problem</a:t>
            </a:r>
          </a:p>
        </p:txBody>
      </p:sp>
      <p:sp>
        <p:nvSpPr>
          <p:cNvPr id="3" name="Content Placeholder 2"/>
          <p:cNvSpPr>
            <a:spLocks noGrp="1"/>
          </p:cNvSpPr>
          <p:nvPr>
            <p:ph idx="1"/>
          </p:nvPr>
        </p:nvSpPr>
        <p:spPr>
          <a:xfrm>
            <a:off x="1024128" y="2084832"/>
            <a:ext cx="10524427" cy="2958314"/>
          </a:xfrm>
        </p:spPr>
        <p:txBody>
          <a:bodyPr>
            <a:normAutofit/>
          </a:bodyPr>
          <a:lstStyle/>
          <a:p>
            <a:r>
              <a:rPr lang="en-US" sz="2000" dirty="0">
                <a:latin typeface="Calibri" panose="020F0502020204030204" pitchFamily="34" charset="0"/>
                <a:cs typeface="Calibri" panose="020F0502020204030204" pitchFamily="34" charset="0"/>
              </a:rPr>
              <a:t>The City of New York is famous for its entertaining culture. The dance culture comprises of various international clubs inclined by the city's immigrant history. Dance studios became very popular in the United States and it spread across various location across the geographical area. The rich culture with lively people makes thing more attractive for international travels.</a:t>
            </a:r>
          </a:p>
          <a:p>
            <a:r>
              <a:rPr lang="en-US" sz="2000" dirty="0">
                <a:latin typeface="Calibri" panose="020F0502020204030204" pitchFamily="34" charset="0"/>
                <a:cs typeface="Calibri" panose="020F0502020204030204" pitchFamily="34" charset="0"/>
              </a:rPr>
              <a:t>The need of the hour is to get a dance studio nearby accompanied with security, low cost and hygienic environment. The Business problem depicted in this project is to address an user friendly searching app which encapsulated with easy searching techniques and highly trained machine learning models.</a:t>
            </a:r>
          </a:p>
          <a:p>
            <a:endParaRPr lang="tr-T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Selection</a:t>
            </a:r>
          </a:p>
        </p:txBody>
      </p:sp>
      <p:pic>
        <p:nvPicPr>
          <p:cNvPr id="7" name="Picture 6">
            <a:extLst>
              <a:ext uri="{FF2B5EF4-FFF2-40B4-BE49-F238E27FC236}">
                <a16:creationId xmlns:a16="http://schemas.microsoft.com/office/drawing/2014/main" id="{49D43E1E-7BAA-49D0-84FA-0E87DFD14324}"/>
              </a:ext>
            </a:extLst>
          </p:cNvPr>
          <p:cNvPicPr>
            <a:picLocks noChangeAspect="1"/>
          </p:cNvPicPr>
          <p:nvPr/>
        </p:nvPicPr>
        <p:blipFill>
          <a:blip r:embed="rId3"/>
          <a:stretch>
            <a:fillRect/>
          </a:stretch>
        </p:blipFill>
        <p:spPr>
          <a:xfrm>
            <a:off x="1024127" y="1928469"/>
            <a:ext cx="4547159" cy="2304166"/>
          </a:xfrm>
          <a:prstGeom prst="rect">
            <a:avLst/>
          </a:prstGeom>
        </p:spPr>
      </p:pic>
      <p:pic>
        <p:nvPicPr>
          <p:cNvPr id="8" name="Picture 7">
            <a:extLst>
              <a:ext uri="{FF2B5EF4-FFF2-40B4-BE49-F238E27FC236}">
                <a16:creationId xmlns:a16="http://schemas.microsoft.com/office/drawing/2014/main" id="{4C45D1A2-7913-4E75-AFA9-37906F51845A}"/>
              </a:ext>
            </a:extLst>
          </p:cNvPr>
          <p:cNvPicPr>
            <a:picLocks noChangeAspect="1"/>
          </p:cNvPicPr>
          <p:nvPr/>
        </p:nvPicPr>
        <p:blipFill>
          <a:blip r:embed="rId4"/>
          <a:stretch>
            <a:fillRect/>
          </a:stretch>
        </p:blipFill>
        <p:spPr>
          <a:xfrm>
            <a:off x="5777600" y="3931615"/>
            <a:ext cx="4547159" cy="236202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New York MAP</a:t>
            </a:r>
          </a:p>
        </p:txBody>
      </p:sp>
      <p:pic>
        <p:nvPicPr>
          <p:cNvPr id="3" name="Picture 2">
            <a:extLst>
              <a:ext uri="{FF2B5EF4-FFF2-40B4-BE49-F238E27FC236}">
                <a16:creationId xmlns:a16="http://schemas.microsoft.com/office/drawing/2014/main" id="{714598D7-E85A-4112-B658-C2BCE0251B82}"/>
              </a:ext>
            </a:extLst>
          </p:cNvPr>
          <p:cNvPicPr>
            <a:picLocks noChangeAspect="1"/>
          </p:cNvPicPr>
          <p:nvPr/>
        </p:nvPicPr>
        <p:blipFill>
          <a:blip r:embed="rId3"/>
          <a:stretch>
            <a:fillRect/>
          </a:stretch>
        </p:blipFill>
        <p:spPr>
          <a:xfrm>
            <a:off x="1131216" y="1757380"/>
            <a:ext cx="8248454" cy="4989428"/>
          </a:xfrm>
          <a:prstGeom prst="rect">
            <a:avLst/>
          </a:prstGeom>
        </p:spPr>
      </p:pic>
      <p:sp>
        <p:nvSpPr>
          <p:cNvPr id="4" name="TextBox 3">
            <a:extLst>
              <a:ext uri="{FF2B5EF4-FFF2-40B4-BE49-F238E27FC236}">
                <a16:creationId xmlns:a16="http://schemas.microsoft.com/office/drawing/2014/main" id="{4F8F06FC-EC3F-4918-A82C-A23961DBCA24}"/>
              </a:ext>
            </a:extLst>
          </p:cNvPr>
          <p:cNvSpPr txBox="1"/>
          <p:nvPr/>
        </p:nvSpPr>
        <p:spPr>
          <a:xfrm>
            <a:off x="9700183" y="3882762"/>
            <a:ext cx="1568827"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New York Map</a:t>
            </a:r>
          </a:p>
        </p:txBody>
      </p:sp>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b="1" dirty="0">
                <a:latin typeface="Calibri" panose="020F0502020204030204" pitchFamily="34" charset="0"/>
                <a:cs typeface="Calibri" panose="020F0502020204030204" pitchFamily="34" charset="0"/>
              </a:rPr>
              <a:t>Methodology</a:t>
            </a:r>
          </a:p>
        </p:txBody>
      </p:sp>
      <p:pic>
        <p:nvPicPr>
          <p:cNvPr id="5" name="Picture 4">
            <a:extLst>
              <a:ext uri="{FF2B5EF4-FFF2-40B4-BE49-F238E27FC236}">
                <a16:creationId xmlns:a16="http://schemas.microsoft.com/office/drawing/2014/main" id="{A510679A-9D0F-4A48-8C02-B65746FD01D6}"/>
              </a:ext>
            </a:extLst>
          </p:cNvPr>
          <p:cNvPicPr>
            <a:picLocks noChangeAspect="1"/>
          </p:cNvPicPr>
          <p:nvPr/>
        </p:nvPicPr>
        <p:blipFill>
          <a:blip r:embed="rId3"/>
          <a:stretch>
            <a:fillRect/>
          </a:stretch>
        </p:blipFill>
        <p:spPr>
          <a:xfrm>
            <a:off x="1112363" y="1749155"/>
            <a:ext cx="10460711" cy="1767044"/>
          </a:xfrm>
          <a:prstGeom prst="rect">
            <a:avLst/>
          </a:prstGeom>
        </p:spPr>
      </p:pic>
      <p:pic>
        <p:nvPicPr>
          <p:cNvPr id="8" name="Picture 7">
            <a:extLst>
              <a:ext uri="{FF2B5EF4-FFF2-40B4-BE49-F238E27FC236}">
                <a16:creationId xmlns:a16="http://schemas.microsoft.com/office/drawing/2014/main" id="{78443C03-E06B-4DCE-93A6-1DC18411995D}"/>
              </a:ext>
            </a:extLst>
          </p:cNvPr>
          <p:cNvPicPr>
            <a:picLocks noChangeAspect="1"/>
          </p:cNvPicPr>
          <p:nvPr/>
        </p:nvPicPr>
        <p:blipFill>
          <a:blip r:embed="rId4"/>
          <a:stretch>
            <a:fillRect/>
          </a:stretch>
        </p:blipFill>
        <p:spPr>
          <a:xfrm>
            <a:off x="1112363" y="3705640"/>
            <a:ext cx="10388338" cy="2914402"/>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b="1" dirty="0">
                <a:latin typeface="Calibri" panose="020F0502020204030204" pitchFamily="34" charset="0"/>
                <a:cs typeface="Calibri" panose="020F0502020204030204" pitchFamily="34" charset="0"/>
              </a:rPr>
              <a:t>Methodology</a:t>
            </a:r>
          </a:p>
        </p:txBody>
      </p:sp>
      <p:sp>
        <p:nvSpPr>
          <p:cNvPr id="6" name="TextBox 5">
            <a:extLst>
              <a:ext uri="{FF2B5EF4-FFF2-40B4-BE49-F238E27FC236}">
                <a16:creationId xmlns:a16="http://schemas.microsoft.com/office/drawing/2014/main" id="{FC385A54-0ABB-44C0-90B1-2CAE593478BA}"/>
              </a:ext>
            </a:extLst>
          </p:cNvPr>
          <p:cNvSpPr txBox="1"/>
          <p:nvPr/>
        </p:nvSpPr>
        <p:spPr>
          <a:xfrm>
            <a:off x="5099750" y="5131937"/>
            <a:ext cx="2249655"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Top ‘N’ Neighborhood</a:t>
            </a:r>
          </a:p>
        </p:txBody>
      </p:sp>
      <p:pic>
        <p:nvPicPr>
          <p:cNvPr id="3" name="Picture 2">
            <a:extLst>
              <a:ext uri="{FF2B5EF4-FFF2-40B4-BE49-F238E27FC236}">
                <a16:creationId xmlns:a16="http://schemas.microsoft.com/office/drawing/2014/main" id="{C2613DD8-2A4E-4947-88D9-C51A9591C1DA}"/>
              </a:ext>
            </a:extLst>
          </p:cNvPr>
          <p:cNvPicPr>
            <a:picLocks noChangeAspect="1"/>
          </p:cNvPicPr>
          <p:nvPr/>
        </p:nvPicPr>
        <p:blipFill>
          <a:blip r:embed="rId3"/>
          <a:stretch>
            <a:fillRect/>
          </a:stretch>
        </p:blipFill>
        <p:spPr>
          <a:xfrm>
            <a:off x="1024128" y="2150076"/>
            <a:ext cx="10589443" cy="2916617"/>
          </a:xfrm>
          <a:prstGeom prst="rect">
            <a:avLst/>
          </a:prstGeom>
        </p:spPr>
      </p:pic>
    </p:spTree>
    <p:extLst>
      <p:ext uri="{BB962C8B-B14F-4D97-AF65-F5344CB8AC3E}">
        <p14:creationId xmlns:p14="http://schemas.microsoft.com/office/powerpoint/2010/main" val="2310109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68020"/>
            <a:ext cx="9720072" cy="791097"/>
          </a:xfrm>
        </p:spPr>
        <p:txBody>
          <a:bodyPr>
            <a:normAutofit fontScale="90000"/>
          </a:bodyPr>
          <a:lstStyle/>
          <a:p>
            <a:br>
              <a:rPr lang="en-US"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Methodology</a:t>
            </a:r>
            <a:br>
              <a:rPr lang="tr-TR" dirty="0">
                <a:latin typeface="Calibri" panose="020F0502020204030204" pitchFamily="34" charset="0"/>
                <a:cs typeface="Calibri" panose="020F0502020204030204" pitchFamily="34" charset="0"/>
              </a:rPr>
            </a:br>
            <a:endParaRPr lang="tr-TR" dirty="0">
              <a:latin typeface="Calibri" panose="020F0502020204030204" pitchFamily="34" charset="0"/>
              <a:cs typeface="Calibri" panose="020F0502020204030204" pitchFamily="34" charset="0"/>
            </a:endParaRPr>
          </a:p>
        </p:txBody>
      </p:sp>
      <p:sp>
        <p:nvSpPr>
          <p:cNvPr id="6" name="Rectangle 5"/>
          <p:cNvSpPr/>
          <p:nvPr/>
        </p:nvSpPr>
        <p:spPr>
          <a:xfrm>
            <a:off x="9159373" y="3694292"/>
            <a:ext cx="2586426"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Dance Studio</a:t>
            </a:r>
            <a:r>
              <a:rPr lang="tr-TR" dirty="0">
                <a:latin typeface="Calibri" panose="020F0502020204030204" pitchFamily="34" charset="0"/>
                <a:cs typeface="Calibri" panose="020F0502020204030204" pitchFamily="34" charset="0"/>
              </a:rPr>
              <a:t> in </a:t>
            </a:r>
            <a:r>
              <a:rPr lang="en-US" dirty="0">
                <a:latin typeface="Calibri" panose="020F0502020204030204" pitchFamily="34" charset="0"/>
                <a:cs typeface="Calibri" panose="020F0502020204030204" pitchFamily="34" charset="0"/>
              </a:rPr>
              <a:t>Brooklyn</a:t>
            </a:r>
            <a:endParaRPr lang="tr-TR"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8C06519-AB7A-47BD-9265-AB00D99AA9A8}"/>
              </a:ext>
            </a:extLst>
          </p:cNvPr>
          <p:cNvPicPr>
            <a:picLocks noChangeAspect="1"/>
          </p:cNvPicPr>
          <p:nvPr/>
        </p:nvPicPr>
        <p:blipFill>
          <a:blip r:embed="rId2"/>
          <a:stretch>
            <a:fillRect/>
          </a:stretch>
        </p:blipFill>
        <p:spPr>
          <a:xfrm>
            <a:off x="1117501" y="1921036"/>
            <a:ext cx="7787347" cy="4717500"/>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F3D45596-EA0E-4DD4-956D-80389BE0D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z="4400" b="1" kern="1200" cap="all" spc="200" baseline="0" dirty="0">
                <a:solidFill>
                  <a:schemeClr val="tx1">
                    <a:lumMod val="95000"/>
                    <a:lumOff val="5000"/>
                  </a:schemeClr>
                </a:solidFill>
                <a:latin typeface="+mj-lt"/>
                <a:ea typeface="+mj-ea"/>
                <a:cs typeface="+mj-cs"/>
              </a:rPr>
              <a:t>Results</a:t>
            </a:r>
          </a:p>
        </p:txBody>
      </p:sp>
      <p:cxnSp>
        <p:nvCxnSpPr>
          <p:cNvPr id="20" name="Straight Connector 19">
            <a:extLst>
              <a:ext uri="{FF2B5EF4-FFF2-40B4-BE49-F238E27FC236}">
                <a16:creationId xmlns:a16="http://schemas.microsoft.com/office/drawing/2014/main" id="{8E6A78A1-C775-42C8-9A7B-6998977BC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5DC9DE"/>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3861303-CB55-45B5-82C4-DBD1E8147C6C}"/>
              </a:ext>
            </a:extLst>
          </p:cNvPr>
          <p:cNvPicPr>
            <a:picLocks noChangeAspect="1"/>
          </p:cNvPicPr>
          <p:nvPr/>
        </p:nvPicPr>
        <p:blipFill>
          <a:blip r:embed="rId2"/>
          <a:stretch>
            <a:fillRect/>
          </a:stretch>
        </p:blipFill>
        <p:spPr>
          <a:xfrm>
            <a:off x="292231" y="760964"/>
            <a:ext cx="11378153" cy="2846472"/>
          </a:xfrm>
          <a:prstGeom prst="rect">
            <a:avLst/>
          </a:prstGeom>
        </p:spPr>
      </p:pic>
    </p:spTree>
    <p:extLst>
      <p:ext uri="{BB962C8B-B14F-4D97-AF65-F5344CB8AC3E}">
        <p14:creationId xmlns:p14="http://schemas.microsoft.com/office/powerpoint/2010/main" val="359117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298</TotalTime>
  <Words>500</Words>
  <Application>Microsoft Office PowerPoint</Application>
  <PresentationFormat>Widescreen</PresentationFormat>
  <Paragraphs>28</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Tw Cen MT</vt:lpstr>
      <vt:lpstr>Tw Cen MT Condensed</vt:lpstr>
      <vt:lpstr>Wingdings 3</vt:lpstr>
      <vt:lpstr>Integral</vt:lpstr>
      <vt:lpstr>Capstone Project - The Battle of Neighborhoods</vt:lpstr>
      <vt:lpstr>Introduction</vt:lpstr>
      <vt:lpstr>Business Problem</vt:lpstr>
      <vt:lpstr>Data Selection</vt:lpstr>
      <vt:lpstr>New York MAP</vt:lpstr>
      <vt:lpstr>Methodology</vt:lpstr>
      <vt:lpstr>Methodology</vt:lpstr>
      <vt:lpstr> Methodology </vt:lpstr>
      <vt:lpstr>Results</vt:lpstr>
      <vt:lpstr>ResultS</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Mishra, Soumendra</cp:lastModifiedBy>
  <cp:revision>61</cp:revision>
  <dcterms:created xsi:type="dcterms:W3CDTF">2019-01-13T13:58:47Z</dcterms:created>
  <dcterms:modified xsi:type="dcterms:W3CDTF">2019-10-31T09:52:27Z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