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63" r:id="rId4"/>
    <p:sldId id="274" r:id="rId5"/>
    <p:sldId id="271" r:id="rId6"/>
    <p:sldId id="275" r:id="rId7"/>
    <p:sldId id="262" r:id="rId8"/>
    <p:sldId id="279" r:id="rId9"/>
    <p:sldId id="272" r:id="rId10"/>
    <p:sldId id="273" r:id="rId11"/>
    <p:sldId id="265" r:id="rId12"/>
    <p:sldId id="264" r:id="rId13"/>
    <p:sldId id="266" r:id="rId14"/>
    <p:sldId id="267" r:id="rId15"/>
    <p:sldId id="269" r:id="rId16"/>
    <p:sldId id="277" r:id="rId17"/>
    <p:sldId id="270" r:id="rId18"/>
    <p:sldId id="27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33072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1747D9-AD24-4005-8EAF-D9C2924F2C2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136629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1965316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331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403428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1394941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658385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422829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319903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399994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321534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1747D9-AD24-4005-8EAF-D9C2924F2C2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90222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747D9-AD24-4005-8EAF-D9C2924F2C24}"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50179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186801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02489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C1747D9-AD24-4005-8EAF-D9C2924F2C24}" type="datetimeFigureOut">
              <a:rPr lang="en-IN" smtClean="0"/>
              <a:t>25-05-2023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87169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1747D9-AD24-4005-8EAF-D9C2924F2C2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A2477-622D-4C97-B107-89B525AFFE69}" type="slidenum">
              <a:rPr lang="en-IN" smtClean="0"/>
              <a:t>‹#›</a:t>
            </a:fld>
            <a:endParaRPr lang="en-IN"/>
          </a:p>
        </p:txBody>
      </p:sp>
    </p:spTree>
    <p:extLst>
      <p:ext uri="{BB962C8B-B14F-4D97-AF65-F5344CB8AC3E}">
        <p14:creationId xmlns:p14="http://schemas.microsoft.com/office/powerpoint/2010/main" val="225454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1747D9-AD24-4005-8EAF-D9C2924F2C24}" type="datetimeFigureOut">
              <a:rPr lang="en-IN" smtClean="0"/>
              <a:t>25-05-2023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7A2477-622D-4C97-B107-89B525AFFE69}" type="slidenum">
              <a:rPr lang="en-IN" smtClean="0"/>
              <a:t>‹#›</a:t>
            </a:fld>
            <a:endParaRPr lang="en-IN"/>
          </a:p>
        </p:txBody>
      </p:sp>
    </p:spTree>
    <p:extLst>
      <p:ext uri="{BB962C8B-B14F-4D97-AF65-F5344CB8AC3E}">
        <p14:creationId xmlns:p14="http://schemas.microsoft.com/office/powerpoint/2010/main" val="2370892780"/>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pm"/><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9127" y="1034473"/>
            <a:ext cx="9504218" cy="2955636"/>
          </a:xfrm>
          <a:prstGeom prst="rect">
            <a:avLst/>
          </a:prstGeom>
          <a:noFill/>
        </p:spPr>
        <p:txBody>
          <a:bodyPr wrap="square" rtlCol="0">
            <a:spAutoFit/>
          </a:bodyPr>
          <a:lstStyle/>
          <a:p>
            <a:endParaRPr lang="en-IN" dirty="0"/>
          </a:p>
        </p:txBody>
      </p:sp>
      <p:sp>
        <p:nvSpPr>
          <p:cNvPr id="6" name="TextBox 5"/>
          <p:cNvSpPr txBox="1"/>
          <p:nvPr/>
        </p:nvSpPr>
        <p:spPr>
          <a:xfrm>
            <a:off x="1099127" y="1173018"/>
            <a:ext cx="9393382" cy="2585323"/>
          </a:xfrm>
          <a:prstGeom prst="rect">
            <a:avLst/>
          </a:prstGeom>
          <a:noFill/>
        </p:spPr>
        <p:txBody>
          <a:bodyPr wrap="square" rtlCol="0">
            <a:spAutoFit/>
          </a:bodyPr>
          <a:lstStyle/>
          <a:p>
            <a:pPr algn="ctr"/>
            <a:r>
              <a:rPr lang="en-IN" sz="5400" b="1" dirty="0">
                <a:latin typeface="Algerian" panose="04020705040A02060702" pitchFamily="82" charset="0"/>
              </a:rPr>
              <a:t>EMPLOYEE PROMOTION PREDICTION Using Machine Learning</a:t>
            </a:r>
          </a:p>
        </p:txBody>
      </p:sp>
      <p:sp>
        <p:nvSpPr>
          <p:cNvPr id="3" name="TextBox 2"/>
          <p:cNvSpPr txBox="1"/>
          <p:nvPr/>
        </p:nvSpPr>
        <p:spPr>
          <a:xfrm>
            <a:off x="7878618" y="4248726"/>
            <a:ext cx="2789382" cy="1200329"/>
          </a:xfrm>
          <a:prstGeom prst="rect">
            <a:avLst/>
          </a:prstGeom>
          <a:noFill/>
        </p:spPr>
        <p:txBody>
          <a:bodyPr wrap="square" rtlCol="0">
            <a:spAutoFit/>
          </a:bodyPr>
          <a:lstStyle/>
          <a:p>
            <a:pPr algn="ctr"/>
            <a:r>
              <a:rPr lang="en-IN" b="1" dirty="0"/>
              <a:t>UNDER THE GUIDANCE OF,</a:t>
            </a:r>
          </a:p>
          <a:p>
            <a:pPr algn="ctr"/>
            <a:r>
              <a:rPr lang="en-IN" b="1" dirty="0"/>
              <a:t>DR. SUSHOVON JANA</a:t>
            </a:r>
          </a:p>
          <a:p>
            <a:endParaRPr lang="en-IN" dirty="0"/>
          </a:p>
          <a:p>
            <a:endParaRPr lang="en-IN" dirty="0"/>
          </a:p>
        </p:txBody>
      </p:sp>
      <p:sp>
        <p:nvSpPr>
          <p:cNvPr id="8" name="TextBox 7"/>
          <p:cNvSpPr txBox="1"/>
          <p:nvPr/>
        </p:nvSpPr>
        <p:spPr>
          <a:xfrm>
            <a:off x="1431636" y="4248727"/>
            <a:ext cx="2355273" cy="923330"/>
          </a:xfrm>
          <a:prstGeom prst="rect">
            <a:avLst/>
          </a:prstGeom>
          <a:noFill/>
        </p:spPr>
        <p:txBody>
          <a:bodyPr wrap="square" rtlCol="0">
            <a:spAutoFit/>
          </a:bodyPr>
          <a:lstStyle/>
          <a:p>
            <a:pPr algn="ctr"/>
            <a:r>
              <a:rPr lang="en-IN" b="1" dirty="0"/>
              <a:t>PRESENTED BY,</a:t>
            </a:r>
          </a:p>
          <a:p>
            <a:pPr algn="ctr"/>
            <a:r>
              <a:rPr lang="en-IN" b="1" dirty="0"/>
              <a:t>SOUMEN KHATUA</a:t>
            </a:r>
          </a:p>
          <a:p>
            <a:endParaRPr lang="en-IN" dirty="0"/>
          </a:p>
        </p:txBody>
      </p:sp>
    </p:spTree>
    <p:extLst>
      <p:ext uri="{BB962C8B-B14F-4D97-AF65-F5344CB8AC3E}">
        <p14:creationId xmlns:p14="http://schemas.microsoft.com/office/powerpoint/2010/main" val="66412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545" y="637309"/>
            <a:ext cx="8192655" cy="646331"/>
          </a:xfrm>
          <a:prstGeom prst="rect">
            <a:avLst/>
          </a:prstGeom>
          <a:noFill/>
        </p:spPr>
        <p:txBody>
          <a:bodyPr wrap="square" rtlCol="0">
            <a:spAutoFit/>
          </a:bodyPr>
          <a:lstStyle/>
          <a:p>
            <a:pPr algn="ctr"/>
            <a:r>
              <a:rPr lang="en-US" sz="3600" b="1" dirty="0"/>
              <a:t>CountPlot of Output Column</a:t>
            </a:r>
            <a:endParaRPr lang="en-IN" sz="3600" b="1" dirty="0"/>
          </a:p>
        </p:txBody>
      </p:sp>
      <p:pic>
        <p:nvPicPr>
          <p:cNvPr id="3" name="Picture 2"/>
          <p:cNvPicPr>
            <a:picLocks noChangeAspect="1"/>
          </p:cNvPicPr>
          <p:nvPr/>
        </p:nvPicPr>
        <p:blipFill>
          <a:blip r:embed="rId2"/>
          <a:stretch>
            <a:fillRect/>
          </a:stretch>
        </p:blipFill>
        <p:spPr>
          <a:xfrm>
            <a:off x="1828799" y="1386032"/>
            <a:ext cx="8155709" cy="4848514"/>
          </a:xfrm>
          <a:prstGeom prst="rect">
            <a:avLst/>
          </a:prstGeom>
        </p:spPr>
      </p:pic>
    </p:spTree>
    <p:extLst>
      <p:ext uri="{BB962C8B-B14F-4D97-AF65-F5344CB8AC3E}">
        <p14:creationId xmlns:p14="http://schemas.microsoft.com/office/powerpoint/2010/main" val="126974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8146" y="1099126"/>
            <a:ext cx="10677237" cy="1846659"/>
          </a:xfrm>
          <a:prstGeom prst="rect">
            <a:avLst/>
          </a:prstGeom>
          <a:noFill/>
        </p:spPr>
        <p:txBody>
          <a:bodyPr wrap="square" rtlCol="0">
            <a:spAutoFit/>
          </a:bodyPr>
          <a:lstStyle/>
          <a:p>
            <a:r>
              <a:rPr lang="en-IN" sz="2400" b="1" dirty="0"/>
              <a:t>What is K means algorithm?</a:t>
            </a:r>
          </a:p>
          <a:p>
            <a:r>
              <a:rPr lang="en-IN" dirty="0"/>
              <a:t>K means algorithm that try to partition the dataset into K predefined distinct non overlapping subgroups(clusters) where each data point belongs to only one group.</a:t>
            </a:r>
          </a:p>
          <a:p>
            <a:r>
              <a:rPr lang="en-IN" dirty="0"/>
              <a:t>The K-means algorithm is used to find groups which have not been explicitly levelled in the data. This can be used to confirm assumption about what data types of group exist or to identify unknown groups in complex data sets.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73" y="3112655"/>
            <a:ext cx="8608291" cy="3186545"/>
          </a:xfrm>
          <a:prstGeom prst="rect">
            <a:avLst/>
          </a:prstGeom>
        </p:spPr>
      </p:pic>
      <p:sp>
        <p:nvSpPr>
          <p:cNvPr id="5" name="TextBox 4"/>
          <p:cNvSpPr txBox="1"/>
          <p:nvPr/>
        </p:nvSpPr>
        <p:spPr>
          <a:xfrm>
            <a:off x="2493818" y="378996"/>
            <a:ext cx="6354618" cy="830997"/>
          </a:xfrm>
          <a:prstGeom prst="rect">
            <a:avLst/>
          </a:prstGeom>
          <a:noFill/>
        </p:spPr>
        <p:txBody>
          <a:bodyPr wrap="square" rtlCol="0">
            <a:spAutoFit/>
          </a:bodyPr>
          <a:lstStyle/>
          <a:p>
            <a:pPr algn="ctr"/>
            <a:r>
              <a:rPr lang="en-IN" sz="4800" b="1" dirty="0"/>
              <a:t>K-means Clustering</a:t>
            </a:r>
          </a:p>
        </p:txBody>
      </p:sp>
    </p:spTree>
    <p:extLst>
      <p:ext uri="{BB962C8B-B14F-4D97-AF65-F5344CB8AC3E}">
        <p14:creationId xmlns:p14="http://schemas.microsoft.com/office/powerpoint/2010/main" val="40209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182" y="895927"/>
            <a:ext cx="10889672" cy="584775"/>
          </a:xfrm>
          <a:prstGeom prst="rect">
            <a:avLst/>
          </a:prstGeom>
          <a:noFill/>
        </p:spPr>
        <p:txBody>
          <a:bodyPr wrap="square" rtlCol="0">
            <a:spAutoFit/>
          </a:bodyPr>
          <a:lstStyle/>
          <a:p>
            <a:r>
              <a:rPr lang="en-US" sz="3200" b="1" dirty="0"/>
              <a:t>Steps of K-means Clustering :</a:t>
            </a:r>
            <a:endParaRPr lang="en-IN" sz="3200" b="1" dirty="0"/>
          </a:p>
        </p:txBody>
      </p:sp>
      <p:sp>
        <p:nvSpPr>
          <p:cNvPr id="3" name="TextBox 2"/>
          <p:cNvSpPr txBox="1"/>
          <p:nvPr/>
        </p:nvSpPr>
        <p:spPr>
          <a:xfrm>
            <a:off x="600364" y="1634836"/>
            <a:ext cx="10797309" cy="5232202"/>
          </a:xfrm>
          <a:prstGeom prst="rect">
            <a:avLst/>
          </a:prstGeom>
          <a:noFill/>
        </p:spPr>
        <p:txBody>
          <a:bodyPr wrap="square" rtlCol="0">
            <a:spAutoFit/>
          </a:bodyPr>
          <a:lstStyle/>
          <a:p>
            <a:r>
              <a:rPr lang="en-US" sz="2000" dirty="0"/>
              <a:t>Step 1: </a:t>
            </a:r>
            <a:r>
              <a:rPr lang="en-IN" sz="2000" dirty="0"/>
              <a:t>decide the number of cluster using Elbow method(WCSS).</a:t>
            </a:r>
          </a:p>
          <a:p>
            <a:r>
              <a:rPr lang="en-IN" sz="2000" dirty="0"/>
              <a:t>Step 2: Initialize centroids.</a:t>
            </a:r>
            <a:endParaRPr lang="en-US" sz="2000" dirty="0"/>
          </a:p>
          <a:p>
            <a:r>
              <a:rPr lang="en-US" sz="2000" dirty="0"/>
              <a:t>Step 3: calculate distance from each data point to centroids.</a:t>
            </a:r>
          </a:p>
          <a:p>
            <a:pPr marL="285750" indent="-285750">
              <a:buFont typeface="Wingdings" panose="05000000000000000000" pitchFamily="2" charset="2"/>
              <a:buChar char="ü"/>
            </a:pPr>
            <a:r>
              <a:rPr lang="en-US" sz="2000" dirty="0"/>
              <a:t>What type of distance should we use?</a:t>
            </a:r>
          </a:p>
          <a:p>
            <a:pPr marL="742950" lvl="1" indent="-285750">
              <a:buFont typeface="Arial" panose="020B0604020202020204" pitchFamily="34" charset="0"/>
              <a:buChar char="•"/>
            </a:pPr>
            <a:r>
              <a:rPr lang="en-US" sz="2000" dirty="0"/>
              <a:t>Squared Euclidean distance</a:t>
            </a:r>
          </a:p>
          <a:p>
            <a:r>
              <a:rPr lang="en-US" sz="2000" dirty="0"/>
              <a:t>Step 4: Assign each object to the closest cluster</a:t>
            </a:r>
          </a:p>
          <a:p>
            <a:r>
              <a:rPr lang="en-US" sz="2000" dirty="0"/>
              <a:t>Step 5: Compute the new centroid for each cluster</a:t>
            </a:r>
          </a:p>
          <a:p>
            <a:r>
              <a:rPr lang="en-US" sz="2000" dirty="0"/>
              <a:t>Step 6: Iterate:</a:t>
            </a:r>
          </a:p>
          <a:p>
            <a:pPr marL="742950" lvl="1" indent="-285750">
              <a:buFont typeface="Arial" panose="020B0604020202020204" pitchFamily="34" charset="0"/>
              <a:buChar char="•"/>
            </a:pPr>
            <a:r>
              <a:rPr lang="en-US" sz="2000" dirty="0"/>
              <a:t>Calculate distance from objects to cluster centroids.</a:t>
            </a:r>
          </a:p>
          <a:p>
            <a:pPr marL="742950" lvl="1" indent="-285750">
              <a:buFont typeface="Arial" panose="020B0604020202020204" pitchFamily="34" charset="0"/>
              <a:buChar char="•"/>
            </a:pPr>
            <a:r>
              <a:rPr lang="en-US" sz="2000" dirty="0"/>
              <a:t>Assign objects to closest cluster</a:t>
            </a:r>
          </a:p>
          <a:p>
            <a:pPr marL="742950" lvl="1" indent="-285750">
              <a:buFont typeface="Arial" panose="020B0604020202020204" pitchFamily="34" charset="0"/>
              <a:buChar char="•"/>
            </a:pPr>
            <a:r>
              <a:rPr lang="en-US" sz="2000" dirty="0"/>
              <a:t>Recalculate new centroids</a:t>
            </a:r>
          </a:p>
          <a:p>
            <a:r>
              <a:rPr lang="en-US" sz="2000" dirty="0"/>
              <a:t>Step 7: Stop based on convergence criteria</a:t>
            </a:r>
          </a:p>
          <a:p>
            <a:pPr marL="742950" lvl="1" indent="-285750">
              <a:buFont typeface="Arial" panose="020B0604020202020204" pitchFamily="34" charset="0"/>
              <a:buChar char="•"/>
            </a:pPr>
            <a:r>
              <a:rPr lang="en-US" sz="2000" dirty="0"/>
              <a:t>No change in clusters</a:t>
            </a:r>
          </a:p>
          <a:p>
            <a:pPr marL="742950" lvl="1" indent="-285750">
              <a:buFont typeface="Arial" panose="020B0604020202020204" pitchFamily="34" charset="0"/>
              <a:buChar char="•"/>
            </a:pPr>
            <a:r>
              <a:rPr lang="en-US" sz="2000" dirty="0"/>
              <a:t>Max iterations</a:t>
            </a:r>
          </a:p>
          <a:p>
            <a:endParaRPr lang="en-US" dirty="0"/>
          </a:p>
          <a:p>
            <a:endParaRPr lang="en-US"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508" y="895927"/>
            <a:ext cx="3168073" cy="25215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508" y="3598907"/>
            <a:ext cx="3168073" cy="2497093"/>
          </a:xfrm>
          <a:prstGeom prst="rect">
            <a:avLst/>
          </a:prstGeom>
        </p:spPr>
      </p:pic>
    </p:spTree>
    <p:extLst>
      <p:ext uri="{BB962C8B-B14F-4D97-AF65-F5344CB8AC3E}">
        <p14:creationId xmlns:p14="http://schemas.microsoft.com/office/powerpoint/2010/main" val="186560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5854" y="367982"/>
            <a:ext cx="10169236" cy="584775"/>
          </a:xfrm>
          <a:prstGeom prst="rect">
            <a:avLst/>
          </a:prstGeom>
          <a:noFill/>
        </p:spPr>
        <p:txBody>
          <a:bodyPr wrap="square" rtlCol="0">
            <a:spAutoFit/>
          </a:bodyPr>
          <a:lstStyle/>
          <a:p>
            <a:r>
              <a:rPr lang="en-IN" sz="3200" b="1" dirty="0"/>
              <a:t>What is Boosting?</a:t>
            </a:r>
          </a:p>
        </p:txBody>
      </p:sp>
      <p:sp>
        <p:nvSpPr>
          <p:cNvPr id="4" name="TextBox 3"/>
          <p:cNvSpPr txBox="1"/>
          <p:nvPr/>
        </p:nvSpPr>
        <p:spPr>
          <a:xfrm>
            <a:off x="775854" y="952757"/>
            <a:ext cx="9430329" cy="1631216"/>
          </a:xfrm>
          <a:prstGeom prst="rect">
            <a:avLst/>
          </a:prstGeom>
          <a:noFill/>
        </p:spPr>
        <p:txBody>
          <a:bodyPr wrap="square" rtlCol="0">
            <a:spAutoFit/>
          </a:bodyPr>
          <a:lstStyle/>
          <a:p>
            <a:r>
              <a:rPr lang="en-US" sz="2000" dirty="0"/>
              <a:t>Boosting is an ensemble learning method that combines a set of weak learners into a strong learner to minimize training errors. In boosting, a random sample of data is selected, fitted with a model and then trained sequentially—that is, each model tries to compensate for the weaknesses of its predecessor. With each iteration, the weak rules from each individual classifier are combined to form one, strong prediction rule.</a:t>
            </a:r>
            <a:endParaRPr lang="en-IN"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81" y="2937164"/>
            <a:ext cx="6345382" cy="3620656"/>
          </a:xfrm>
          <a:prstGeom prst="rect">
            <a:avLst/>
          </a:prstGeom>
        </p:spPr>
      </p:pic>
    </p:spTree>
    <p:extLst>
      <p:ext uri="{BB962C8B-B14F-4D97-AF65-F5344CB8AC3E}">
        <p14:creationId xmlns:p14="http://schemas.microsoft.com/office/powerpoint/2010/main" val="337504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946" y="539161"/>
            <a:ext cx="9919854" cy="769441"/>
          </a:xfrm>
          <a:prstGeom prst="rect">
            <a:avLst/>
          </a:prstGeom>
          <a:noFill/>
        </p:spPr>
        <p:txBody>
          <a:bodyPr wrap="square" rtlCol="0">
            <a:spAutoFit/>
          </a:bodyPr>
          <a:lstStyle/>
          <a:p>
            <a:pPr algn="ctr"/>
            <a:r>
              <a:rPr lang="en-IN" sz="4400" b="1" dirty="0" err="1"/>
              <a:t>XGBoost</a:t>
            </a:r>
            <a:endParaRPr lang="en-IN" sz="4400" b="1" dirty="0"/>
          </a:p>
        </p:txBody>
      </p:sp>
      <p:sp>
        <p:nvSpPr>
          <p:cNvPr id="5" name="TextBox 4"/>
          <p:cNvSpPr txBox="1"/>
          <p:nvPr/>
        </p:nvSpPr>
        <p:spPr>
          <a:xfrm>
            <a:off x="858982" y="1200727"/>
            <a:ext cx="10464800" cy="1477328"/>
          </a:xfrm>
          <a:prstGeom prst="rect">
            <a:avLst/>
          </a:prstGeom>
          <a:noFill/>
        </p:spPr>
        <p:txBody>
          <a:bodyPr wrap="square" rtlCol="0">
            <a:spAutoFit/>
          </a:bodyPr>
          <a:lstStyle/>
          <a:p>
            <a:r>
              <a:rPr lang="en-US" dirty="0" err="1"/>
              <a:t>XGBoost</a:t>
            </a:r>
            <a:r>
              <a:rPr lang="en-US" dirty="0"/>
              <a:t> stands for extreme gradient boosting it became popular in the recent days and is dominating applied machine learning and </a:t>
            </a:r>
            <a:r>
              <a:rPr lang="en-US" dirty="0" err="1"/>
              <a:t>kaggle</a:t>
            </a:r>
            <a:r>
              <a:rPr lang="en-US" dirty="0"/>
              <a:t> competition for structured data.</a:t>
            </a:r>
          </a:p>
          <a:p>
            <a:endParaRPr lang="en-US" dirty="0"/>
          </a:p>
          <a:p>
            <a:r>
              <a:rPr lang="en-US" dirty="0" err="1"/>
              <a:t>XGBoost</a:t>
            </a:r>
            <a:r>
              <a:rPr lang="en-US" dirty="0"/>
              <a:t> is an extension to gradient boosted decision trees and specially designed to improve speed and performance. So our problem is based on classification so we have used </a:t>
            </a:r>
            <a:r>
              <a:rPr lang="en-US" dirty="0" err="1"/>
              <a:t>XGBoost</a:t>
            </a:r>
            <a:r>
              <a:rPr lang="en-US" dirty="0"/>
              <a:t> classifier.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45" y="3139873"/>
            <a:ext cx="4396510" cy="3491836"/>
          </a:xfrm>
          <a:prstGeom prst="rect">
            <a:avLst/>
          </a:prstGeom>
        </p:spPr>
      </p:pic>
      <p:pic>
        <p:nvPicPr>
          <p:cNvPr id="9" name="Picture 8"/>
          <p:cNvPicPr>
            <a:picLocks noChangeAspect="1"/>
          </p:cNvPicPr>
          <p:nvPr/>
        </p:nvPicPr>
        <p:blipFill>
          <a:blip r:embed="rId3"/>
          <a:stretch>
            <a:fillRect/>
          </a:stretch>
        </p:blipFill>
        <p:spPr>
          <a:xfrm>
            <a:off x="5652655" y="3423377"/>
            <a:ext cx="5052290" cy="2667000"/>
          </a:xfrm>
          <a:prstGeom prst="rect">
            <a:avLst/>
          </a:prstGeom>
        </p:spPr>
      </p:pic>
      <p:pic>
        <p:nvPicPr>
          <p:cNvPr id="10" name="Picture 9"/>
          <p:cNvPicPr>
            <a:picLocks noChangeAspect="1"/>
          </p:cNvPicPr>
          <p:nvPr/>
        </p:nvPicPr>
        <p:blipFill>
          <a:blip r:embed="rId4"/>
          <a:stretch>
            <a:fillRect/>
          </a:stretch>
        </p:blipFill>
        <p:spPr>
          <a:xfrm>
            <a:off x="6243926" y="4207025"/>
            <a:ext cx="2041091" cy="1547229"/>
          </a:xfrm>
          <a:prstGeom prst="rect">
            <a:avLst/>
          </a:prstGeom>
        </p:spPr>
      </p:pic>
    </p:spTree>
    <p:extLst>
      <p:ext uri="{BB962C8B-B14F-4D97-AF65-F5344CB8AC3E}">
        <p14:creationId xmlns:p14="http://schemas.microsoft.com/office/powerpoint/2010/main" val="272176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6861" y="13288"/>
            <a:ext cx="10550769"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Georgia" charset="0"/>
                <a:ea typeface="Georgia" charset="0"/>
                <a:cs typeface="Georgia" charset="0"/>
              </a:rPr>
              <a:t>How does </a:t>
            </a:r>
            <a:r>
              <a:rPr lang="en-US" b="1" dirty="0" err="1">
                <a:latin typeface="Georgia" charset="0"/>
                <a:ea typeface="Georgia" charset="0"/>
                <a:cs typeface="Georgia" charset="0"/>
              </a:rPr>
              <a:t>XGBoost</a:t>
            </a:r>
            <a:r>
              <a:rPr lang="en-US" b="1" dirty="0">
                <a:latin typeface="Georgia" charset="0"/>
                <a:ea typeface="Georgia" charset="0"/>
                <a:cs typeface="Georgia" charset="0"/>
              </a:rPr>
              <a:t> work?</a:t>
            </a:r>
          </a:p>
        </p:txBody>
      </p:sp>
      <p:sp>
        <p:nvSpPr>
          <p:cNvPr id="3" name="Content Placeholder 2"/>
          <p:cNvSpPr txBox="1">
            <a:spLocks/>
          </p:cNvSpPr>
          <p:nvPr/>
        </p:nvSpPr>
        <p:spPr>
          <a:xfrm>
            <a:off x="386861" y="1156288"/>
            <a:ext cx="6569475" cy="4793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a:p>
            <a:endParaRPr lang="en-US" dirty="0"/>
          </a:p>
          <a:p>
            <a:endParaRPr lang="en-US" dirty="0"/>
          </a:p>
          <a:p>
            <a:endParaRPr lang="en-US" dirty="0">
              <a:solidFill>
                <a:srgbClr val="13294B"/>
              </a:solidFill>
              <a:latin typeface="Calibri" charset="0"/>
              <a:ea typeface="Calibri" charset="0"/>
              <a:cs typeface="Calibri" charset="0"/>
            </a:endParaRPr>
          </a:p>
          <a:p>
            <a:endParaRPr lang="en-US" dirty="0">
              <a:solidFill>
                <a:srgbClr val="13294B"/>
              </a:solidFill>
              <a:latin typeface="Calibri" charset="0"/>
              <a:ea typeface="Calibri" charset="0"/>
              <a:cs typeface="Calibri" charset="0"/>
            </a:endParaRPr>
          </a:p>
          <a:p>
            <a:endParaRPr lang="en-US" dirty="0">
              <a:solidFill>
                <a:srgbClr val="13294B"/>
              </a:solidFill>
              <a:latin typeface="Calibri" charset="0"/>
              <a:ea typeface="Calibri" charset="0"/>
              <a:cs typeface="Calibri" charset="0"/>
            </a:endParaRPr>
          </a:p>
          <a:p>
            <a:endParaRPr lang="en-US" dirty="0">
              <a:solidFill>
                <a:srgbClr val="13294B"/>
              </a:solidFill>
              <a:latin typeface="Calibri" charset="0"/>
              <a:ea typeface="Calibri" charset="0"/>
              <a:cs typeface="Calibri" charset="0"/>
            </a:endParaRPr>
          </a:p>
        </p:txBody>
      </p:sp>
      <p:pic>
        <p:nvPicPr>
          <p:cNvPr id="6" name="Picture 5"/>
          <p:cNvPicPr>
            <a:picLocks noChangeAspect="1"/>
          </p:cNvPicPr>
          <p:nvPr/>
        </p:nvPicPr>
        <p:blipFill>
          <a:blip r:embed="rId2"/>
          <a:stretch>
            <a:fillRect/>
          </a:stretch>
        </p:blipFill>
        <p:spPr>
          <a:xfrm>
            <a:off x="506933" y="1045452"/>
            <a:ext cx="9782375" cy="5495925"/>
          </a:xfrm>
          <a:prstGeom prst="rect">
            <a:avLst/>
          </a:prstGeom>
        </p:spPr>
      </p:pic>
    </p:spTree>
    <p:extLst>
      <p:ext uri="{BB962C8B-B14F-4D97-AF65-F5344CB8AC3E}">
        <p14:creationId xmlns:p14="http://schemas.microsoft.com/office/powerpoint/2010/main" val="97993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3236" y="1294533"/>
            <a:ext cx="8820727" cy="4981575"/>
          </a:xfrm>
          <a:prstGeom prst="rect">
            <a:avLst/>
          </a:prstGeom>
        </p:spPr>
      </p:pic>
      <p:sp>
        <p:nvSpPr>
          <p:cNvPr id="3" name="TextBox 2"/>
          <p:cNvSpPr txBox="1"/>
          <p:nvPr/>
        </p:nvSpPr>
        <p:spPr>
          <a:xfrm>
            <a:off x="2632364" y="314036"/>
            <a:ext cx="6197600" cy="769441"/>
          </a:xfrm>
          <a:prstGeom prst="rect">
            <a:avLst/>
          </a:prstGeom>
          <a:noFill/>
        </p:spPr>
        <p:txBody>
          <a:bodyPr wrap="square" rtlCol="0">
            <a:spAutoFit/>
          </a:bodyPr>
          <a:lstStyle/>
          <a:p>
            <a:pPr algn="ctr"/>
            <a:r>
              <a:rPr lang="en-IN" sz="4400" b="1" u="sng" dirty="0"/>
              <a:t>RESULTS</a:t>
            </a:r>
          </a:p>
        </p:txBody>
      </p:sp>
    </p:spTree>
    <p:extLst>
      <p:ext uri="{BB962C8B-B14F-4D97-AF65-F5344CB8AC3E}">
        <p14:creationId xmlns:p14="http://schemas.microsoft.com/office/powerpoint/2010/main" val="329968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0618" y="748146"/>
            <a:ext cx="7462982" cy="646331"/>
          </a:xfrm>
          <a:prstGeom prst="rect">
            <a:avLst/>
          </a:prstGeom>
          <a:noFill/>
        </p:spPr>
        <p:txBody>
          <a:bodyPr wrap="square" rtlCol="0">
            <a:spAutoFit/>
          </a:bodyPr>
          <a:lstStyle/>
          <a:p>
            <a:r>
              <a:rPr lang="en-IN" sz="3600" b="1" dirty="0"/>
              <a:t>CONCLUSION &amp; FUTURE WORK</a:t>
            </a:r>
          </a:p>
        </p:txBody>
      </p:sp>
      <p:sp>
        <p:nvSpPr>
          <p:cNvPr id="5" name="TextBox 4"/>
          <p:cNvSpPr txBox="1"/>
          <p:nvPr/>
        </p:nvSpPr>
        <p:spPr>
          <a:xfrm>
            <a:off x="1431636" y="1782618"/>
            <a:ext cx="9328728" cy="3139321"/>
          </a:xfrm>
          <a:prstGeom prst="rect">
            <a:avLst/>
          </a:prstGeom>
          <a:noFill/>
        </p:spPr>
        <p:txBody>
          <a:bodyPr wrap="square" rtlCol="0">
            <a:spAutoFit/>
          </a:bodyPr>
          <a:lstStyle/>
          <a:p>
            <a:r>
              <a:rPr lang="en-IN" dirty="0"/>
              <a:t>As mentioned, at first we have divided the training data into 4 clusters using K-means algorithm.</a:t>
            </a:r>
          </a:p>
          <a:p>
            <a:r>
              <a:rPr lang="en-IN" dirty="0"/>
              <a:t>After that for every cluster we have </a:t>
            </a:r>
            <a:r>
              <a:rPr lang="en-IN" dirty="0" err="1"/>
              <a:t>perfomed</a:t>
            </a:r>
            <a:r>
              <a:rPr lang="en-IN" dirty="0"/>
              <a:t> SVM and </a:t>
            </a:r>
            <a:r>
              <a:rPr lang="en-IN" dirty="0" err="1"/>
              <a:t>XGBoost</a:t>
            </a:r>
            <a:r>
              <a:rPr lang="en-IN" dirty="0"/>
              <a:t> algorithm. On the basis of the performance matrices we have noticed that </a:t>
            </a:r>
            <a:r>
              <a:rPr lang="en-IN" dirty="0" err="1"/>
              <a:t>XGBoost</a:t>
            </a:r>
            <a:r>
              <a:rPr lang="en-IN" dirty="0"/>
              <a:t> </a:t>
            </a:r>
            <a:r>
              <a:rPr lang="en-IN" dirty="0" err="1"/>
              <a:t>perfoms</a:t>
            </a:r>
            <a:r>
              <a:rPr lang="en-IN" dirty="0"/>
              <a:t> well for all clusters.</a:t>
            </a:r>
          </a:p>
          <a:p>
            <a:r>
              <a:rPr lang="en-IN" dirty="0"/>
              <a:t>So we have selected </a:t>
            </a:r>
            <a:r>
              <a:rPr lang="en-IN" dirty="0" err="1"/>
              <a:t>XGBoost</a:t>
            </a:r>
            <a:r>
              <a:rPr lang="en-IN" dirty="0"/>
              <a:t> algorithm for phishing website classifier.  </a:t>
            </a:r>
          </a:p>
          <a:p>
            <a:endParaRPr lang="en-US" dirty="0"/>
          </a:p>
          <a:p>
            <a:r>
              <a:rPr lang="en-US" dirty="0"/>
              <a:t>Our future plan for this project is to make an application which can automatically perform the validation and the transformation of a website and extract all the features to perform the chosen Machine Learning model  to rectify whether a website is phishing or not. </a:t>
            </a:r>
            <a:endParaRPr lang="en-IN" dirty="0"/>
          </a:p>
        </p:txBody>
      </p:sp>
    </p:spTree>
    <p:extLst>
      <p:ext uri="{BB962C8B-B14F-4D97-AF65-F5344CB8AC3E}">
        <p14:creationId xmlns:p14="http://schemas.microsoft.com/office/powerpoint/2010/main" val="86187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163" y="1040394"/>
            <a:ext cx="10344728" cy="5447645"/>
          </a:xfrm>
          <a:prstGeom prst="rect">
            <a:avLst/>
          </a:prstGeom>
          <a:noFill/>
        </p:spPr>
        <p:txBody>
          <a:bodyPr wrap="square" rtlCol="0">
            <a:spAutoFit/>
          </a:bodyPr>
          <a:lstStyle/>
          <a:p>
            <a:pPr marL="285750" indent="-285750">
              <a:buFont typeface="Arial" panose="020B0604020202020204" pitchFamily="34" charset="0"/>
              <a:buChar char="•"/>
            </a:pPr>
            <a:r>
              <a:rPr lang="en-IN" sz="1400" dirty="0"/>
              <a:t>https://archive.ics.uci.edu/ml/machine-learning-databases/00327/</a:t>
            </a:r>
          </a:p>
          <a:p>
            <a:pPr marL="285750" indent="-285750">
              <a:buFont typeface="Arial" panose="020B0604020202020204" pitchFamily="34" charset="0"/>
              <a:buChar char="•"/>
            </a:pPr>
            <a:r>
              <a:rPr lang="en-IN" sz="1400" dirty="0"/>
              <a:t>[1] Abdelhamid N, </a:t>
            </a:r>
            <a:r>
              <a:rPr lang="en-IN" sz="1400" dirty="0" err="1"/>
              <a:t>Thabtah</a:t>
            </a:r>
            <a:r>
              <a:rPr lang="en-IN" sz="1400" dirty="0"/>
              <a:t> F, Abdel-Jaber H Phishing detection : a recent intelligent machine learning comparison based on models content and features. In Beijing, China: IEEE, 2017.</a:t>
            </a:r>
          </a:p>
          <a:p>
            <a:pPr marL="285750" indent="-285750">
              <a:buFont typeface="Arial" panose="020B0604020202020204" pitchFamily="34" charset="0"/>
              <a:buChar char="•"/>
            </a:pPr>
            <a:r>
              <a:rPr lang="en-IN" sz="1400" dirty="0"/>
              <a:t>[2] </a:t>
            </a:r>
            <a:r>
              <a:rPr lang="en-US" sz="1400" dirty="0"/>
              <a:t> </a:t>
            </a:r>
            <a:r>
              <a:rPr lang="en-US" sz="1400" dirty="0" err="1"/>
              <a:t>Harikrishnan</a:t>
            </a:r>
            <a:r>
              <a:rPr lang="en-US" sz="1400" dirty="0"/>
              <a:t> NB, </a:t>
            </a:r>
            <a:r>
              <a:rPr lang="en-US" sz="1400" dirty="0" err="1"/>
              <a:t>Vinayakumar</a:t>
            </a:r>
            <a:r>
              <a:rPr lang="en-US" sz="1400" dirty="0"/>
              <a:t> and </a:t>
            </a:r>
            <a:r>
              <a:rPr lang="en-US" sz="1400" dirty="0" err="1"/>
              <a:t>Soman</a:t>
            </a:r>
            <a:r>
              <a:rPr lang="en-US" sz="1400" dirty="0"/>
              <a:t> KP on “A machine learning approach towards Phishing email detection; 2018.</a:t>
            </a:r>
          </a:p>
          <a:p>
            <a:pPr marL="285750" indent="-285750">
              <a:buFont typeface="Arial" panose="020B0604020202020204" pitchFamily="34" charset="0"/>
              <a:buChar char="•"/>
            </a:pPr>
            <a:r>
              <a:rPr lang="en-US" sz="1400" dirty="0"/>
              <a:t>[3] V. B.et al, “Study on Phishing attacks,” </a:t>
            </a:r>
            <a:r>
              <a:rPr lang="en-IN" sz="1400" dirty="0"/>
              <a:t>International Journal of Computer Applications, 2018.</a:t>
            </a:r>
          </a:p>
          <a:p>
            <a:pPr marL="285750" indent="-285750">
              <a:buFont typeface="Arial" panose="020B0604020202020204" pitchFamily="34" charset="0"/>
              <a:buChar char="•"/>
            </a:pPr>
            <a:r>
              <a:rPr lang="en-IN" sz="1400" dirty="0"/>
              <a:t>[4] S. Mishra and D. </a:t>
            </a:r>
            <a:r>
              <a:rPr lang="en-IN" sz="1400" dirty="0" err="1"/>
              <a:t>Soni</a:t>
            </a:r>
            <a:r>
              <a:rPr lang="en-IN" sz="1400" dirty="0"/>
              <a:t>, “ </a:t>
            </a:r>
            <a:r>
              <a:rPr lang="en-IN" sz="1400" dirty="0" err="1"/>
              <a:t>Smishing</a:t>
            </a:r>
            <a:r>
              <a:rPr lang="en-IN" sz="1400" dirty="0"/>
              <a:t> detector: A security model to detect </a:t>
            </a:r>
            <a:r>
              <a:rPr lang="en-IN" sz="1400" dirty="0" err="1"/>
              <a:t>smishing</a:t>
            </a:r>
            <a:r>
              <a:rPr lang="en-IN" sz="1400" dirty="0"/>
              <a:t> through SMS content analysis and URL behaviour analysis,” (in English), future generation computer systems-the International Journal of </a:t>
            </a:r>
            <a:r>
              <a:rPr lang="en-IN" sz="1400" dirty="0" err="1"/>
              <a:t>Escience</a:t>
            </a:r>
            <a:r>
              <a:rPr lang="en-IN" sz="1400" dirty="0"/>
              <a:t>, Article vol. 108, pp. 803-815, Jul 2020.</a:t>
            </a:r>
          </a:p>
          <a:p>
            <a:pPr marL="285750" indent="-285750">
              <a:buFont typeface="Arial" panose="020B0604020202020204" pitchFamily="34" charset="0"/>
              <a:buChar char="•"/>
            </a:pPr>
            <a:r>
              <a:rPr lang="en-IN" sz="1400" dirty="0"/>
              <a:t>[5] </a:t>
            </a:r>
            <a:r>
              <a:rPr lang="en-US" sz="1400" dirty="0"/>
              <a:t>Ollmann, Gunter. "The Phishing Guide: Understanding and Preventing Phishing Attacks". Technical Info. Archived from the original on 2011-01-31. Retrieved 2006-07-10.</a:t>
            </a:r>
          </a:p>
          <a:p>
            <a:pPr marL="285750" indent="-285750">
              <a:buFont typeface="Arial" panose="020B0604020202020204" pitchFamily="34" charset="0"/>
              <a:buChar char="•"/>
            </a:pPr>
            <a:r>
              <a:rPr lang="en-US" sz="1400" dirty="0"/>
              <a:t>[6] "Spear phishing". Windows IT Pro Center. Retrieved March 4, 2019.</a:t>
            </a:r>
          </a:p>
          <a:p>
            <a:pPr marL="285750" indent="-285750">
              <a:buFont typeface="Arial" panose="020B0604020202020204" pitchFamily="34" charset="0"/>
              <a:buChar char="•"/>
            </a:pPr>
            <a:r>
              <a:rPr lang="en-US" sz="1400" dirty="0"/>
              <a:t>[7] O'Leary, Daniel E. (2019). "What Phishing E-mails Reveal: An Exploratory Analysis of Phishing Attempts Using Text Analyzes". SSRN Electronic Journal.</a:t>
            </a:r>
          </a:p>
          <a:p>
            <a:pPr marL="285750" indent="-285750">
              <a:buFont typeface="Arial" panose="020B0604020202020204" pitchFamily="34" charset="0"/>
              <a:buChar char="•"/>
            </a:pPr>
            <a:r>
              <a:rPr lang="en-US" sz="1400" dirty="0"/>
              <a:t>[8] R. </a:t>
            </a:r>
            <a:r>
              <a:rPr lang="en-US" sz="1400" dirty="0" err="1"/>
              <a:t>Kohavi</a:t>
            </a:r>
            <a:r>
              <a:rPr lang="en-US" sz="1400" dirty="0"/>
              <a:t> and F. Provost, "Glossary of terms," Machine Learning, vol. 30, no. 2–3, pp. 271–274, 1998</a:t>
            </a:r>
          </a:p>
          <a:p>
            <a:pPr marL="285750" indent="-285750">
              <a:buFont typeface="Arial" panose="020B0604020202020204" pitchFamily="34" charset="0"/>
              <a:buChar char="•"/>
            </a:pPr>
            <a:r>
              <a:rPr lang="en-US" sz="1400" dirty="0"/>
              <a:t>[9] </a:t>
            </a:r>
            <a:r>
              <a:rPr lang="en-IN" sz="1400" dirty="0"/>
              <a:t>Chen, </a:t>
            </a:r>
            <a:r>
              <a:rPr lang="en-IN" sz="1400" dirty="0" err="1"/>
              <a:t>Tianqi</a:t>
            </a:r>
            <a:r>
              <a:rPr lang="en-IN" sz="1400" dirty="0"/>
              <a:t>; </a:t>
            </a:r>
            <a:r>
              <a:rPr lang="en-IN" sz="1400" dirty="0" err="1"/>
              <a:t>Guestrin</a:t>
            </a:r>
            <a:r>
              <a:rPr lang="en-IN" sz="1400" dirty="0"/>
              <a:t>, Carlos (2016). "</a:t>
            </a:r>
            <a:r>
              <a:rPr lang="en-IN" sz="1400" dirty="0" err="1"/>
              <a:t>XGBoost</a:t>
            </a:r>
            <a:r>
              <a:rPr lang="en-IN" sz="1400" dirty="0"/>
              <a:t>: A Scalable Tree Boosting System". In </a:t>
            </a:r>
            <a:r>
              <a:rPr lang="en-IN" sz="1400" dirty="0" err="1"/>
              <a:t>Krishnapuram</a:t>
            </a:r>
            <a:r>
              <a:rPr lang="en-IN" sz="1400" dirty="0"/>
              <a:t>, </a:t>
            </a:r>
            <a:r>
              <a:rPr lang="en-IN" sz="1400" dirty="0" err="1"/>
              <a:t>Balaji</a:t>
            </a:r>
            <a:r>
              <a:rPr lang="en-IN" sz="1400" dirty="0"/>
              <a:t>; Shah, </a:t>
            </a:r>
            <a:r>
              <a:rPr lang="en-IN" sz="1400" dirty="0" err="1"/>
              <a:t>Mohak</a:t>
            </a:r>
            <a:r>
              <a:rPr lang="en-IN" sz="1400" dirty="0"/>
              <a:t>; </a:t>
            </a:r>
            <a:r>
              <a:rPr lang="en-IN" sz="1400" dirty="0" err="1"/>
              <a:t>Smola</a:t>
            </a:r>
            <a:r>
              <a:rPr lang="en-IN" sz="1400" dirty="0"/>
              <a:t>, Alexander J.; Aggarwal, </a:t>
            </a:r>
            <a:r>
              <a:rPr lang="en-IN" sz="1400" dirty="0" err="1"/>
              <a:t>Charu</a:t>
            </a:r>
            <a:r>
              <a:rPr lang="en-IN" sz="1400" dirty="0"/>
              <a:t> C.; Shen, Dou; </a:t>
            </a:r>
            <a:r>
              <a:rPr lang="en-IN" sz="1400" dirty="0" err="1"/>
              <a:t>Rastogi</a:t>
            </a:r>
            <a:r>
              <a:rPr lang="en-IN" sz="1400" dirty="0"/>
              <a:t>, Rajeev (eds.). Proceedings of the 22nd ACM SIGKDD International Conference on Knowledge Discovery and Data Mining, San Francisco, CA, USA, August 13-17, 2016. ACM. pp. 785–794.</a:t>
            </a:r>
          </a:p>
          <a:p>
            <a:pPr marL="285750" indent="-285750">
              <a:buFont typeface="Arial" panose="020B0604020202020204" pitchFamily="34" charset="0"/>
              <a:buChar char="•"/>
            </a:pPr>
            <a:r>
              <a:rPr lang="en-IN" sz="1400" dirty="0"/>
              <a:t>[10] </a:t>
            </a:r>
            <a:r>
              <a:rPr lang="en-US" sz="1400" dirty="0"/>
              <a:t>Gandhi, </a:t>
            </a:r>
            <a:r>
              <a:rPr lang="en-US" sz="1400" dirty="0" err="1"/>
              <a:t>Rohith</a:t>
            </a:r>
            <a:r>
              <a:rPr lang="en-US" sz="1400" dirty="0"/>
              <a:t> (2019-05-24). "Gradient Boosting and </a:t>
            </a:r>
            <a:r>
              <a:rPr lang="en-US" sz="1400" dirty="0" err="1"/>
              <a:t>XGBoost</a:t>
            </a:r>
            <a:r>
              <a:rPr lang="en-US" sz="1400" dirty="0"/>
              <a:t>". Medium. Retrieved 2020-01-04.</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i="1" dirty="0"/>
          </a:p>
          <a:p>
            <a:pPr marL="285750" indent="-285750">
              <a:buFont typeface="Arial" panose="020B0604020202020204" pitchFamily="34" charset="0"/>
              <a:buChar char="•"/>
            </a:pPr>
            <a:endParaRPr lang="en-IN" sz="1700" dirty="0"/>
          </a:p>
        </p:txBody>
      </p:sp>
      <p:sp>
        <p:nvSpPr>
          <p:cNvPr id="3" name="TextBox 2"/>
          <p:cNvSpPr txBox="1"/>
          <p:nvPr/>
        </p:nvSpPr>
        <p:spPr>
          <a:xfrm>
            <a:off x="1528618" y="249382"/>
            <a:ext cx="9097818" cy="707886"/>
          </a:xfrm>
          <a:prstGeom prst="rect">
            <a:avLst/>
          </a:prstGeom>
          <a:noFill/>
        </p:spPr>
        <p:txBody>
          <a:bodyPr wrap="square" rtlCol="0">
            <a:spAutoFit/>
          </a:bodyPr>
          <a:lstStyle/>
          <a:p>
            <a:pPr algn="ctr"/>
            <a:r>
              <a:rPr lang="en-IN" sz="4000" b="1" dirty="0"/>
              <a:t>REFERENCES</a:t>
            </a:r>
          </a:p>
        </p:txBody>
      </p:sp>
    </p:spTree>
    <p:extLst>
      <p:ext uri="{BB962C8B-B14F-4D97-AF65-F5344CB8AC3E}">
        <p14:creationId xmlns:p14="http://schemas.microsoft.com/office/powerpoint/2010/main" val="358858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2604655" y="1403927"/>
            <a:ext cx="6954981" cy="39346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THANK YOU</a:t>
            </a:r>
          </a:p>
        </p:txBody>
      </p:sp>
    </p:spTree>
    <p:extLst>
      <p:ext uri="{BB962C8B-B14F-4D97-AF65-F5344CB8AC3E}">
        <p14:creationId xmlns:p14="http://schemas.microsoft.com/office/powerpoint/2010/main" val="154780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p:cNvSpPr txBox="1"/>
          <p:nvPr/>
        </p:nvSpPr>
        <p:spPr>
          <a:xfrm>
            <a:off x="1293091" y="1376218"/>
            <a:ext cx="9310254" cy="3785652"/>
          </a:xfrm>
          <a:prstGeom prst="rect">
            <a:avLst/>
          </a:prstGeom>
          <a:noFill/>
        </p:spPr>
        <p:txBody>
          <a:bodyPr wrap="square" rtlCol="0">
            <a:spAutoFit/>
          </a:bodyPr>
          <a:lstStyle/>
          <a:p>
            <a:pPr algn="l" rtl="0"/>
            <a:r>
              <a:rPr lang="en-US" sz="2400" b="0" i="0" dirty="0">
                <a:solidFill>
                  <a:srgbClr val="D1D5DB"/>
                </a:solidFill>
                <a:effectLst/>
                <a:latin typeface="Söhne"/>
              </a:rPr>
              <a:t>Getting a promotion at work has many advantages. It means you get more respect, better pay, and higher status. You also have more freedom and power to make decisions. That's why employees want to move up in the company and enjoy these benefits. Businesses pay attention to who they promote because it affects how well the company does. They spend time and money to choose the right people for promotion. Employees try to show their bosses that they deserve to be promoted by improving themselves. In this essay, we will talk about the good things that come with workplace promotion, how businesses decide who to promote, and how employees can make themselves stand out for promotion.</a:t>
            </a:r>
            <a:endParaRPr lang="en-US" sz="2400" b="0" i="0" dirty="0">
              <a:solidFill>
                <a:srgbClr val="000000"/>
              </a:solidFill>
              <a:effectLst/>
              <a:latin typeface="Helvetica Neue"/>
            </a:endParaRPr>
          </a:p>
        </p:txBody>
      </p:sp>
      <p:sp>
        <p:nvSpPr>
          <p:cNvPr id="3" name="TextBox 2"/>
          <p:cNvSpPr txBox="1"/>
          <p:nvPr/>
        </p:nvSpPr>
        <p:spPr>
          <a:xfrm>
            <a:off x="2697018" y="637309"/>
            <a:ext cx="6317673" cy="584775"/>
          </a:xfrm>
          <a:prstGeom prst="rect">
            <a:avLst/>
          </a:prstGeom>
          <a:noFill/>
        </p:spPr>
        <p:txBody>
          <a:bodyPr wrap="square" rtlCol="0">
            <a:spAutoFit/>
          </a:bodyPr>
          <a:lstStyle/>
          <a:p>
            <a:pPr algn="ctr"/>
            <a:r>
              <a:rPr lang="en-US" sz="3200" b="1" dirty="0"/>
              <a:t>INTRODUCTION</a:t>
            </a:r>
            <a:endParaRPr lang="en-IN" sz="3200" b="1" dirty="0"/>
          </a:p>
        </p:txBody>
      </p:sp>
    </p:spTree>
    <p:extLst>
      <p:ext uri="{BB962C8B-B14F-4D97-AF65-F5344CB8AC3E}">
        <p14:creationId xmlns:p14="http://schemas.microsoft.com/office/powerpoint/2010/main" val="16113418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4927"/>
            <a:ext cx="9144000" cy="992764"/>
          </a:xfrm>
        </p:spPr>
        <p:txBody>
          <a:bodyPr>
            <a:normAutofit fontScale="90000"/>
          </a:bodyPr>
          <a:lstStyle/>
          <a:p>
            <a:pPr algn="ctr"/>
            <a:r>
              <a:rPr lang="en-IN" b="1" dirty="0">
                <a:latin typeface="+mn-lt"/>
              </a:rPr>
              <a:t>Objective</a:t>
            </a:r>
          </a:p>
        </p:txBody>
      </p:sp>
      <p:sp>
        <p:nvSpPr>
          <p:cNvPr id="3" name="Subtitle 2"/>
          <p:cNvSpPr>
            <a:spLocks noGrp="1"/>
          </p:cNvSpPr>
          <p:nvPr>
            <p:ph type="subTitle" idx="1"/>
          </p:nvPr>
        </p:nvSpPr>
        <p:spPr>
          <a:xfrm>
            <a:off x="1524000" y="1609291"/>
            <a:ext cx="9144000" cy="3142673"/>
          </a:xfrm>
        </p:spPr>
        <p:txBody>
          <a:bodyPr/>
          <a:lstStyle/>
          <a:p>
            <a:pPr algn="l"/>
            <a:r>
              <a:rPr lang="en-US" b="0" i="0" dirty="0">
                <a:solidFill>
                  <a:srgbClr val="D1D5DB"/>
                </a:solidFill>
                <a:effectLst/>
                <a:latin typeface="Söhne"/>
              </a:rPr>
              <a:t>The objective of this project is to analyze and identify the key features that significantly influence employee promotion within the organization. By quantifying the strength and impact of these features, we aim to provide actionable insights for predicting promotion outcomes. Additionally, we will investigate whether there are gender-based variations in the contribution of these features and propose strategies to foster equal opportunities for career advancement. The project aims to inform evidence-based decision-making in promotion practices and promote fairness and inclusivity in the organization's promotion processes.</a:t>
            </a:r>
            <a:endParaRPr lang="en-IN" dirty="0">
              <a:solidFill>
                <a:schemeClr val="tx1"/>
              </a:solidFill>
            </a:endParaRPr>
          </a:p>
        </p:txBody>
      </p:sp>
    </p:spTree>
    <p:extLst>
      <p:ext uri="{BB962C8B-B14F-4D97-AF65-F5344CB8AC3E}">
        <p14:creationId xmlns:p14="http://schemas.microsoft.com/office/powerpoint/2010/main" val="370694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Approach</a:t>
            </a:r>
            <a:endParaRPr lang="en-IN" b="1" dirty="0"/>
          </a:p>
        </p:txBody>
      </p:sp>
      <p:sp>
        <p:nvSpPr>
          <p:cNvPr id="4" name="TextBox 3"/>
          <p:cNvSpPr txBox="1"/>
          <p:nvPr/>
        </p:nvSpPr>
        <p:spPr>
          <a:xfrm>
            <a:off x="1062182" y="1690688"/>
            <a:ext cx="9892145" cy="4370427"/>
          </a:xfrm>
          <a:prstGeom prst="rect">
            <a:avLst/>
          </a:prstGeom>
          <a:noFill/>
        </p:spPr>
        <p:txBody>
          <a:bodyPr wrap="square" rtlCol="0">
            <a:spAutoFit/>
          </a:bodyPr>
          <a:lstStyle/>
          <a:p>
            <a:r>
              <a:rPr lang="en-US" sz="2000" dirty="0"/>
              <a:t>Below mentioned are the steps involved in the </a:t>
            </a:r>
            <a:r>
              <a:rPr lang="en-US" sz="2000" dirty="0" err="1"/>
              <a:t>completetion</a:t>
            </a:r>
            <a:r>
              <a:rPr lang="en-US" sz="2000" dirty="0"/>
              <a:t> of this project :</a:t>
            </a:r>
          </a:p>
          <a:p>
            <a:endParaRPr lang="en-US" sz="2000" dirty="0"/>
          </a:p>
          <a:p>
            <a:pPr marL="342900" indent="-342900">
              <a:buFont typeface="Arial" panose="020B0604020202020204" pitchFamily="34" charset="0"/>
              <a:buChar char="•"/>
            </a:pPr>
            <a:r>
              <a:rPr lang="en-US" sz="2000" dirty="0"/>
              <a:t>Collect dataset containing employees promotion data</a:t>
            </a:r>
          </a:p>
          <a:p>
            <a:pPr marL="342900" indent="-342900">
              <a:buFont typeface="Arial" panose="020B0604020202020204" pitchFamily="34" charset="0"/>
              <a:buChar char="•"/>
            </a:pPr>
            <a:r>
              <a:rPr lang="en-US" sz="2000" dirty="0"/>
              <a:t>Analyze and preprocess the dataset by using EDA techniques.</a:t>
            </a:r>
          </a:p>
          <a:p>
            <a:pPr marL="342900" indent="-342900">
              <a:buFont typeface="Arial" panose="020B0604020202020204" pitchFamily="34" charset="0"/>
              <a:buChar char="•"/>
            </a:pPr>
            <a:r>
              <a:rPr lang="en-US" sz="2000" dirty="0"/>
              <a:t>Handling missing value and outlier handling.</a:t>
            </a:r>
          </a:p>
          <a:p>
            <a:pPr marL="342900" indent="-342900">
              <a:buFont typeface="Arial" panose="020B0604020202020204" pitchFamily="34" charset="0"/>
              <a:buChar char="•"/>
            </a:pPr>
            <a:r>
              <a:rPr lang="en-US" sz="2000" dirty="0"/>
              <a:t>Feature extraction and encoding the features.</a:t>
            </a:r>
          </a:p>
          <a:p>
            <a:pPr marL="342900" indent="-342900">
              <a:buFont typeface="Arial" panose="020B0604020202020204" pitchFamily="34" charset="0"/>
              <a:buChar char="•"/>
            </a:pPr>
            <a:r>
              <a:rPr lang="en-US" sz="2000" dirty="0"/>
              <a:t>Balancing the target variable</a:t>
            </a:r>
          </a:p>
          <a:p>
            <a:pPr marL="342900" indent="-342900">
              <a:buFont typeface="Arial" panose="020B0604020202020204" pitchFamily="34" charset="0"/>
              <a:buChar char="•"/>
            </a:pPr>
            <a:r>
              <a:rPr lang="en-US" sz="2000" dirty="0"/>
              <a:t>Divide the dataset into training and testing sets.</a:t>
            </a:r>
          </a:p>
          <a:p>
            <a:pPr marL="342900" indent="-342900">
              <a:buFont typeface="Arial" panose="020B0604020202020204" pitchFamily="34" charset="0"/>
              <a:buChar char="•"/>
            </a:pPr>
            <a:r>
              <a:rPr lang="en-US" sz="2000" dirty="0"/>
              <a:t>Run selected machine learning model like SVM, </a:t>
            </a:r>
            <a:r>
              <a:rPr lang="en-US" sz="2000" dirty="0" err="1"/>
              <a:t>XGBoost</a:t>
            </a:r>
            <a:r>
              <a:rPr lang="en-US" sz="2000" dirty="0"/>
              <a:t> on the training datasets and Choose the best model by analyzing the performance matrices.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305347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327" y="1352550"/>
            <a:ext cx="11647055" cy="4152900"/>
          </a:xfrm>
          <a:prstGeom prst="rect">
            <a:avLst/>
          </a:prstGeom>
        </p:spPr>
      </p:pic>
    </p:spTree>
    <p:extLst>
      <p:ext uri="{BB962C8B-B14F-4D97-AF65-F5344CB8AC3E}">
        <p14:creationId xmlns:p14="http://schemas.microsoft.com/office/powerpoint/2010/main" val="343489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381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81891" y="637308"/>
                <a:ext cx="10889673" cy="6857455"/>
              </a:xfrm>
              <a:prstGeom prst="rect">
                <a:avLst/>
              </a:prstGeom>
              <a:noFill/>
            </p:spPr>
            <p:txBody>
              <a:bodyPr wrap="square" rtlCol="0">
                <a:spAutoFit/>
              </a:bodyPr>
              <a:lstStyle/>
              <a:p>
                <a:pPr lvl="2"/>
                <a:r>
                  <a:rPr lang="en-US" b="1" dirty="0"/>
                  <a:t>1. Using the IP Address :</a:t>
                </a:r>
                <a:endParaRPr lang="en-IN" sz="2000" b="1" i="1" dirty="0"/>
              </a:p>
              <a:p>
                <a:r>
                  <a:rPr lang="en-AU" dirty="0"/>
                  <a:t>If an IP address is used as an alternative of the domain name in the URL, such as “http://125.98.3.123/fake.html”, users can be sure that someone is trying to steal their personal information. Sometimes, the IP address is even transformed into hexadecimal code as shown in the following link “http://0x58.0xCC.0xCA.0x62/2/paypal.ca/index.html”. </a:t>
                </a:r>
                <a:endParaRPr lang="en-IN" sz="2000" dirty="0"/>
              </a:p>
              <a:p>
                <a:r>
                  <a:rPr lang="en-AU" i="1" u="sng" dirty="0"/>
                  <a:t>Rule</a:t>
                </a:r>
                <a:r>
                  <a:rPr lang="en-AU" dirty="0"/>
                  <a:t>: IF</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Domain</m:t>
                            </m:r>
                            <m:r>
                              <a:rPr lang="en-US">
                                <a:latin typeface="Cambria Math" panose="02040503050406030204" pitchFamily="18" charset="0"/>
                              </a:rPr>
                              <m:t> </m:t>
                            </m:r>
                            <m:r>
                              <m:rPr>
                                <m:sty m:val="p"/>
                              </m:rPr>
                              <a:rPr lang="en-US">
                                <a:latin typeface="Cambria Math" panose="02040503050406030204" pitchFamily="18" charset="0"/>
                              </a:rPr>
                              <m:t>Part</m:t>
                            </m:r>
                            <m:r>
                              <a:rPr lang="en-US">
                                <a:latin typeface="Cambria Math" panose="02040503050406030204" pitchFamily="18" charset="0"/>
                              </a:rPr>
                              <m:t> </m:t>
                            </m:r>
                            <m:r>
                              <m:rPr>
                                <m:sty m:val="p"/>
                              </m:rPr>
                              <a:rPr lang="en-US">
                                <a:latin typeface="Cambria Math" panose="02040503050406030204" pitchFamily="18" charset="0"/>
                              </a:rPr>
                              <m:t>has</m:t>
                            </m:r>
                            <m:r>
                              <a:rPr lang="en-US">
                                <a:latin typeface="Cambria Math" panose="02040503050406030204" pitchFamily="18" charset="0"/>
                              </a:rPr>
                              <m:t> </m:t>
                            </m:r>
                            <m:r>
                              <m:rPr>
                                <m:sty m:val="p"/>
                              </m:rPr>
                              <a:rPr lang="en-US">
                                <a:latin typeface="Cambria Math" panose="02040503050406030204" pitchFamily="18" charset="0"/>
                              </a:rPr>
                              <m:t>an</m:t>
                            </m:r>
                            <m:r>
                              <a:rPr lang="en-US">
                                <a:latin typeface="Cambria Math" panose="02040503050406030204" pitchFamily="18" charset="0"/>
                              </a:rPr>
                              <m:t> </m:t>
                            </m:r>
                            <m:r>
                              <m:rPr>
                                <m:sty m:val="p"/>
                              </m:rPr>
                              <a:rPr lang="en-US">
                                <a:latin typeface="Cambria Math" panose="02040503050406030204" pitchFamily="18" charset="0"/>
                              </a:rPr>
                              <m:t>IP</m:t>
                            </m:r>
                            <m:r>
                              <a:rPr lang="en-US">
                                <a:latin typeface="Cambria Math" panose="02040503050406030204" pitchFamily="18" charset="0"/>
                              </a:rPr>
                              <m:t> </m:t>
                            </m:r>
                            <m:r>
                              <m:rPr>
                                <m:sty m:val="p"/>
                              </m:rPr>
                              <a:rPr lang="en-US">
                                <a:latin typeface="Cambria Math" panose="02040503050406030204" pitchFamily="18" charset="0"/>
                              </a:rPr>
                              <m:t>Address</m:t>
                            </m:r>
                            <m:r>
                              <a:rPr lang="en-AU">
                                <a:latin typeface="Cambria Math" panose="02040503050406030204" pitchFamily="18" charset="0"/>
                              </a:rPr>
                              <m:t> → </m:t>
                            </m:r>
                            <m:r>
                              <m:rPr>
                                <m:sty m:val="p"/>
                              </m:rPr>
                              <a:rPr lang="en-AU">
                                <a:latin typeface="Cambria Math" panose="02040503050406030204" pitchFamily="18" charset="0"/>
                              </a:rPr>
                              <m:t>Phishing</m:t>
                            </m:r>
                          </m:e>
                          <m:e>
                            <m:r>
                              <m:rPr>
                                <m:sty m:val="p"/>
                              </m:rPr>
                              <a:rPr lang="en-AU">
                                <a:latin typeface="Cambria Math" panose="02040503050406030204" pitchFamily="18" charset="0"/>
                              </a:rPr>
                              <m:t>Otherwise</m:t>
                            </m:r>
                            <m:r>
                              <a:rPr lang="en-AU">
                                <a:latin typeface="Cambria Math" panose="02040503050406030204" pitchFamily="18" charset="0"/>
                              </a:rPr>
                              <m:t>→ </m:t>
                            </m:r>
                            <m:r>
                              <m:rPr>
                                <m:sty m:val="p"/>
                              </m:rPr>
                              <a:rPr lang="en-AU">
                                <a:latin typeface="Cambria Math" panose="02040503050406030204" pitchFamily="18" charset="0"/>
                              </a:rPr>
                              <m:t>Legitimate</m:t>
                            </m:r>
                          </m:e>
                        </m:eqArr>
                      </m:e>
                    </m:d>
                  </m:oMath>
                </a14:m>
                <a:endParaRPr lang="en-IN" sz="2000" dirty="0"/>
              </a:p>
              <a:p>
                <a:pPr lvl="2"/>
                <a:r>
                  <a:rPr lang="en-US" b="1" dirty="0"/>
                  <a:t>2. Long URL to Hide the Suspicious Part :</a:t>
                </a:r>
                <a:endParaRPr lang="en-IN" sz="2000" b="1" i="1" dirty="0"/>
              </a:p>
              <a:p>
                <a:r>
                  <a:rPr lang="en-AU" dirty="0"/>
                  <a:t>Phishers can use long URL to hide the doubtful part in the address bar. For example: </a:t>
                </a:r>
                <a:endParaRPr lang="en-IN" sz="2000" dirty="0"/>
              </a:p>
              <a:p>
                <a:r>
                  <a:rPr lang="en-AU" dirty="0"/>
                  <a:t>http://federmacedoadv.com.br/3f/aze/ab51e2e319e51502f416dbe46b773a5e/?cmd=_home&amp;amp;dispatch=11004d58f5b74f8dc1e7c2e8dd4105e811004d58f5b74f8dc1e7c2e8dd4105e8@phishing.website.html</a:t>
                </a:r>
                <a:endParaRPr lang="en-IN" sz="2000" dirty="0"/>
              </a:p>
              <a:p>
                <a:r>
                  <a:rPr lang="en-AU" dirty="0"/>
                  <a:t>To ensure accuracy of our study, we calculated the length of URLs in the dataset and produced an average URL length. The results showed that if the length of the URL is greater than or equal 54 characters then the URL classified as phishing. By reviewing our dataset we were able to find 1220 URLs lengths equals to 54 or more which constitute 48.8% of the total dataset size.</a:t>
                </a:r>
                <a:endParaRPr lang="en-IN" sz="2000" dirty="0"/>
              </a:p>
              <a:p>
                <a:r>
                  <a:rPr lang="en-AU" dirty="0"/>
                  <a:t>	</a:t>
                </a:r>
                <a:endParaRPr lang="en-IN" sz="2800" dirty="0"/>
              </a:p>
              <a:p>
                <a:r>
                  <a:rPr lang="en-AU" i="1" dirty="0"/>
                  <a:t>Rule: IF</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AU" i="1">
                                <a:latin typeface="Cambria Math" panose="02040503050406030204" pitchFamily="18" charset="0"/>
                              </a:rPr>
                              <m:t>𝑈𝑅𝐿</m:t>
                            </m:r>
                            <m:r>
                              <a:rPr lang="en-AU" i="1">
                                <a:latin typeface="Cambria Math" panose="02040503050406030204" pitchFamily="18" charset="0"/>
                              </a:rPr>
                              <m:t> </m:t>
                            </m:r>
                            <m:r>
                              <a:rPr lang="en-AU" i="1">
                                <a:latin typeface="Cambria Math" panose="02040503050406030204" pitchFamily="18" charset="0"/>
                              </a:rPr>
                              <m:t>𝑙𝑒𝑛𝑔𝑡h</m:t>
                            </m:r>
                            <m:r>
                              <a:rPr lang="en-AU" i="1">
                                <a:latin typeface="Cambria Math" panose="02040503050406030204" pitchFamily="18" charset="0"/>
                              </a:rPr>
                              <m:t>&lt;54 → </m:t>
                            </m:r>
                            <m:r>
                              <a:rPr lang="en-AU" i="1">
                                <a:latin typeface="Cambria Math" panose="02040503050406030204" pitchFamily="18" charset="0"/>
                              </a:rPr>
                              <m:t>𝑓𝑒𝑎𝑡𝑢𝑟𝑒</m:t>
                            </m:r>
                            <m:r>
                              <a:rPr lang="en-AU" i="1">
                                <a:latin typeface="Cambria Math" panose="02040503050406030204" pitchFamily="18" charset="0"/>
                              </a:rPr>
                              <m:t>=</m:t>
                            </m:r>
                            <m:r>
                              <m:rPr>
                                <m:sty m:val="p"/>
                              </m:rPr>
                              <a:rPr lang="en-AU">
                                <a:latin typeface="Cambria Math" panose="02040503050406030204" pitchFamily="18" charset="0"/>
                              </a:rPr>
                              <m:t>Legitimate</m:t>
                            </m:r>
                          </m:e>
                          <m:e>
                            <m:r>
                              <a:rPr lang="en-AU" i="1">
                                <a:latin typeface="Cambria Math" panose="02040503050406030204" pitchFamily="18" charset="0"/>
                              </a:rPr>
                              <m:t> </m:t>
                            </m:r>
                            <m:r>
                              <a:rPr lang="en-AU" i="1">
                                <a:latin typeface="Cambria Math" panose="02040503050406030204" pitchFamily="18" charset="0"/>
                              </a:rPr>
                              <m:t>𝑒𝑙𝑠𝑒</m:t>
                            </m:r>
                            <m:r>
                              <a:rPr lang="en-AU" i="1">
                                <a:latin typeface="Cambria Math" panose="02040503050406030204" pitchFamily="18" charset="0"/>
                              </a:rPr>
                              <m:t> </m:t>
                            </m:r>
                            <m:r>
                              <a:rPr lang="en-AU" i="1">
                                <a:latin typeface="Cambria Math" panose="02040503050406030204" pitchFamily="18" charset="0"/>
                              </a:rPr>
                              <m:t>𝑖𝑓</m:t>
                            </m:r>
                            <m:r>
                              <a:rPr lang="en-AU" i="1">
                                <a:latin typeface="Cambria Math" panose="02040503050406030204" pitchFamily="18" charset="0"/>
                              </a:rPr>
                              <m:t> </m:t>
                            </m:r>
                            <m:r>
                              <a:rPr lang="en-AU" i="1">
                                <a:latin typeface="Cambria Math" panose="02040503050406030204" pitchFamily="18" charset="0"/>
                              </a:rPr>
                              <m:t>𝑈𝑅𝐿</m:t>
                            </m:r>
                            <m:r>
                              <a:rPr lang="en-AU" i="1">
                                <a:latin typeface="Cambria Math" panose="02040503050406030204" pitchFamily="18" charset="0"/>
                              </a:rPr>
                              <m:t> </m:t>
                            </m:r>
                            <m:r>
                              <a:rPr lang="en-AU" i="1">
                                <a:latin typeface="Cambria Math" panose="02040503050406030204" pitchFamily="18" charset="0"/>
                              </a:rPr>
                              <m:t>𝑙𝑒𝑛𝑔𝑡h</m:t>
                            </m:r>
                            <m:r>
                              <a:rPr lang="en-AU" i="1">
                                <a:latin typeface="Cambria Math" panose="02040503050406030204" pitchFamily="18" charset="0"/>
                              </a:rPr>
                              <m:t>≥54 </m:t>
                            </m:r>
                            <m:r>
                              <a:rPr lang="en-AU" i="1">
                                <a:latin typeface="Cambria Math" panose="02040503050406030204" pitchFamily="18" charset="0"/>
                              </a:rPr>
                              <m:t>𝑎𝑛𝑑</m:t>
                            </m:r>
                            <m:r>
                              <a:rPr lang="en-AU" i="1">
                                <a:latin typeface="Cambria Math" panose="02040503050406030204" pitchFamily="18" charset="0"/>
                              </a:rPr>
                              <m:t> ≤75 → </m:t>
                            </m:r>
                            <m:r>
                              <a:rPr lang="en-AU" i="1">
                                <a:latin typeface="Cambria Math" panose="02040503050406030204" pitchFamily="18" charset="0"/>
                              </a:rPr>
                              <m:t>𝑓𝑒𝑎𝑡𝑢𝑟𝑒</m:t>
                            </m:r>
                            <m:r>
                              <a:rPr lang="en-AU" i="1">
                                <a:latin typeface="Cambria Math" panose="02040503050406030204" pitchFamily="18" charset="0"/>
                              </a:rPr>
                              <m:t>=</m:t>
                            </m:r>
                            <m:r>
                              <a:rPr lang="en-AU" i="1">
                                <a:latin typeface="Cambria Math" panose="02040503050406030204" pitchFamily="18" charset="0"/>
                              </a:rPr>
                              <m:t>𝑆𝑢𝑠𝑝𝑖𝑐𝑖𝑜𝑢𝑠</m:t>
                            </m:r>
                            <m:r>
                              <a:rPr lang="en-AU" i="1">
                                <a:latin typeface="Cambria Math" panose="02040503050406030204" pitchFamily="18" charset="0"/>
                              </a:rPr>
                              <m:t> </m:t>
                            </m:r>
                          </m:e>
                          <m:e>
                            <m:r>
                              <a:rPr lang="en-AU" i="1">
                                <a:latin typeface="Cambria Math" panose="02040503050406030204" pitchFamily="18" charset="0"/>
                              </a:rPr>
                              <m:t>𝑜𝑡h𝑒𝑟𝑤𝑖𝑠𝑒</m:t>
                            </m:r>
                            <m:r>
                              <a:rPr lang="en-AU" i="1">
                                <a:latin typeface="Cambria Math" panose="02040503050406030204" pitchFamily="18" charset="0"/>
                              </a:rPr>
                              <m:t>→ </m:t>
                            </m:r>
                            <m:r>
                              <a:rPr lang="en-AU" i="1">
                                <a:latin typeface="Cambria Math" panose="02040503050406030204" pitchFamily="18" charset="0"/>
                              </a:rPr>
                              <m:t>𝑓𝑒𝑎𝑡𝑢𝑟𝑒</m:t>
                            </m:r>
                            <m:r>
                              <a:rPr lang="en-AU" i="1">
                                <a:latin typeface="Cambria Math" panose="02040503050406030204" pitchFamily="18" charset="0"/>
                              </a:rPr>
                              <m:t>=</m:t>
                            </m:r>
                            <m:r>
                              <m:rPr>
                                <m:sty m:val="p"/>
                              </m:rPr>
                              <a:rPr lang="en-AU">
                                <a:latin typeface="Cambria Math" panose="02040503050406030204" pitchFamily="18" charset="0"/>
                              </a:rPr>
                              <m:t>Phishing</m:t>
                            </m:r>
                          </m:e>
                        </m:eqArr>
                      </m:e>
                    </m:d>
                  </m:oMath>
                </a14:m>
                <a:endParaRPr lang="en-IN" sz="2000" dirty="0"/>
              </a:p>
              <a:p>
                <a:r>
                  <a:rPr lang="en-AU" dirty="0"/>
                  <a:t> </a:t>
                </a:r>
                <a:endParaRPr lang="en-IN" dirty="0"/>
              </a:p>
              <a:p>
                <a:endParaRPr lang="en-IN" dirty="0"/>
              </a:p>
              <a:p>
                <a:endParaRPr lang="en-IN" dirty="0"/>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581891" y="637308"/>
                <a:ext cx="10889673" cy="6857455"/>
              </a:xfrm>
              <a:prstGeom prst="rect">
                <a:avLst/>
              </a:prstGeom>
              <a:blipFill rotWithShape="0">
                <a:blip r:embed="rId2"/>
                <a:stretch>
                  <a:fillRect l="-448" t="-534" r="-392"/>
                </a:stretch>
              </a:blipFill>
            </p:spPr>
            <p:txBody>
              <a:bodyPr/>
              <a:lstStyle/>
              <a:p>
                <a:r>
                  <a:rPr lang="en-IN">
                    <a:noFill/>
                  </a:rPr>
                  <a:t> </a:t>
                </a:r>
              </a:p>
            </p:txBody>
          </p:sp>
        </mc:Fallback>
      </mc:AlternateContent>
    </p:spTree>
    <p:extLst>
      <p:ext uri="{BB962C8B-B14F-4D97-AF65-F5344CB8AC3E}">
        <p14:creationId xmlns:p14="http://schemas.microsoft.com/office/powerpoint/2010/main" val="259491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73018" y="1431636"/>
                <a:ext cx="9217891" cy="3851824"/>
              </a:xfrm>
              <a:prstGeom prst="rect">
                <a:avLst/>
              </a:prstGeom>
              <a:noFill/>
            </p:spPr>
            <p:txBody>
              <a:bodyPr wrap="square" rtlCol="0">
                <a:spAutoFit/>
              </a:bodyPr>
              <a:lstStyle/>
              <a:p>
                <a:pPr lvl="2"/>
                <a:r>
                  <a:rPr lang="en-US" b="1" dirty="0"/>
                  <a:t>3. URL’s having “@” Symbol :</a:t>
                </a:r>
                <a:endParaRPr lang="en-IN" sz="2000" b="1" i="1" dirty="0"/>
              </a:p>
              <a:p>
                <a:r>
                  <a:rPr lang="en-AU" dirty="0"/>
                  <a:t>Using “@” symbol in the URL leads the browser to ignore everything preceding the “@” symbol and the real address often follows the “@” symbol. </a:t>
                </a:r>
                <a:endParaRPr lang="en-IN" sz="2000" dirty="0"/>
              </a:p>
              <a:p>
                <a:r>
                  <a:rPr lang="en-AU" dirty="0"/>
                  <a:t>Rule: IF </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m:rPr>
                                <m:sty m:val="p"/>
                              </m:rPr>
                              <a:rPr lang="en-AU">
                                <a:latin typeface="Cambria Math" panose="02040503050406030204" pitchFamily="18" charset="0"/>
                              </a:rPr>
                              <m:t>Url</m:t>
                            </m:r>
                            <m:r>
                              <a:rPr lang="en-AU">
                                <a:latin typeface="Cambria Math" panose="02040503050406030204" pitchFamily="18" charset="0"/>
                              </a:rPr>
                              <m:t> </m:t>
                            </m:r>
                            <m:r>
                              <m:rPr>
                                <m:sty m:val="p"/>
                              </m:rPr>
                              <a:rPr lang="en-AU">
                                <a:latin typeface="Cambria Math" panose="02040503050406030204" pitchFamily="18" charset="0"/>
                              </a:rPr>
                              <m:t>Having</m:t>
                            </m:r>
                            <m:r>
                              <a:rPr lang="en-AU">
                                <a:latin typeface="Cambria Math" panose="02040503050406030204" pitchFamily="18" charset="0"/>
                              </a:rPr>
                              <m:t> @ </m:t>
                            </m:r>
                            <m:r>
                              <m:rPr>
                                <m:sty m:val="p"/>
                              </m:rPr>
                              <a:rPr lang="en-AU">
                                <a:latin typeface="Cambria Math" panose="02040503050406030204" pitchFamily="18" charset="0"/>
                              </a:rPr>
                              <m:t>Symbol</m:t>
                            </m:r>
                            <m:r>
                              <a:rPr lang="en-AU">
                                <a:latin typeface="Cambria Math" panose="02040503050406030204" pitchFamily="18" charset="0"/>
                              </a:rPr>
                              <m:t>→ </m:t>
                            </m:r>
                            <m:r>
                              <m:rPr>
                                <m:sty m:val="p"/>
                              </m:rPr>
                              <a:rPr lang="en-AU">
                                <a:latin typeface="Cambria Math" panose="02040503050406030204" pitchFamily="18" charset="0"/>
                              </a:rPr>
                              <m:t>Phishing</m:t>
                            </m:r>
                          </m:e>
                          <m:e>
                            <m:r>
                              <m:rPr>
                                <m:sty m:val="p"/>
                              </m:rPr>
                              <a:rPr lang="en-AU">
                                <a:latin typeface="Cambria Math" panose="02040503050406030204" pitchFamily="18" charset="0"/>
                              </a:rPr>
                              <m:t>Otherwise</m:t>
                            </m:r>
                            <m:r>
                              <a:rPr lang="en-AU">
                                <a:latin typeface="Cambria Math" panose="02040503050406030204" pitchFamily="18" charset="0"/>
                              </a:rPr>
                              <m:t>→ </m:t>
                            </m:r>
                            <m:r>
                              <m:rPr>
                                <m:sty m:val="p"/>
                              </m:rPr>
                              <a:rPr lang="en-AU">
                                <a:latin typeface="Cambria Math" panose="02040503050406030204" pitchFamily="18" charset="0"/>
                              </a:rPr>
                              <m:t>Legitimate</m:t>
                            </m:r>
                          </m:e>
                        </m:eqArr>
                      </m:e>
                    </m:d>
                  </m:oMath>
                </a14:m>
                <a:endParaRPr lang="en-IN" sz="2000" dirty="0"/>
              </a:p>
              <a:p>
                <a:endParaRPr lang="en-IN" sz="2000" dirty="0"/>
              </a:p>
              <a:p>
                <a:pPr lvl="0"/>
                <a:r>
                  <a:rPr lang="en-US" b="1" dirty="0"/>
                  <a:t>	4. Age of Domain : </a:t>
                </a:r>
                <a:endParaRPr lang="en-IN" b="1" i="1" dirty="0"/>
              </a:p>
              <a:p>
                <a:r>
                  <a:rPr lang="en-AU" dirty="0"/>
                  <a:t>This feature can be extracted from WHOIS database (</a:t>
                </a:r>
                <a:r>
                  <a:rPr lang="en-AU" dirty="0" err="1"/>
                  <a:t>Whois</a:t>
                </a:r>
                <a:r>
                  <a:rPr lang="en-AU" dirty="0"/>
                  <a:t> 2005). Most phishing websites live for a short period of time. By reviewing our dataset, we find that the minimum age of the legitimate domain is 6 months. </a:t>
                </a:r>
                <a:endParaRPr lang="en-IN" dirty="0"/>
              </a:p>
              <a:p>
                <a:r>
                  <a:rPr lang="en-AU" dirty="0"/>
                  <a:t>Rule: IF </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m:rPr>
                                <m:sty m:val="p"/>
                              </m:rPr>
                              <a:rPr lang="en-AU">
                                <a:latin typeface="Cambria Math" panose="02040503050406030204" pitchFamily="18" charset="0"/>
                              </a:rPr>
                              <m:t>Age</m:t>
                            </m:r>
                            <m:r>
                              <a:rPr lang="en-AU">
                                <a:latin typeface="Cambria Math" panose="02040503050406030204" pitchFamily="18" charset="0"/>
                              </a:rPr>
                              <m:t> </m:t>
                            </m:r>
                            <m:r>
                              <m:rPr>
                                <m:sty m:val="p"/>
                              </m:rPr>
                              <a:rPr lang="en-AU">
                                <a:latin typeface="Cambria Math" panose="02040503050406030204" pitchFamily="18" charset="0"/>
                              </a:rPr>
                              <m:t>Of</m:t>
                            </m:r>
                            <m:r>
                              <a:rPr lang="en-AU">
                                <a:latin typeface="Cambria Math" panose="02040503050406030204" pitchFamily="18" charset="0"/>
                              </a:rPr>
                              <m:t> </m:t>
                            </m:r>
                            <m:r>
                              <m:rPr>
                                <m:sty m:val="p"/>
                              </m:rPr>
                              <a:rPr lang="en-AU">
                                <a:latin typeface="Cambria Math" panose="02040503050406030204" pitchFamily="18" charset="0"/>
                              </a:rPr>
                              <m:t>Domain</m:t>
                            </m:r>
                            <m:r>
                              <a:rPr lang="en-AU">
                                <a:latin typeface="Cambria Math" panose="02040503050406030204" pitchFamily="18" charset="0"/>
                              </a:rPr>
                              <m:t>≥6 </m:t>
                            </m:r>
                            <m:r>
                              <m:rPr>
                                <m:sty m:val="p"/>
                              </m:rPr>
                              <a:rPr lang="en-AU">
                                <a:latin typeface="Cambria Math" panose="02040503050406030204" pitchFamily="18" charset="0"/>
                              </a:rPr>
                              <m:t>months</m:t>
                            </m:r>
                            <m:r>
                              <a:rPr lang="en-AU">
                                <a:latin typeface="Cambria Math" panose="02040503050406030204" pitchFamily="18" charset="0"/>
                              </a:rPr>
                              <m:t> → </m:t>
                            </m:r>
                            <m:r>
                              <m:rPr>
                                <m:sty m:val="p"/>
                              </m:rPr>
                              <a:rPr lang="en-AU">
                                <a:latin typeface="Cambria Math" panose="02040503050406030204" pitchFamily="18" charset="0"/>
                              </a:rPr>
                              <m:t>Legitimate</m:t>
                            </m:r>
                          </m:e>
                          <m:e>
                            <m:r>
                              <m:rPr>
                                <m:sty m:val="p"/>
                              </m:rPr>
                              <a:rPr lang="en-AU">
                                <a:latin typeface="Cambria Math" panose="02040503050406030204" pitchFamily="18" charset="0"/>
                              </a:rPr>
                              <m:t>Otherwise</m:t>
                            </m:r>
                            <m:r>
                              <a:rPr lang="en-AU">
                                <a:latin typeface="Cambria Math" panose="02040503050406030204" pitchFamily="18" charset="0"/>
                              </a:rPr>
                              <m:t> → </m:t>
                            </m:r>
                            <m:r>
                              <m:rPr>
                                <m:sty m:val="p"/>
                              </m:rPr>
                              <a:rPr lang="en-AU">
                                <a:latin typeface="Cambria Math" panose="02040503050406030204" pitchFamily="18" charset="0"/>
                              </a:rPr>
                              <m:t>Phishing</m:t>
                            </m:r>
                          </m:e>
                        </m:eqArr>
                      </m:e>
                    </m:d>
                  </m:oMath>
                </a14:m>
                <a:endParaRPr lang="en-IN" dirty="0"/>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173018" y="1431636"/>
                <a:ext cx="9217891" cy="3851824"/>
              </a:xfrm>
              <a:prstGeom prst="rect">
                <a:avLst/>
              </a:prstGeom>
              <a:blipFill rotWithShape="0">
                <a:blip r:embed="rId2"/>
                <a:stretch>
                  <a:fillRect l="-529" t="-949" r="-1124"/>
                </a:stretch>
              </a:blipFill>
            </p:spPr>
            <p:txBody>
              <a:bodyPr/>
              <a:lstStyle/>
              <a:p>
                <a:r>
                  <a:rPr lang="en-IN">
                    <a:noFill/>
                  </a:rPr>
                  <a:t> </a:t>
                </a:r>
              </a:p>
            </p:txBody>
          </p:sp>
        </mc:Fallback>
      </mc:AlternateContent>
    </p:spTree>
    <p:extLst>
      <p:ext uri="{BB962C8B-B14F-4D97-AF65-F5344CB8AC3E}">
        <p14:creationId xmlns:p14="http://schemas.microsoft.com/office/powerpoint/2010/main" val="306724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926520"/>
            <a:ext cx="10335491" cy="5705189"/>
          </a:xfrm>
          <a:prstGeom prst="rect">
            <a:avLst/>
          </a:prstGeom>
        </p:spPr>
      </p:pic>
      <p:sp>
        <p:nvSpPr>
          <p:cNvPr id="4" name="TextBox 3"/>
          <p:cNvSpPr txBox="1"/>
          <p:nvPr/>
        </p:nvSpPr>
        <p:spPr>
          <a:xfrm>
            <a:off x="1625600" y="341745"/>
            <a:ext cx="8645237" cy="584775"/>
          </a:xfrm>
          <a:prstGeom prst="rect">
            <a:avLst/>
          </a:prstGeom>
          <a:noFill/>
        </p:spPr>
        <p:txBody>
          <a:bodyPr wrap="square" rtlCol="0">
            <a:spAutoFit/>
          </a:bodyPr>
          <a:lstStyle/>
          <a:p>
            <a:pPr algn="ctr"/>
            <a:r>
              <a:rPr lang="en-US" sz="3200" b="1" dirty="0"/>
              <a:t>CountPlot of Input Column</a:t>
            </a:r>
            <a:endParaRPr lang="en-IN" sz="3200" b="1" dirty="0"/>
          </a:p>
        </p:txBody>
      </p:sp>
    </p:spTree>
    <p:extLst>
      <p:ext uri="{BB962C8B-B14F-4D97-AF65-F5344CB8AC3E}">
        <p14:creationId xmlns:p14="http://schemas.microsoft.com/office/powerpoint/2010/main" val="259908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1657</TotalTime>
  <Words>1456</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Arial</vt:lpstr>
      <vt:lpstr>Calibri</vt:lpstr>
      <vt:lpstr>Cambria Math</vt:lpstr>
      <vt:lpstr>Century Gothic</vt:lpstr>
      <vt:lpstr>Georgia</vt:lpstr>
      <vt:lpstr>Helvetica Neue</vt:lpstr>
      <vt:lpstr>Söhne</vt:lpstr>
      <vt:lpstr>Wingdings</vt:lpstr>
      <vt:lpstr>Wingdings 3</vt:lpstr>
      <vt:lpstr>Ion</vt:lpstr>
      <vt:lpstr>PowerPoint Presentation</vt:lpstr>
      <vt:lpstr>PowerPoint Presentation</vt:lpstr>
      <vt:lpstr>Objective</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Mandal</dc:creator>
  <cp:lastModifiedBy>Soumen Khatua</cp:lastModifiedBy>
  <cp:revision>75</cp:revision>
  <dcterms:created xsi:type="dcterms:W3CDTF">2022-11-26T06:12:35Z</dcterms:created>
  <dcterms:modified xsi:type="dcterms:W3CDTF">2023-05-25T20:20:02Z</dcterms:modified>
</cp:coreProperties>
</file>