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1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FB0F-F842-4BF4-8A5E-B7D517687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CFFA51-402B-4491-8136-F0211F5D1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013DF3-191D-414C-B089-59FBB6B111D8}"/>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5" name="Footer Placeholder 4">
            <a:extLst>
              <a:ext uri="{FF2B5EF4-FFF2-40B4-BE49-F238E27FC236}">
                <a16:creationId xmlns:a16="http://schemas.microsoft.com/office/drawing/2014/main" id="{D0B84C66-07CB-4A73-B06D-B3D83DEED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BF9FBE-D866-4130-86A4-040ACB90B949}"/>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307762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62D9-FB97-4591-AA48-50438D667B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324C6C-18FD-4CFE-AC75-546DC33D41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62EB73-3295-4285-86CA-87C6C6487314}"/>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5" name="Footer Placeholder 4">
            <a:extLst>
              <a:ext uri="{FF2B5EF4-FFF2-40B4-BE49-F238E27FC236}">
                <a16:creationId xmlns:a16="http://schemas.microsoft.com/office/drawing/2014/main" id="{7484D13C-F57A-470E-8D36-97F4BC9B9E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430DB-E662-4BD5-96A8-95CD0AE4E7A0}"/>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315743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530397-7E6A-4012-B015-B165D47592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734F51-F988-4736-831F-45893D313A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5B3FEF-8A45-492E-9B47-6CE56F804CAB}"/>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5" name="Footer Placeholder 4">
            <a:extLst>
              <a:ext uri="{FF2B5EF4-FFF2-40B4-BE49-F238E27FC236}">
                <a16:creationId xmlns:a16="http://schemas.microsoft.com/office/drawing/2014/main" id="{7F651A46-5749-4B68-A1DD-BAEAFB0F73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2E2BA-E6FE-4039-BC73-A3919EB1C19E}"/>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155268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50C4-2692-4D9B-9E89-C7F3F92BE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D80293-85AE-4543-8996-795C1B85B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905F80-C544-45DC-942C-F82E7FB62F27}"/>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5" name="Footer Placeholder 4">
            <a:extLst>
              <a:ext uri="{FF2B5EF4-FFF2-40B4-BE49-F238E27FC236}">
                <a16:creationId xmlns:a16="http://schemas.microsoft.com/office/drawing/2014/main" id="{B4DED444-A86E-4EB1-B18E-95468F616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90C764-57CB-4E24-9342-CA8F6D5CC5F5}"/>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424988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153F-D0FD-4FC5-8CC7-CC2E8A458C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8E3E3B-DCCF-4DF8-925C-1FF304421D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03D0F-C136-4B40-8700-483DFCBA96C1}"/>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5" name="Footer Placeholder 4">
            <a:extLst>
              <a:ext uri="{FF2B5EF4-FFF2-40B4-BE49-F238E27FC236}">
                <a16:creationId xmlns:a16="http://schemas.microsoft.com/office/drawing/2014/main" id="{9B02F05B-4003-4256-8FF1-66963D468A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7830E7-8FE7-49C1-998C-68B731EA645E}"/>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96373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C0FE-9CDA-443E-95A3-390911EA3F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9536DB-D31C-486C-B0C7-4B7DC3516E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78F2D9-A995-460D-BF19-E790154CB4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550BC4-E33A-4129-B803-9C04ED371D4F}"/>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6" name="Footer Placeholder 5">
            <a:extLst>
              <a:ext uri="{FF2B5EF4-FFF2-40B4-BE49-F238E27FC236}">
                <a16:creationId xmlns:a16="http://schemas.microsoft.com/office/drawing/2014/main" id="{F6074B1A-CD2C-4B16-9B40-D06090A68D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3A0219-5D87-49EF-9CF7-7C73F69816B6}"/>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255931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E75E-C7E7-448B-852C-F3EA5C2B72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51E333-B44C-47AF-8AD5-87690DB10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7DAF35-7B89-4225-9B52-042D4EF67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CFF57F-F508-41D0-A803-47F0CC565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B2201F-DCE9-499A-A279-57EA4509E9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3CD290-2BA8-455D-A5DF-9BC3B3242B06}"/>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8" name="Footer Placeholder 7">
            <a:extLst>
              <a:ext uri="{FF2B5EF4-FFF2-40B4-BE49-F238E27FC236}">
                <a16:creationId xmlns:a16="http://schemas.microsoft.com/office/drawing/2014/main" id="{0FB49A08-08CB-4845-9E5C-122B3DE9A3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94B2F1-47F0-4E19-B508-4E18491F2E39}"/>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138066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5890-A1C8-4E42-A2C7-22C1243233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3B28C6-059A-4395-8016-C59D01B98E5A}"/>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4" name="Footer Placeholder 3">
            <a:extLst>
              <a:ext uri="{FF2B5EF4-FFF2-40B4-BE49-F238E27FC236}">
                <a16:creationId xmlns:a16="http://schemas.microsoft.com/office/drawing/2014/main" id="{DC7F1C63-EE6A-49F9-9FBD-D512E8CAC6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CC4633-FE16-4859-A6E5-A782A426C59E}"/>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236026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7E7B00-4FF7-4B94-BB91-57ED3C92BE0A}"/>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3" name="Footer Placeholder 2">
            <a:extLst>
              <a:ext uri="{FF2B5EF4-FFF2-40B4-BE49-F238E27FC236}">
                <a16:creationId xmlns:a16="http://schemas.microsoft.com/office/drawing/2014/main" id="{29B39C3A-767A-4DA4-A91E-FC8AC629DC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A012C-38E4-4242-8EE9-FFDEE2F5C2CF}"/>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178306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0AA6-54C8-44A1-B050-C1EE8C3E7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B4A9DD-14A0-4739-96A3-2D7D322A9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711674-D2E8-4CE7-840F-3AE3248BC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1376D-37D6-46A2-92C9-D23E1CADB709}"/>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6" name="Footer Placeholder 5">
            <a:extLst>
              <a:ext uri="{FF2B5EF4-FFF2-40B4-BE49-F238E27FC236}">
                <a16:creationId xmlns:a16="http://schemas.microsoft.com/office/drawing/2014/main" id="{33B2A408-5156-4BEC-82F6-D73BC4336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7108C6-1AE9-4D54-842F-CE7BA0F0F3D2}"/>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419253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26CF-5CFB-476B-9041-19B6069C2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FBAEC7-ABD0-454C-8FE0-8511D1BC2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EF0BE9-D3DB-404C-B1C5-8C2D6D28C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1C163-2B43-4B17-964D-EB90FC30A409}"/>
              </a:ext>
            </a:extLst>
          </p:cNvPr>
          <p:cNvSpPr>
            <a:spLocks noGrp="1"/>
          </p:cNvSpPr>
          <p:nvPr>
            <p:ph type="dt" sz="half" idx="10"/>
          </p:nvPr>
        </p:nvSpPr>
        <p:spPr/>
        <p:txBody>
          <a:bodyPr/>
          <a:lstStyle/>
          <a:p>
            <a:fld id="{7FC89124-A099-40BE-A44A-F2BDD41A4BA1}" type="datetimeFigureOut">
              <a:rPr lang="en-IN" smtClean="0"/>
              <a:t>05-03-2020</a:t>
            </a:fld>
            <a:endParaRPr lang="en-IN"/>
          </a:p>
        </p:txBody>
      </p:sp>
      <p:sp>
        <p:nvSpPr>
          <p:cNvPr id="6" name="Footer Placeholder 5">
            <a:extLst>
              <a:ext uri="{FF2B5EF4-FFF2-40B4-BE49-F238E27FC236}">
                <a16:creationId xmlns:a16="http://schemas.microsoft.com/office/drawing/2014/main" id="{E4FDC43A-D714-4279-BC98-2F3B67A03F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4E9E65-15FB-4AF3-ADA8-F02A5D19BFF9}"/>
              </a:ext>
            </a:extLst>
          </p:cNvPr>
          <p:cNvSpPr>
            <a:spLocks noGrp="1"/>
          </p:cNvSpPr>
          <p:nvPr>
            <p:ph type="sldNum" sz="quarter" idx="12"/>
          </p:nvPr>
        </p:nvSpPr>
        <p:spPr/>
        <p:txBody>
          <a:bodyPr/>
          <a:lstStyle/>
          <a:p>
            <a:fld id="{A4828699-E822-4554-9FF1-30CC0308FE52}" type="slidenum">
              <a:rPr lang="en-IN" smtClean="0"/>
              <a:t>‹#›</a:t>
            </a:fld>
            <a:endParaRPr lang="en-IN"/>
          </a:p>
        </p:txBody>
      </p:sp>
    </p:spTree>
    <p:extLst>
      <p:ext uri="{BB962C8B-B14F-4D97-AF65-F5344CB8AC3E}">
        <p14:creationId xmlns:p14="http://schemas.microsoft.com/office/powerpoint/2010/main" val="128436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F0927-F4A8-45EA-974F-822321F51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E054AF-266C-47A6-B427-32F1E2AC7B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BA0145-C4AF-41EE-9413-9E19CA137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89124-A099-40BE-A44A-F2BDD41A4BA1}" type="datetimeFigureOut">
              <a:rPr lang="en-IN" smtClean="0"/>
              <a:t>05-03-2020</a:t>
            </a:fld>
            <a:endParaRPr lang="en-IN"/>
          </a:p>
        </p:txBody>
      </p:sp>
      <p:sp>
        <p:nvSpPr>
          <p:cNvPr id="5" name="Footer Placeholder 4">
            <a:extLst>
              <a:ext uri="{FF2B5EF4-FFF2-40B4-BE49-F238E27FC236}">
                <a16:creationId xmlns:a16="http://schemas.microsoft.com/office/drawing/2014/main" id="{99006DE6-2C6C-4C25-AA54-41B90D80A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B03B2E-6E9E-4F06-BC1F-F6F205DCBF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28699-E822-4554-9FF1-30CC0308FE52}" type="slidenum">
              <a:rPr lang="en-IN" smtClean="0"/>
              <a:t>‹#›</a:t>
            </a:fld>
            <a:endParaRPr lang="en-IN"/>
          </a:p>
        </p:txBody>
      </p:sp>
    </p:spTree>
    <p:extLst>
      <p:ext uri="{BB962C8B-B14F-4D97-AF65-F5344CB8AC3E}">
        <p14:creationId xmlns:p14="http://schemas.microsoft.com/office/powerpoint/2010/main" val="1108607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tco.sharepoint.com/sites/O365Grp_OCIMigration/Shared%20Documents/Technical%20Documents/Runbooks/Test%20PIF%20Migration%20Runbook%20v1.0.docx?web=1"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F033-E854-411D-B56C-E13600FC4FDD}"/>
              </a:ext>
            </a:extLst>
          </p:cNvPr>
          <p:cNvSpPr>
            <a:spLocks noGrp="1"/>
          </p:cNvSpPr>
          <p:nvPr>
            <p:ph type="ctrTitle"/>
          </p:nvPr>
        </p:nvSpPr>
        <p:spPr/>
        <p:txBody>
          <a:bodyPr>
            <a:normAutofit/>
          </a:bodyPr>
          <a:lstStyle/>
          <a:p>
            <a:r>
              <a:rPr lang="en-IN" b="1" dirty="0"/>
              <a:t>Finding a Place for Videogames Developers</a:t>
            </a:r>
            <a:endParaRPr lang="en-IN" dirty="0"/>
          </a:p>
        </p:txBody>
      </p:sp>
      <p:sp>
        <p:nvSpPr>
          <p:cNvPr id="3" name="Subtitle 2">
            <a:extLst>
              <a:ext uri="{FF2B5EF4-FFF2-40B4-BE49-F238E27FC236}">
                <a16:creationId xmlns:a16="http://schemas.microsoft.com/office/drawing/2014/main" id="{3EC216DD-0DCC-436A-98D1-C76D60C6AF98}"/>
              </a:ext>
            </a:extLst>
          </p:cNvPr>
          <p:cNvSpPr>
            <a:spLocks noGrp="1"/>
          </p:cNvSpPr>
          <p:nvPr>
            <p:ph type="subTitle" idx="1"/>
          </p:nvPr>
        </p:nvSpPr>
        <p:spPr>
          <a:xfrm>
            <a:off x="5476972" y="4553146"/>
            <a:ext cx="5191027" cy="704654"/>
          </a:xfrm>
        </p:spPr>
        <p:txBody>
          <a:bodyPr/>
          <a:lstStyle/>
          <a:p>
            <a:r>
              <a:rPr lang="en-IN" dirty="0"/>
              <a:t>Soumyajit Goswami</a:t>
            </a:r>
          </a:p>
        </p:txBody>
      </p:sp>
    </p:spTree>
    <p:extLst>
      <p:ext uri="{BB962C8B-B14F-4D97-AF65-F5344CB8AC3E}">
        <p14:creationId xmlns:p14="http://schemas.microsoft.com/office/powerpoint/2010/main" val="215228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F033-E854-411D-B56C-E13600FC4FDD}"/>
              </a:ext>
            </a:extLst>
          </p:cNvPr>
          <p:cNvSpPr>
            <a:spLocks noGrp="1"/>
          </p:cNvSpPr>
          <p:nvPr>
            <p:ph type="ctrTitle"/>
          </p:nvPr>
        </p:nvSpPr>
        <p:spPr>
          <a:xfrm>
            <a:off x="1524000" y="417709"/>
            <a:ext cx="9144000" cy="704654"/>
          </a:xfrm>
        </p:spPr>
        <p:txBody>
          <a:bodyPr>
            <a:normAutofit fontScale="90000"/>
          </a:bodyPr>
          <a:lstStyle/>
          <a:p>
            <a:r>
              <a:rPr lang="en-IN" b="1" dirty="0"/>
              <a:t>Background</a:t>
            </a:r>
            <a:endParaRPr lang="en-IN" dirty="0"/>
          </a:p>
        </p:txBody>
      </p:sp>
      <p:sp>
        <p:nvSpPr>
          <p:cNvPr id="3" name="Subtitle 2">
            <a:extLst>
              <a:ext uri="{FF2B5EF4-FFF2-40B4-BE49-F238E27FC236}">
                <a16:creationId xmlns:a16="http://schemas.microsoft.com/office/drawing/2014/main" id="{3EC216DD-0DCC-436A-98D1-C76D60C6AF98}"/>
              </a:ext>
            </a:extLst>
          </p:cNvPr>
          <p:cNvSpPr>
            <a:spLocks noGrp="1"/>
          </p:cNvSpPr>
          <p:nvPr>
            <p:ph type="subTitle" idx="1"/>
          </p:nvPr>
        </p:nvSpPr>
        <p:spPr>
          <a:xfrm>
            <a:off x="1621410" y="1414021"/>
            <a:ext cx="9046589" cy="4524866"/>
          </a:xfrm>
        </p:spPr>
        <p:txBody>
          <a:bodyPr/>
          <a:lstStyle/>
          <a:p>
            <a:pPr marL="342900" indent="-342900" algn="just">
              <a:buFont typeface="Arial" panose="020B0604020202020204" pitchFamily="34" charset="0"/>
              <a:buChar char="•"/>
            </a:pPr>
            <a:r>
              <a:rPr lang="en-IN" dirty="0"/>
              <a:t>Toronto is an international centre for business and finance. </a:t>
            </a:r>
          </a:p>
          <a:p>
            <a:pPr algn="just"/>
            <a:endParaRPr lang="en-IN" dirty="0"/>
          </a:p>
          <a:p>
            <a:pPr marL="342900" indent="-342900" algn="just">
              <a:buFont typeface="Arial" panose="020B0604020202020204" pitchFamily="34" charset="0"/>
              <a:buChar char="•"/>
            </a:pPr>
            <a:r>
              <a:rPr lang="en-IN" dirty="0"/>
              <a:t>The city is an important centre for the media, publishing, telecommunication, information technology and film production industries.</a:t>
            </a:r>
          </a:p>
          <a:p>
            <a:pPr algn="just"/>
            <a:endParaRPr lang="en-IN" dirty="0"/>
          </a:p>
          <a:p>
            <a:pPr marL="342900" indent="-342900" algn="just">
              <a:buFont typeface="Arial" panose="020B0604020202020204" pitchFamily="34" charset="0"/>
              <a:buChar char="•"/>
            </a:pPr>
            <a:r>
              <a:rPr lang="en-IN" dirty="0"/>
              <a:t>The city's strategic position along the Quebec City–Windsor Corridor and its road and rail connections help support the nearby production of motor vehicles, iron, steel, food, machinery, chemicals and paper.</a:t>
            </a:r>
          </a:p>
        </p:txBody>
      </p:sp>
    </p:spTree>
    <p:extLst>
      <p:ext uri="{BB962C8B-B14F-4D97-AF65-F5344CB8AC3E}">
        <p14:creationId xmlns:p14="http://schemas.microsoft.com/office/powerpoint/2010/main" val="10137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F033-E854-411D-B56C-E13600FC4FDD}"/>
              </a:ext>
            </a:extLst>
          </p:cNvPr>
          <p:cNvSpPr>
            <a:spLocks noGrp="1"/>
          </p:cNvSpPr>
          <p:nvPr>
            <p:ph type="ctrTitle"/>
          </p:nvPr>
        </p:nvSpPr>
        <p:spPr>
          <a:xfrm>
            <a:off x="1524000" y="417709"/>
            <a:ext cx="9144000" cy="704654"/>
          </a:xfrm>
        </p:spPr>
        <p:txBody>
          <a:bodyPr>
            <a:normAutofit fontScale="90000"/>
          </a:bodyPr>
          <a:lstStyle/>
          <a:p>
            <a:r>
              <a:rPr lang="en-IN" b="1" dirty="0"/>
              <a:t>Problem and Interest</a:t>
            </a:r>
            <a:endParaRPr lang="en-IN" dirty="0"/>
          </a:p>
        </p:txBody>
      </p:sp>
      <p:sp>
        <p:nvSpPr>
          <p:cNvPr id="3" name="Subtitle 2">
            <a:extLst>
              <a:ext uri="{FF2B5EF4-FFF2-40B4-BE49-F238E27FC236}">
                <a16:creationId xmlns:a16="http://schemas.microsoft.com/office/drawing/2014/main" id="{3EC216DD-0DCC-436A-98D1-C76D60C6AF98}"/>
              </a:ext>
            </a:extLst>
          </p:cNvPr>
          <p:cNvSpPr>
            <a:spLocks noGrp="1"/>
          </p:cNvSpPr>
          <p:nvPr>
            <p:ph type="subTitle" idx="1"/>
          </p:nvPr>
        </p:nvSpPr>
        <p:spPr>
          <a:xfrm>
            <a:off x="1621410" y="1414021"/>
            <a:ext cx="9046589" cy="4524866"/>
          </a:xfrm>
        </p:spPr>
        <p:txBody>
          <a:bodyPr>
            <a:normAutofit lnSpcReduction="10000"/>
          </a:bodyPr>
          <a:lstStyle/>
          <a:p>
            <a:pPr marL="342900" indent="-342900" algn="just">
              <a:buFont typeface="Arial" panose="020B0604020202020204" pitchFamily="34" charset="0"/>
              <a:buChar char="•"/>
            </a:pPr>
            <a:r>
              <a:rPr lang="en-IN" dirty="0"/>
              <a:t>There has recently been a substantial amount of interest in the emergence of video game development as an industry in Canada and its impact on the economy, the creative industries, the role studios play in specific city ecosystems and how video games affect physically and mentally. </a:t>
            </a:r>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r>
              <a:rPr lang="en-IN" dirty="0"/>
              <a:t>A recent study was done at McMaster University studying how playing video games improves the eyesight of those who suffer from vision problems.</a:t>
            </a:r>
          </a:p>
          <a:p>
            <a:pPr algn="just"/>
            <a:endParaRPr lang="en-IN" dirty="0"/>
          </a:p>
          <a:p>
            <a:pPr marL="342900" indent="-342900" algn="just">
              <a:buFont typeface="Arial" panose="020B0604020202020204" pitchFamily="34" charset="0"/>
              <a:buChar char="•"/>
            </a:pPr>
            <a:r>
              <a:rPr lang="en-IN" dirty="0"/>
              <a:t>Finding space for enough people to work with and/or start on the industry requires a selection of places where to share and build a network.</a:t>
            </a:r>
          </a:p>
        </p:txBody>
      </p:sp>
    </p:spTree>
    <p:extLst>
      <p:ext uri="{BB962C8B-B14F-4D97-AF65-F5344CB8AC3E}">
        <p14:creationId xmlns:p14="http://schemas.microsoft.com/office/powerpoint/2010/main" val="416006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F033-E854-411D-B56C-E13600FC4FDD}"/>
              </a:ext>
            </a:extLst>
          </p:cNvPr>
          <p:cNvSpPr>
            <a:spLocks noGrp="1"/>
          </p:cNvSpPr>
          <p:nvPr>
            <p:ph type="ctrTitle"/>
          </p:nvPr>
        </p:nvSpPr>
        <p:spPr>
          <a:xfrm>
            <a:off x="1524000" y="417709"/>
            <a:ext cx="9144000" cy="704654"/>
          </a:xfrm>
        </p:spPr>
        <p:txBody>
          <a:bodyPr>
            <a:normAutofit fontScale="90000"/>
          </a:bodyPr>
          <a:lstStyle/>
          <a:p>
            <a:r>
              <a:rPr lang="en-IN" b="1" dirty="0"/>
              <a:t>Sources of Data</a:t>
            </a:r>
            <a:endParaRPr lang="en-IN" dirty="0"/>
          </a:p>
        </p:txBody>
      </p:sp>
      <p:sp>
        <p:nvSpPr>
          <p:cNvPr id="3" name="Subtitle 2">
            <a:extLst>
              <a:ext uri="{FF2B5EF4-FFF2-40B4-BE49-F238E27FC236}">
                <a16:creationId xmlns:a16="http://schemas.microsoft.com/office/drawing/2014/main" id="{3EC216DD-0DCC-436A-98D1-C76D60C6AF98}"/>
              </a:ext>
            </a:extLst>
          </p:cNvPr>
          <p:cNvSpPr>
            <a:spLocks noGrp="1"/>
          </p:cNvSpPr>
          <p:nvPr>
            <p:ph type="subTitle" idx="1"/>
          </p:nvPr>
        </p:nvSpPr>
        <p:spPr>
          <a:xfrm>
            <a:off x="1621410" y="1414021"/>
            <a:ext cx="9046589" cy="4524866"/>
          </a:xfrm>
        </p:spPr>
        <p:txBody>
          <a:bodyPr>
            <a:normAutofit/>
          </a:bodyPr>
          <a:lstStyle/>
          <a:p>
            <a:pPr marL="342900" indent="-342900" algn="just">
              <a:buFont typeface="Arial" panose="020B0604020202020204" pitchFamily="34" charset="0"/>
              <a:buChar char="•"/>
            </a:pPr>
            <a:r>
              <a:rPr lang="en-US" dirty="0"/>
              <a:t>List of Toronto boroughs and </a:t>
            </a:r>
            <a:r>
              <a:rPr lang="en-US" dirty="0" err="1"/>
              <a:t>neighbourhoods</a:t>
            </a:r>
            <a:r>
              <a:rPr lang="en-US" dirty="0"/>
              <a:t> which can be found at </a:t>
            </a:r>
            <a:r>
              <a:rPr lang="en-US" sz="1800" dirty="0">
                <a:hlinkClick r:id="rId2"/>
              </a:rPr>
              <a:t>https://en.wikipedia.org/wiki/List_of_postal_codes_of_Canada:_M</a:t>
            </a:r>
            <a:r>
              <a:rPr lang="en-US" sz="1800" dirty="0"/>
              <a:t> </a:t>
            </a:r>
          </a:p>
          <a:p>
            <a:pPr algn="just"/>
            <a:r>
              <a:rPr lang="en-US" dirty="0"/>
              <a:t>to explore, segment, and cluster.</a:t>
            </a:r>
          </a:p>
          <a:p>
            <a:pPr algn="just"/>
            <a:endParaRPr lang="en-US" dirty="0"/>
          </a:p>
          <a:p>
            <a:pPr marL="342900" indent="-342900" algn="just">
              <a:buFont typeface="Arial" panose="020B0604020202020204" pitchFamily="34" charset="0"/>
              <a:buChar char="•"/>
            </a:pPr>
            <a:r>
              <a:rPr lang="en-US" dirty="0"/>
              <a:t>Toronto's sociodemographic data which can be found at </a:t>
            </a:r>
            <a:r>
              <a:rPr lang="en-US" sz="1800" dirty="0">
                <a:hlinkClick r:id="rId3"/>
              </a:rPr>
              <a:t>https://en.wikipedia.org/wiki/Demographics_of_Toronto_neighbourhoods</a:t>
            </a:r>
            <a:r>
              <a:rPr lang="en-US" dirty="0"/>
              <a:t> </a:t>
            </a:r>
          </a:p>
          <a:p>
            <a:pPr algn="just"/>
            <a:r>
              <a:rPr lang="en-US" dirty="0"/>
              <a:t>Information on venues in Toronto extracted from Foursquare.com.</a:t>
            </a:r>
          </a:p>
          <a:p>
            <a:pPr algn="just"/>
            <a:endParaRPr lang="en-IN" dirty="0"/>
          </a:p>
          <a:p>
            <a:pPr marL="342900" indent="-342900" algn="just">
              <a:buFont typeface="Arial" panose="020B0604020202020204" pitchFamily="34" charset="0"/>
              <a:buChar char="•"/>
            </a:pPr>
            <a:r>
              <a:rPr lang="en-IN" dirty="0"/>
              <a:t>Postal codes in Canada are listed in this wiki, where the first letter is M. Postal codes beginning with M are located within the city of Toronto in the province of Ontario.</a:t>
            </a:r>
          </a:p>
          <a:p>
            <a:pPr algn="just"/>
            <a:endParaRPr lang="en-US" dirty="0"/>
          </a:p>
          <a:p>
            <a:pPr marL="342900" indent="-342900" algn="just">
              <a:buFont typeface="Arial" panose="020B0604020202020204" pitchFamily="34" charset="0"/>
              <a:buChar char="•"/>
            </a:pPr>
            <a:endParaRPr lang="en-IN" dirty="0"/>
          </a:p>
        </p:txBody>
      </p:sp>
    </p:spTree>
    <p:extLst>
      <p:ext uri="{BB962C8B-B14F-4D97-AF65-F5344CB8AC3E}">
        <p14:creationId xmlns:p14="http://schemas.microsoft.com/office/powerpoint/2010/main" val="298536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F033-E854-411D-B56C-E13600FC4FDD}"/>
              </a:ext>
            </a:extLst>
          </p:cNvPr>
          <p:cNvSpPr>
            <a:spLocks noGrp="1"/>
          </p:cNvSpPr>
          <p:nvPr>
            <p:ph type="ctrTitle"/>
          </p:nvPr>
        </p:nvSpPr>
        <p:spPr>
          <a:xfrm>
            <a:off x="1524000" y="417709"/>
            <a:ext cx="9144000" cy="704654"/>
          </a:xfrm>
        </p:spPr>
        <p:txBody>
          <a:bodyPr>
            <a:normAutofit fontScale="90000"/>
          </a:bodyPr>
          <a:lstStyle/>
          <a:p>
            <a:r>
              <a:rPr lang="en-IN" b="1" dirty="0"/>
              <a:t>Methodology</a:t>
            </a:r>
            <a:endParaRPr lang="en-IN" dirty="0"/>
          </a:p>
        </p:txBody>
      </p:sp>
      <p:sp>
        <p:nvSpPr>
          <p:cNvPr id="3" name="Subtitle 2">
            <a:extLst>
              <a:ext uri="{FF2B5EF4-FFF2-40B4-BE49-F238E27FC236}">
                <a16:creationId xmlns:a16="http://schemas.microsoft.com/office/drawing/2014/main" id="{3EC216DD-0DCC-436A-98D1-C76D60C6AF98}"/>
              </a:ext>
            </a:extLst>
          </p:cNvPr>
          <p:cNvSpPr>
            <a:spLocks noGrp="1"/>
          </p:cNvSpPr>
          <p:nvPr>
            <p:ph type="subTitle" idx="1"/>
          </p:nvPr>
        </p:nvSpPr>
        <p:spPr>
          <a:xfrm>
            <a:off x="1621410" y="1414021"/>
            <a:ext cx="9046589" cy="4524866"/>
          </a:xfrm>
        </p:spPr>
        <p:txBody>
          <a:bodyPr>
            <a:normAutofit/>
          </a:bodyPr>
          <a:lstStyle/>
          <a:p>
            <a:pPr marL="342900" indent="-342900" algn="just">
              <a:buFont typeface="Arial" panose="020B0604020202020204" pitchFamily="34" charset="0"/>
              <a:buChar char="•"/>
            </a:pPr>
            <a:r>
              <a:rPr lang="en-US" dirty="0"/>
              <a:t>Data Cleaning – There were a lot of missing values in the dataset (marked as “Not assigned” in Borough and Neighborhood), because of lack of record keeping.</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IN" dirty="0"/>
              <a:t>K-means clustering has been used to segment and cluster Toronto neighbourhoods to understand their similarity.</a:t>
            </a:r>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r>
              <a:rPr lang="en-IN" dirty="0"/>
              <a:t>With that understanding, a suitable place can be recommended. Such location would be near universities, media agencies, tech start-ups and co-workings spaces.</a:t>
            </a:r>
            <a:endParaRPr lang="en-US" dirty="0"/>
          </a:p>
          <a:p>
            <a:pPr marL="342900" indent="-342900" algn="just">
              <a:buFont typeface="Arial" panose="020B0604020202020204" pitchFamily="34" charset="0"/>
              <a:buChar char="•"/>
            </a:pPr>
            <a:endParaRPr lang="en-IN" dirty="0"/>
          </a:p>
        </p:txBody>
      </p:sp>
    </p:spTree>
    <p:extLst>
      <p:ext uri="{BB962C8B-B14F-4D97-AF65-F5344CB8AC3E}">
        <p14:creationId xmlns:p14="http://schemas.microsoft.com/office/powerpoint/2010/main" val="51608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F033-E854-411D-B56C-E13600FC4FDD}"/>
              </a:ext>
            </a:extLst>
          </p:cNvPr>
          <p:cNvSpPr>
            <a:spLocks noGrp="1"/>
          </p:cNvSpPr>
          <p:nvPr>
            <p:ph type="ctrTitle"/>
          </p:nvPr>
        </p:nvSpPr>
        <p:spPr/>
        <p:txBody>
          <a:bodyPr>
            <a:normAutofit/>
          </a:bodyPr>
          <a:lstStyle/>
          <a:p>
            <a:r>
              <a:rPr lang="en-IN" b="1" dirty="0"/>
              <a:t>Thank You!</a:t>
            </a:r>
            <a:endParaRPr lang="en-IN" dirty="0"/>
          </a:p>
        </p:txBody>
      </p:sp>
    </p:spTree>
    <p:extLst>
      <p:ext uri="{BB962C8B-B14F-4D97-AF65-F5344CB8AC3E}">
        <p14:creationId xmlns:p14="http://schemas.microsoft.com/office/powerpoint/2010/main" val="151910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377</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Finding a Place for Videogames Developers</vt:lpstr>
      <vt:lpstr>Background</vt:lpstr>
      <vt:lpstr>Problem and Interest</vt:lpstr>
      <vt:lpstr>Sources of Data</vt:lpstr>
      <vt:lpstr>Methodology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 Place for Videogames Developers</dc:title>
  <dc:creator>Soumyajit Goswami</dc:creator>
  <cp:lastModifiedBy>Soumyajit Goswami</cp:lastModifiedBy>
  <cp:revision>4</cp:revision>
  <dcterms:created xsi:type="dcterms:W3CDTF">2020-03-05T08:52:10Z</dcterms:created>
  <dcterms:modified xsi:type="dcterms:W3CDTF">2020-03-05T09:12:30Z</dcterms:modified>
</cp:coreProperties>
</file>