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25" r:id="rId5"/>
    <p:sldId id="326" r:id="rId6"/>
    <p:sldId id="259" r:id="rId7"/>
    <p:sldId id="257" r:id="rId8"/>
    <p:sldId id="261" r:id="rId9"/>
    <p:sldId id="258" r:id="rId10"/>
    <p:sldId id="263" r:id="rId11"/>
    <p:sldId id="341" r:id="rId12"/>
    <p:sldId id="264" r:id="rId13"/>
    <p:sldId id="265" r:id="rId14"/>
    <p:sldId id="268" r:id="rId15"/>
    <p:sldId id="342" r:id="rId16"/>
    <p:sldId id="267" r:id="rId17"/>
    <p:sldId id="343" r:id="rId18"/>
    <p:sldId id="344" r:id="rId19"/>
    <p:sldId id="266" r:id="rId20"/>
    <p:sldId id="3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7744FB-5D78-4B4B-BFF1-BD2E7D421C90}" v="414" dt="2025-02-03T17:39:15.975"/>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026" autoAdjust="0"/>
  </p:normalViewPr>
  <p:slideViewPr>
    <p:cSldViewPr snapToGrid="0">
      <p:cViewPr varScale="1">
        <p:scale>
          <a:sx n="76" d="100"/>
          <a:sy n="76" d="100"/>
        </p:scale>
        <p:origin x="946" y="53"/>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A966AA-C2D0-420D-89FC-1A1AB0AD4072}" type="doc">
      <dgm:prSet loTypeId="urn:microsoft.com/office/officeart/2005/8/layout/hProcess11" loCatId="process" qsTypeId="urn:microsoft.com/office/officeart/2005/8/quickstyle/simple1" qsCatId="simple" csTypeId="urn:microsoft.com/office/officeart/2005/8/colors/accent1_1" csCatId="accent1" phldr="1"/>
      <dgm:spPr/>
      <dgm:t>
        <a:bodyPr/>
        <a:lstStyle/>
        <a:p>
          <a:endParaRPr lang="en-US"/>
        </a:p>
      </dgm:t>
    </dgm:pt>
    <dgm:pt modelId="{45D50368-372D-4F79-95B9-B27BD239F0F6}">
      <dgm:prSet phldrT="[Text]" custT="1"/>
      <dgm:spPr/>
      <dgm:t>
        <a:bodyPr/>
        <a:lstStyle/>
        <a:p>
          <a:pPr marL="0" algn="ctr">
            <a:buNone/>
          </a:pPr>
          <a:r>
            <a:rPr lang="en-US" sz="1800" b="1" dirty="0"/>
            <a:t>Infancy of ML</a:t>
          </a:r>
        </a:p>
      </dgm:t>
    </dgm:pt>
    <dgm:pt modelId="{CDE1A78B-2AE4-4A71-9139-416C219BC84D}" type="parTrans" cxnId="{68788A78-9180-41FF-BD09-BF4DBB52EA0D}">
      <dgm:prSet/>
      <dgm:spPr/>
      <dgm:t>
        <a:bodyPr/>
        <a:lstStyle/>
        <a:p>
          <a:endParaRPr lang="en-US"/>
        </a:p>
      </dgm:t>
    </dgm:pt>
    <dgm:pt modelId="{508ABF25-4B40-405C-9E88-248ED8B31B83}" type="sibTrans" cxnId="{68788A78-9180-41FF-BD09-BF4DBB52EA0D}">
      <dgm:prSet/>
      <dgm:spPr/>
      <dgm:t>
        <a:bodyPr/>
        <a:lstStyle/>
        <a:p>
          <a:endParaRPr lang="en-US"/>
        </a:p>
      </dgm:t>
    </dgm:pt>
    <dgm:pt modelId="{15FCB7DF-D0D3-43D8-8FE5-E5FFDED6264E}">
      <dgm:prSet phldrT="[Text]" custT="1"/>
      <dgm:spPr/>
      <dgm:t>
        <a:bodyPr/>
        <a:lstStyle/>
        <a:p>
          <a:pPr marL="228600" indent="-228600" algn="ctr">
            <a:buSzPct val="80000"/>
            <a:buFont typeface="Courier New" panose="02070309020205020404" pitchFamily="49" charset="0"/>
            <a:buChar char="o"/>
          </a:pPr>
          <a:r>
            <a:rPr lang="en-US" sz="1800" dirty="0"/>
            <a:t>Statistical and probabilistic models</a:t>
          </a:r>
        </a:p>
      </dgm:t>
    </dgm:pt>
    <dgm:pt modelId="{5DD5E854-B70B-4927-93DD-9B930567F2D9}" type="parTrans" cxnId="{D8EBBD42-214D-4D3D-9A34-A5A6A40991CD}">
      <dgm:prSet/>
      <dgm:spPr/>
      <dgm:t>
        <a:bodyPr/>
        <a:lstStyle/>
        <a:p>
          <a:endParaRPr lang="en-US"/>
        </a:p>
      </dgm:t>
    </dgm:pt>
    <dgm:pt modelId="{DDE76206-3F7F-4788-87BA-8C9D4D26CDB9}" type="sibTrans" cxnId="{D8EBBD42-214D-4D3D-9A34-A5A6A40991CD}">
      <dgm:prSet/>
      <dgm:spPr/>
      <dgm:t>
        <a:bodyPr/>
        <a:lstStyle/>
        <a:p>
          <a:endParaRPr lang="en-US"/>
        </a:p>
      </dgm:t>
    </dgm:pt>
    <dgm:pt modelId="{196543C5-093B-4437-B406-DBE4B882EA97}">
      <dgm:prSet phldrT="[Text]" custT="1"/>
      <dgm:spPr/>
      <dgm:t>
        <a:bodyPr/>
        <a:lstStyle/>
        <a:p>
          <a:pPr marL="0" algn="ctr">
            <a:buNone/>
          </a:pPr>
          <a:r>
            <a:rPr lang="en-US" sz="1800" b="1" dirty="0"/>
            <a:t>Modern ML</a:t>
          </a:r>
        </a:p>
      </dgm:t>
    </dgm:pt>
    <dgm:pt modelId="{41DE1F19-4A9F-48CD-A44E-6BF1D04E31EE}" type="parTrans" cxnId="{52499B9F-797A-43CC-89E1-64C52021BFAF}">
      <dgm:prSet/>
      <dgm:spPr/>
      <dgm:t>
        <a:bodyPr/>
        <a:lstStyle/>
        <a:p>
          <a:endParaRPr lang="en-US"/>
        </a:p>
      </dgm:t>
    </dgm:pt>
    <dgm:pt modelId="{F264F018-7FB9-43EC-B595-B986D351AD7B}" type="sibTrans" cxnId="{52499B9F-797A-43CC-89E1-64C52021BFAF}">
      <dgm:prSet/>
      <dgm:spPr/>
      <dgm:t>
        <a:bodyPr/>
        <a:lstStyle/>
        <a:p>
          <a:endParaRPr lang="en-US"/>
        </a:p>
      </dgm:t>
    </dgm:pt>
    <dgm:pt modelId="{C485168C-07AD-4DE6-B17E-1E96E93777D7}">
      <dgm:prSet phldrT="[Text]" custT="1"/>
      <dgm:spPr/>
      <dgm:t>
        <a:bodyPr/>
        <a:lstStyle/>
        <a:p>
          <a:pPr marL="228600" indent="-228600" algn="ctr">
            <a:buSzPct val="80000"/>
            <a:buFont typeface="Courier New" panose="02070309020205020404" pitchFamily="49" charset="0"/>
            <a:buChar char="o"/>
          </a:pPr>
          <a:r>
            <a:rPr lang="en-US" sz="1800" dirty="0"/>
            <a:t>Usage of larger and more powerful hardware to train huge models</a:t>
          </a:r>
        </a:p>
      </dgm:t>
    </dgm:pt>
    <dgm:pt modelId="{2EA2CE1F-978B-4B0A-92B2-CA23FBAEB8C0}" type="parTrans" cxnId="{B374803A-F1D8-4C12-8B03-25954CE7DDA9}">
      <dgm:prSet/>
      <dgm:spPr/>
      <dgm:t>
        <a:bodyPr/>
        <a:lstStyle/>
        <a:p>
          <a:endParaRPr lang="en-US"/>
        </a:p>
      </dgm:t>
    </dgm:pt>
    <dgm:pt modelId="{05F43B89-7F05-43F2-A0A8-66E0914D6EC4}" type="sibTrans" cxnId="{B374803A-F1D8-4C12-8B03-25954CE7DDA9}">
      <dgm:prSet/>
      <dgm:spPr/>
      <dgm:t>
        <a:bodyPr/>
        <a:lstStyle/>
        <a:p>
          <a:endParaRPr lang="en-US"/>
        </a:p>
      </dgm:t>
    </dgm:pt>
    <dgm:pt modelId="{ABC1EDDD-C08B-4F9C-8453-9CEFCC2AF319}">
      <dgm:prSet phldrT="[Text]" custT="1"/>
      <dgm:spPr/>
      <dgm:t>
        <a:bodyPr/>
        <a:lstStyle/>
        <a:p>
          <a:pPr marL="228600" indent="-228600" algn="ctr">
            <a:buSzPct val="80000"/>
            <a:buFont typeface="Courier New" panose="02070309020205020404" pitchFamily="49" charset="0"/>
            <a:buChar char="o"/>
          </a:pPr>
          <a:r>
            <a:rPr lang="en-US" sz="1800" dirty="0"/>
            <a:t>The need for efficient computation and larger sequence handling </a:t>
          </a:r>
        </a:p>
      </dgm:t>
    </dgm:pt>
    <dgm:pt modelId="{33D02404-349E-4E82-A8BA-C0A907006883}" type="parTrans" cxnId="{9C4BE375-6187-4BD4-A343-9FC71D796AF1}">
      <dgm:prSet/>
      <dgm:spPr/>
      <dgm:t>
        <a:bodyPr/>
        <a:lstStyle/>
        <a:p>
          <a:endParaRPr lang="en-US"/>
        </a:p>
      </dgm:t>
    </dgm:pt>
    <dgm:pt modelId="{7D85D88C-6545-49D9-9F9D-01270187B165}" type="sibTrans" cxnId="{9C4BE375-6187-4BD4-A343-9FC71D796AF1}">
      <dgm:prSet/>
      <dgm:spPr/>
      <dgm:t>
        <a:bodyPr/>
        <a:lstStyle/>
        <a:p>
          <a:endParaRPr lang="en-US"/>
        </a:p>
      </dgm:t>
    </dgm:pt>
    <dgm:pt modelId="{CA2BABAF-EDAA-4496-8316-FD6EA3643E8F}">
      <dgm:prSet phldrT="[Text]" custT="1"/>
      <dgm:spPr/>
      <dgm:t>
        <a:bodyPr/>
        <a:lstStyle/>
        <a:p>
          <a:pPr marL="0" algn="ctr">
            <a:buNone/>
          </a:pPr>
          <a:r>
            <a:rPr lang="en-US" sz="1800" b="1" dirty="0"/>
            <a:t>ML in Future</a:t>
          </a:r>
        </a:p>
      </dgm:t>
    </dgm:pt>
    <dgm:pt modelId="{4498AB02-A1BF-4D28-8918-F87A89CEE23B}" type="sibTrans" cxnId="{4011B082-09BD-4DD1-A54F-EA5AB249A3C2}">
      <dgm:prSet/>
      <dgm:spPr/>
      <dgm:t>
        <a:bodyPr/>
        <a:lstStyle/>
        <a:p>
          <a:endParaRPr lang="en-US"/>
        </a:p>
      </dgm:t>
    </dgm:pt>
    <dgm:pt modelId="{2B1B4805-2FB7-402F-86A8-587F29181C18}" type="parTrans" cxnId="{4011B082-09BD-4DD1-A54F-EA5AB249A3C2}">
      <dgm:prSet/>
      <dgm:spPr/>
      <dgm:t>
        <a:bodyPr/>
        <a:lstStyle/>
        <a:p>
          <a:endParaRPr lang="en-US"/>
        </a:p>
      </dgm:t>
    </dgm:pt>
    <dgm:pt modelId="{7F7D3F0A-88AE-44AB-92BC-B1AEC7CDD5CE}" type="pres">
      <dgm:prSet presAssocID="{B6A966AA-C2D0-420D-89FC-1A1AB0AD4072}" presName="Name0" presStyleCnt="0">
        <dgm:presLayoutVars>
          <dgm:dir/>
          <dgm:resizeHandles val="exact"/>
        </dgm:presLayoutVars>
      </dgm:prSet>
      <dgm:spPr/>
    </dgm:pt>
    <dgm:pt modelId="{1321859E-820F-42A1-A815-96F9E1091C18}" type="pres">
      <dgm:prSet presAssocID="{B6A966AA-C2D0-420D-89FC-1A1AB0AD4072}" presName="arrow" presStyleLbl="bgShp" presStyleIdx="0" presStyleCnt="1"/>
      <dgm:spPr/>
    </dgm:pt>
    <dgm:pt modelId="{0C0EFEA6-53DB-4B11-B914-678B897CA613}" type="pres">
      <dgm:prSet presAssocID="{B6A966AA-C2D0-420D-89FC-1A1AB0AD4072}" presName="points" presStyleCnt="0"/>
      <dgm:spPr/>
    </dgm:pt>
    <dgm:pt modelId="{D1F8120B-2014-4539-8DB2-DF72EA65305F}" type="pres">
      <dgm:prSet presAssocID="{45D50368-372D-4F79-95B9-B27BD239F0F6}" presName="compositeA" presStyleCnt="0"/>
      <dgm:spPr/>
    </dgm:pt>
    <dgm:pt modelId="{7103C4FE-7A4B-41EF-8814-669D0064B6EF}" type="pres">
      <dgm:prSet presAssocID="{45D50368-372D-4F79-95B9-B27BD239F0F6}" presName="textA" presStyleLbl="revTx" presStyleIdx="0" presStyleCnt="3" custScaleX="76000">
        <dgm:presLayoutVars>
          <dgm:bulletEnabled val="1"/>
        </dgm:presLayoutVars>
      </dgm:prSet>
      <dgm:spPr/>
    </dgm:pt>
    <dgm:pt modelId="{69242FCE-B1A3-4CB0-90C2-CB5EC309668C}" type="pres">
      <dgm:prSet presAssocID="{45D50368-372D-4F79-95B9-B27BD239F0F6}" presName="circleA" presStyleLbl="node1" presStyleIdx="0" presStyleCnt="3"/>
      <dgm:spPr/>
    </dgm:pt>
    <dgm:pt modelId="{301F205F-64EC-4B0E-A2AD-D5977C935AF4}" type="pres">
      <dgm:prSet presAssocID="{45D50368-372D-4F79-95B9-B27BD239F0F6}" presName="spaceA" presStyleCnt="0"/>
      <dgm:spPr/>
    </dgm:pt>
    <dgm:pt modelId="{B3AB7B4B-B32A-45B9-A77C-F2AACFD79CA5}" type="pres">
      <dgm:prSet presAssocID="{508ABF25-4B40-405C-9E88-248ED8B31B83}" presName="space" presStyleCnt="0"/>
      <dgm:spPr/>
    </dgm:pt>
    <dgm:pt modelId="{9B80AA7C-AE0D-4517-8F0E-3798D9078ECA}" type="pres">
      <dgm:prSet presAssocID="{196543C5-093B-4437-B406-DBE4B882EA97}" presName="compositeB" presStyleCnt="0"/>
      <dgm:spPr/>
    </dgm:pt>
    <dgm:pt modelId="{C72ECC98-97C1-4FA6-9751-2F88545F8213}" type="pres">
      <dgm:prSet presAssocID="{196543C5-093B-4437-B406-DBE4B882EA97}" presName="textB" presStyleLbl="revTx" presStyleIdx="1" presStyleCnt="3">
        <dgm:presLayoutVars>
          <dgm:bulletEnabled val="1"/>
        </dgm:presLayoutVars>
      </dgm:prSet>
      <dgm:spPr/>
    </dgm:pt>
    <dgm:pt modelId="{8A3CF5DF-2912-4784-8B16-20EF1087B16D}" type="pres">
      <dgm:prSet presAssocID="{196543C5-093B-4437-B406-DBE4B882EA97}" presName="circleB" presStyleLbl="node1" presStyleIdx="1" presStyleCnt="3"/>
      <dgm:spPr/>
    </dgm:pt>
    <dgm:pt modelId="{AEB44FDA-4D40-47A5-BEE0-4EF9F97BF5D2}" type="pres">
      <dgm:prSet presAssocID="{196543C5-093B-4437-B406-DBE4B882EA97}" presName="spaceB" presStyleCnt="0"/>
      <dgm:spPr/>
    </dgm:pt>
    <dgm:pt modelId="{66B84C84-45A2-4C61-AA12-3A3F75DB82F8}" type="pres">
      <dgm:prSet presAssocID="{F264F018-7FB9-43EC-B595-B986D351AD7B}" presName="space" presStyleCnt="0"/>
      <dgm:spPr/>
    </dgm:pt>
    <dgm:pt modelId="{8CEF5A46-4D3D-4D9F-B7F4-405723F5505C}" type="pres">
      <dgm:prSet presAssocID="{CA2BABAF-EDAA-4496-8316-FD6EA3643E8F}" presName="compositeA" presStyleCnt="0"/>
      <dgm:spPr/>
    </dgm:pt>
    <dgm:pt modelId="{0EA8ECEB-4BEA-4EA4-A72E-9427A4EDF870}" type="pres">
      <dgm:prSet presAssocID="{CA2BABAF-EDAA-4496-8316-FD6EA3643E8F}" presName="textA" presStyleLbl="revTx" presStyleIdx="2" presStyleCnt="3">
        <dgm:presLayoutVars>
          <dgm:bulletEnabled val="1"/>
        </dgm:presLayoutVars>
      </dgm:prSet>
      <dgm:spPr/>
    </dgm:pt>
    <dgm:pt modelId="{AE8B9E76-450B-4587-ADD0-D709E0D11B62}" type="pres">
      <dgm:prSet presAssocID="{CA2BABAF-EDAA-4496-8316-FD6EA3643E8F}" presName="circleA" presStyleLbl="node1" presStyleIdx="2" presStyleCnt="3"/>
      <dgm:spPr/>
    </dgm:pt>
    <dgm:pt modelId="{7E02D670-50CE-4DE9-9D99-A3113C1CA49F}" type="pres">
      <dgm:prSet presAssocID="{CA2BABAF-EDAA-4496-8316-FD6EA3643E8F}" presName="spaceA" presStyleCnt="0"/>
      <dgm:spPr/>
    </dgm:pt>
  </dgm:ptLst>
  <dgm:cxnLst>
    <dgm:cxn modelId="{33FC2F0C-BBBC-49D9-8DB9-87CFB664B234}" type="presOf" srcId="{45D50368-372D-4F79-95B9-B27BD239F0F6}" destId="{7103C4FE-7A4B-41EF-8814-669D0064B6EF}" srcOrd="0" destOrd="0" presId="urn:microsoft.com/office/officeart/2005/8/layout/hProcess11"/>
    <dgm:cxn modelId="{B374803A-F1D8-4C12-8B03-25954CE7DDA9}" srcId="{196543C5-093B-4437-B406-DBE4B882EA97}" destId="{C485168C-07AD-4DE6-B17E-1E96E93777D7}" srcOrd="0" destOrd="0" parTransId="{2EA2CE1F-978B-4B0A-92B2-CA23FBAEB8C0}" sibTransId="{05F43B89-7F05-43F2-A0A8-66E0914D6EC4}"/>
    <dgm:cxn modelId="{D8EBBD42-214D-4D3D-9A34-A5A6A40991CD}" srcId="{45D50368-372D-4F79-95B9-B27BD239F0F6}" destId="{15FCB7DF-D0D3-43D8-8FE5-E5FFDED6264E}" srcOrd="0" destOrd="0" parTransId="{5DD5E854-B70B-4927-93DD-9B930567F2D9}" sibTransId="{DDE76206-3F7F-4788-87BA-8C9D4D26CDB9}"/>
    <dgm:cxn modelId="{8AF7704F-B285-4A9C-BA90-65BEC6653B6C}" type="presOf" srcId="{B6A966AA-C2D0-420D-89FC-1A1AB0AD4072}" destId="{7F7D3F0A-88AE-44AB-92BC-B1AEC7CDD5CE}" srcOrd="0" destOrd="0" presId="urn:microsoft.com/office/officeart/2005/8/layout/hProcess11"/>
    <dgm:cxn modelId="{B93E1354-FC50-4D0F-81DD-4CEBA5959AFE}" type="presOf" srcId="{CA2BABAF-EDAA-4496-8316-FD6EA3643E8F}" destId="{0EA8ECEB-4BEA-4EA4-A72E-9427A4EDF870}" srcOrd="0" destOrd="0" presId="urn:microsoft.com/office/officeart/2005/8/layout/hProcess11"/>
    <dgm:cxn modelId="{9C4BE375-6187-4BD4-A343-9FC71D796AF1}" srcId="{CA2BABAF-EDAA-4496-8316-FD6EA3643E8F}" destId="{ABC1EDDD-C08B-4F9C-8453-9CEFCC2AF319}" srcOrd="0" destOrd="0" parTransId="{33D02404-349E-4E82-A8BA-C0A907006883}" sibTransId="{7D85D88C-6545-49D9-9F9D-01270187B165}"/>
    <dgm:cxn modelId="{68788A78-9180-41FF-BD09-BF4DBB52EA0D}" srcId="{B6A966AA-C2D0-420D-89FC-1A1AB0AD4072}" destId="{45D50368-372D-4F79-95B9-B27BD239F0F6}" srcOrd="0" destOrd="0" parTransId="{CDE1A78B-2AE4-4A71-9139-416C219BC84D}" sibTransId="{508ABF25-4B40-405C-9E88-248ED8B31B83}"/>
    <dgm:cxn modelId="{4011B082-09BD-4DD1-A54F-EA5AB249A3C2}" srcId="{B6A966AA-C2D0-420D-89FC-1A1AB0AD4072}" destId="{CA2BABAF-EDAA-4496-8316-FD6EA3643E8F}" srcOrd="2" destOrd="0" parTransId="{2B1B4805-2FB7-402F-86A8-587F29181C18}" sibTransId="{4498AB02-A1BF-4D28-8918-F87A89CEE23B}"/>
    <dgm:cxn modelId="{0CFCA19E-9316-4666-B978-BF8C655DDDAF}" type="presOf" srcId="{196543C5-093B-4437-B406-DBE4B882EA97}" destId="{C72ECC98-97C1-4FA6-9751-2F88545F8213}" srcOrd="0" destOrd="0" presId="urn:microsoft.com/office/officeart/2005/8/layout/hProcess11"/>
    <dgm:cxn modelId="{52499B9F-797A-43CC-89E1-64C52021BFAF}" srcId="{B6A966AA-C2D0-420D-89FC-1A1AB0AD4072}" destId="{196543C5-093B-4437-B406-DBE4B882EA97}" srcOrd="1" destOrd="0" parTransId="{41DE1F19-4A9F-48CD-A44E-6BF1D04E31EE}" sibTransId="{F264F018-7FB9-43EC-B595-B986D351AD7B}"/>
    <dgm:cxn modelId="{A780DCA0-97BB-47F1-AE52-A151606F1265}" type="presOf" srcId="{ABC1EDDD-C08B-4F9C-8453-9CEFCC2AF319}" destId="{0EA8ECEB-4BEA-4EA4-A72E-9427A4EDF870}" srcOrd="0" destOrd="1" presId="urn:microsoft.com/office/officeart/2005/8/layout/hProcess11"/>
    <dgm:cxn modelId="{F12E74E0-3FC7-4399-A4D7-928B7B4EA7A0}" type="presOf" srcId="{15FCB7DF-D0D3-43D8-8FE5-E5FFDED6264E}" destId="{7103C4FE-7A4B-41EF-8814-669D0064B6EF}" srcOrd="0" destOrd="1" presId="urn:microsoft.com/office/officeart/2005/8/layout/hProcess11"/>
    <dgm:cxn modelId="{60BF31ED-B4A4-412E-B0A4-FCF5721F407F}" type="presOf" srcId="{C485168C-07AD-4DE6-B17E-1E96E93777D7}" destId="{C72ECC98-97C1-4FA6-9751-2F88545F8213}" srcOrd="0" destOrd="1" presId="urn:microsoft.com/office/officeart/2005/8/layout/hProcess11"/>
    <dgm:cxn modelId="{7849C247-851C-4CEB-9B9D-59ABFE120C8A}" type="presParOf" srcId="{7F7D3F0A-88AE-44AB-92BC-B1AEC7CDD5CE}" destId="{1321859E-820F-42A1-A815-96F9E1091C18}" srcOrd="0" destOrd="0" presId="urn:microsoft.com/office/officeart/2005/8/layout/hProcess11"/>
    <dgm:cxn modelId="{BF45A60D-96FF-473A-B57F-CF56378654CB}" type="presParOf" srcId="{7F7D3F0A-88AE-44AB-92BC-B1AEC7CDD5CE}" destId="{0C0EFEA6-53DB-4B11-B914-678B897CA613}" srcOrd="1" destOrd="0" presId="urn:microsoft.com/office/officeart/2005/8/layout/hProcess11"/>
    <dgm:cxn modelId="{373F4474-FD59-4113-8085-E79F58FC39C7}" type="presParOf" srcId="{0C0EFEA6-53DB-4B11-B914-678B897CA613}" destId="{D1F8120B-2014-4539-8DB2-DF72EA65305F}" srcOrd="0" destOrd="0" presId="urn:microsoft.com/office/officeart/2005/8/layout/hProcess11"/>
    <dgm:cxn modelId="{6CA87CCD-3781-4E2F-A803-26D211F1164A}" type="presParOf" srcId="{D1F8120B-2014-4539-8DB2-DF72EA65305F}" destId="{7103C4FE-7A4B-41EF-8814-669D0064B6EF}" srcOrd="0" destOrd="0" presId="urn:microsoft.com/office/officeart/2005/8/layout/hProcess11"/>
    <dgm:cxn modelId="{2C783DC9-BCFF-47D6-B9A4-7620E681CE7B}" type="presParOf" srcId="{D1F8120B-2014-4539-8DB2-DF72EA65305F}" destId="{69242FCE-B1A3-4CB0-90C2-CB5EC309668C}" srcOrd="1" destOrd="0" presId="urn:microsoft.com/office/officeart/2005/8/layout/hProcess11"/>
    <dgm:cxn modelId="{51436E83-D55A-4252-9307-E6DD23BC71B1}" type="presParOf" srcId="{D1F8120B-2014-4539-8DB2-DF72EA65305F}" destId="{301F205F-64EC-4B0E-A2AD-D5977C935AF4}" srcOrd="2" destOrd="0" presId="urn:microsoft.com/office/officeart/2005/8/layout/hProcess11"/>
    <dgm:cxn modelId="{035DE029-A115-4D1B-B566-7C73919D30BD}" type="presParOf" srcId="{0C0EFEA6-53DB-4B11-B914-678B897CA613}" destId="{B3AB7B4B-B32A-45B9-A77C-F2AACFD79CA5}" srcOrd="1" destOrd="0" presId="urn:microsoft.com/office/officeart/2005/8/layout/hProcess11"/>
    <dgm:cxn modelId="{C147C24D-FED8-4C5F-A80D-D6D44BF366E1}" type="presParOf" srcId="{0C0EFEA6-53DB-4B11-B914-678B897CA613}" destId="{9B80AA7C-AE0D-4517-8F0E-3798D9078ECA}" srcOrd="2" destOrd="0" presId="urn:microsoft.com/office/officeart/2005/8/layout/hProcess11"/>
    <dgm:cxn modelId="{53793FBF-21A3-4D92-8C0F-F9CF0CAF6629}" type="presParOf" srcId="{9B80AA7C-AE0D-4517-8F0E-3798D9078ECA}" destId="{C72ECC98-97C1-4FA6-9751-2F88545F8213}" srcOrd="0" destOrd="0" presId="urn:microsoft.com/office/officeart/2005/8/layout/hProcess11"/>
    <dgm:cxn modelId="{CE6E8620-4AAD-4191-A9D9-F888C053CED8}" type="presParOf" srcId="{9B80AA7C-AE0D-4517-8F0E-3798D9078ECA}" destId="{8A3CF5DF-2912-4784-8B16-20EF1087B16D}" srcOrd="1" destOrd="0" presId="urn:microsoft.com/office/officeart/2005/8/layout/hProcess11"/>
    <dgm:cxn modelId="{6C95E7EA-2961-4ADE-BA5A-9B67FAC37BCE}" type="presParOf" srcId="{9B80AA7C-AE0D-4517-8F0E-3798D9078ECA}" destId="{AEB44FDA-4D40-47A5-BEE0-4EF9F97BF5D2}" srcOrd="2" destOrd="0" presId="urn:microsoft.com/office/officeart/2005/8/layout/hProcess11"/>
    <dgm:cxn modelId="{3BC5DF92-4D9B-42AA-A67F-99A3E4840255}" type="presParOf" srcId="{0C0EFEA6-53DB-4B11-B914-678B897CA613}" destId="{66B84C84-45A2-4C61-AA12-3A3F75DB82F8}" srcOrd="3" destOrd="0" presId="urn:microsoft.com/office/officeart/2005/8/layout/hProcess11"/>
    <dgm:cxn modelId="{FE27A33F-134B-4D24-AC36-DCCCF056641C}" type="presParOf" srcId="{0C0EFEA6-53DB-4B11-B914-678B897CA613}" destId="{8CEF5A46-4D3D-4D9F-B7F4-405723F5505C}" srcOrd="4" destOrd="0" presId="urn:microsoft.com/office/officeart/2005/8/layout/hProcess11"/>
    <dgm:cxn modelId="{94D75A07-120C-42AF-912B-044BD69E1C67}" type="presParOf" srcId="{8CEF5A46-4D3D-4D9F-B7F4-405723F5505C}" destId="{0EA8ECEB-4BEA-4EA4-A72E-9427A4EDF870}" srcOrd="0" destOrd="0" presId="urn:microsoft.com/office/officeart/2005/8/layout/hProcess11"/>
    <dgm:cxn modelId="{AF929006-0D84-43C4-AC24-C78F8617B9EC}" type="presParOf" srcId="{8CEF5A46-4D3D-4D9F-B7F4-405723F5505C}" destId="{AE8B9E76-450B-4587-ADD0-D709E0D11B62}" srcOrd="1" destOrd="0" presId="urn:microsoft.com/office/officeart/2005/8/layout/hProcess11"/>
    <dgm:cxn modelId="{9A93D057-5018-4672-A272-9B3DEF73DECA}" type="presParOf" srcId="{8CEF5A46-4D3D-4D9F-B7F4-405723F5505C}" destId="{7E02D670-50CE-4DE9-9D99-A3113C1CA49F}" srcOrd="2" destOrd="0" presId="urn:microsoft.com/office/officeart/2005/8/layout/hProcess1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1859E-820F-42A1-A815-96F9E1091C18}">
      <dsp:nvSpPr>
        <dsp:cNvPr id="0" name=""/>
        <dsp:cNvSpPr/>
      </dsp:nvSpPr>
      <dsp:spPr>
        <a:xfrm>
          <a:off x="0" y="932497"/>
          <a:ext cx="10077450" cy="124333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3C4FE-7A4B-41EF-8814-669D0064B6EF}">
      <dsp:nvSpPr>
        <dsp:cNvPr id="0" name=""/>
        <dsp:cNvSpPr/>
      </dsp:nvSpPr>
      <dsp:spPr>
        <a:xfrm>
          <a:off x="355171" y="0"/>
          <a:ext cx="2221369" cy="1243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ctr" defTabSz="800100">
            <a:lnSpc>
              <a:spcPct val="90000"/>
            </a:lnSpc>
            <a:spcBef>
              <a:spcPct val="0"/>
            </a:spcBef>
            <a:spcAft>
              <a:spcPct val="35000"/>
            </a:spcAft>
            <a:buNone/>
          </a:pPr>
          <a:r>
            <a:rPr lang="en-US" sz="1800" b="1" kern="1200" dirty="0"/>
            <a:t>Infancy of ML</a:t>
          </a:r>
        </a:p>
        <a:p>
          <a:pPr marL="228600" lvl="1" indent="-228600" algn="ctr" defTabSz="800100">
            <a:lnSpc>
              <a:spcPct val="90000"/>
            </a:lnSpc>
            <a:spcBef>
              <a:spcPct val="0"/>
            </a:spcBef>
            <a:spcAft>
              <a:spcPct val="15000"/>
            </a:spcAft>
            <a:buSzPct val="80000"/>
            <a:buFont typeface="Courier New" panose="02070309020205020404" pitchFamily="49" charset="0"/>
            <a:buChar char="o"/>
          </a:pPr>
          <a:r>
            <a:rPr lang="en-US" sz="1800" kern="1200" dirty="0"/>
            <a:t>Statistical and probabilistic models</a:t>
          </a:r>
        </a:p>
      </dsp:txBody>
      <dsp:txXfrm>
        <a:off x="355171" y="0"/>
        <a:ext cx="2221369" cy="1243330"/>
      </dsp:txXfrm>
    </dsp:sp>
    <dsp:sp modelId="{69242FCE-B1A3-4CB0-90C2-CB5EC309668C}">
      <dsp:nvSpPr>
        <dsp:cNvPr id="0" name=""/>
        <dsp:cNvSpPr/>
      </dsp:nvSpPr>
      <dsp:spPr>
        <a:xfrm>
          <a:off x="1310439" y="1398746"/>
          <a:ext cx="310832" cy="31083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2ECC98-97C1-4FA6-9751-2F88545F8213}">
      <dsp:nvSpPr>
        <dsp:cNvPr id="0" name=""/>
        <dsp:cNvSpPr/>
      </dsp:nvSpPr>
      <dsp:spPr>
        <a:xfrm>
          <a:off x="3073425" y="1864995"/>
          <a:ext cx="2922854" cy="1243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ctr" defTabSz="800100">
            <a:lnSpc>
              <a:spcPct val="90000"/>
            </a:lnSpc>
            <a:spcBef>
              <a:spcPct val="0"/>
            </a:spcBef>
            <a:spcAft>
              <a:spcPct val="35000"/>
            </a:spcAft>
            <a:buNone/>
          </a:pPr>
          <a:r>
            <a:rPr lang="en-US" sz="1800" b="1" kern="1200" dirty="0"/>
            <a:t>Modern ML</a:t>
          </a:r>
        </a:p>
        <a:p>
          <a:pPr marL="228600" lvl="1" indent="-228600" algn="ctr" defTabSz="800100">
            <a:lnSpc>
              <a:spcPct val="90000"/>
            </a:lnSpc>
            <a:spcBef>
              <a:spcPct val="0"/>
            </a:spcBef>
            <a:spcAft>
              <a:spcPct val="15000"/>
            </a:spcAft>
            <a:buSzPct val="80000"/>
            <a:buFont typeface="Courier New" panose="02070309020205020404" pitchFamily="49" charset="0"/>
            <a:buChar char="o"/>
          </a:pPr>
          <a:r>
            <a:rPr lang="en-US" sz="1800" kern="1200" dirty="0"/>
            <a:t>Usage of larger and more powerful hardware to train huge models</a:t>
          </a:r>
        </a:p>
      </dsp:txBody>
      <dsp:txXfrm>
        <a:off x="3073425" y="1864995"/>
        <a:ext cx="2922854" cy="1243330"/>
      </dsp:txXfrm>
    </dsp:sp>
    <dsp:sp modelId="{8A3CF5DF-2912-4784-8B16-20EF1087B16D}">
      <dsp:nvSpPr>
        <dsp:cNvPr id="0" name=""/>
        <dsp:cNvSpPr/>
      </dsp:nvSpPr>
      <dsp:spPr>
        <a:xfrm>
          <a:off x="4379436" y="1398746"/>
          <a:ext cx="310832" cy="31083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A8ECEB-4BEA-4EA4-A72E-9427A4EDF870}">
      <dsp:nvSpPr>
        <dsp:cNvPr id="0" name=""/>
        <dsp:cNvSpPr/>
      </dsp:nvSpPr>
      <dsp:spPr>
        <a:xfrm>
          <a:off x="6142422" y="0"/>
          <a:ext cx="2922854" cy="1243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ctr" defTabSz="800100">
            <a:lnSpc>
              <a:spcPct val="90000"/>
            </a:lnSpc>
            <a:spcBef>
              <a:spcPct val="0"/>
            </a:spcBef>
            <a:spcAft>
              <a:spcPct val="35000"/>
            </a:spcAft>
            <a:buNone/>
          </a:pPr>
          <a:r>
            <a:rPr lang="en-US" sz="1800" b="1" kern="1200" dirty="0"/>
            <a:t>ML in Future</a:t>
          </a:r>
        </a:p>
        <a:p>
          <a:pPr marL="228600" lvl="1" indent="-228600" algn="ctr" defTabSz="800100">
            <a:lnSpc>
              <a:spcPct val="90000"/>
            </a:lnSpc>
            <a:spcBef>
              <a:spcPct val="0"/>
            </a:spcBef>
            <a:spcAft>
              <a:spcPct val="15000"/>
            </a:spcAft>
            <a:buSzPct val="80000"/>
            <a:buFont typeface="Courier New" panose="02070309020205020404" pitchFamily="49" charset="0"/>
            <a:buChar char="o"/>
          </a:pPr>
          <a:r>
            <a:rPr lang="en-US" sz="1800" kern="1200" dirty="0"/>
            <a:t>The need for efficient computation and larger sequence handling </a:t>
          </a:r>
        </a:p>
      </dsp:txBody>
      <dsp:txXfrm>
        <a:off x="6142422" y="0"/>
        <a:ext cx="2922854" cy="1243330"/>
      </dsp:txXfrm>
    </dsp:sp>
    <dsp:sp modelId="{AE8B9E76-450B-4587-ADD0-D709E0D11B62}">
      <dsp:nvSpPr>
        <dsp:cNvPr id="0" name=""/>
        <dsp:cNvSpPr/>
      </dsp:nvSpPr>
      <dsp:spPr>
        <a:xfrm>
          <a:off x="7448433" y="1398746"/>
          <a:ext cx="310832" cy="310832"/>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2/3/2025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Transformers rely on self-attention, which works well but has critical limitations. It treats all tokens equally, lacking a notion of distance. This leads to inefficiencies and poor inter-cluster modeling. Our approach, inspired by physics, introduces energy wells to address these problems.</a:t>
            </a:r>
            <a:endParaRPr lang="en-IN" dirty="0"/>
          </a:p>
        </p:txBody>
      </p:sp>
    </p:spTree>
    <p:extLst>
      <p:ext uri="{BB962C8B-B14F-4D97-AF65-F5344CB8AC3E}">
        <p14:creationId xmlns:p14="http://schemas.microsoft.com/office/powerpoint/2010/main" val="2128503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computing similarity using dot-product attention, we treat each token as a particle exerting energy on others. The influence of a token </a:t>
            </a:r>
            <a:r>
              <a:rPr lang="en-US" b="1" dirty="0"/>
              <a:t>decays</a:t>
            </a:r>
            <a:r>
              <a:rPr lang="en-US" dirty="0"/>
              <a:t> over distance, which introduces a natural, interpretable attention spread.</a:t>
            </a:r>
            <a:endParaRPr lang="en-IN" dirty="0"/>
          </a:p>
        </p:txBody>
      </p:sp>
    </p:spTree>
    <p:extLst>
      <p:ext uri="{BB962C8B-B14F-4D97-AF65-F5344CB8AC3E}">
        <p14:creationId xmlns:p14="http://schemas.microsoft.com/office/powerpoint/2010/main" val="3276785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different types of energy wells, each suitable for different applications. Gaussian wells focus on nearby tokens, Lorentzian wells spread attention more widely, and inverse-square wells capture long-range dependencies.</a:t>
            </a:r>
            <a:endParaRPr lang="en-IN" dirty="0"/>
          </a:p>
        </p:txBody>
      </p:sp>
    </p:spTree>
    <p:extLst>
      <p:ext uri="{BB962C8B-B14F-4D97-AF65-F5344CB8AC3E}">
        <p14:creationId xmlns:p14="http://schemas.microsoft.com/office/powerpoint/2010/main" val="763659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has vast potential, from multi-modal learning to large-scale Transformers. Future work will focus on making these wells trainable and scalable</a:t>
            </a:r>
            <a:endParaRPr lang="en-IN" dirty="0"/>
          </a:p>
        </p:txBody>
      </p:sp>
    </p:spTree>
    <p:extLst>
      <p:ext uri="{BB962C8B-B14F-4D97-AF65-F5344CB8AC3E}">
        <p14:creationId xmlns:p14="http://schemas.microsoft.com/office/powerpoint/2010/main" val="3338149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oumick1/energy_well_attention" TargetMode="External"/><Relationship Id="rId2" Type="http://schemas.openxmlformats.org/officeDocument/2006/relationships/image" Target="../media/image23.jpeg"/><Relationship Id="rId1" Type="http://schemas.openxmlformats.org/officeDocument/2006/relationships/slideLayout" Target="../slideLayouts/slideLayout13.xml"/><Relationship Id="rId4" Type="http://schemas.openxmlformats.org/officeDocument/2006/relationships/hyperlink" Target="https://www.techrxiv.org/doi/full/10.36227/techrxiv.173145064.43169558/v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rtificial intelligence free vector icons designed by Becris">
            <a:extLst>
              <a:ext uri="{FF2B5EF4-FFF2-40B4-BE49-F238E27FC236}">
                <a16:creationId xmlns:a16="http://schemas.microsoft.com/office/drawing/2014/main" id="{FE86B1EC-5A77-3D33-109C-1297DAAC6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4362" y="1050823"/>
            <a:ext cx="5083276" cy="475635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56187" y="8847"/>
            <a:ext cx="10515600" cy="1574147"/>
          </a:xfrm>
        </p:spPr>
        <p:txBody>
          <a:bodyPr/>
          <a:lstStyle/>
          <a:p>
            <a:r>
              <a:rPr lang="en-US" dirty="0"/>
              <a:t>Energy Well attention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6044184"/>
            <a:ext cx="9144000" cy="356616"/>
          </a:xfrm>
        </p:spPr>
        <p:txBody>
          <a:bodyPr vert="horz" lIns="0" tIns="0" rIns="0" bIns="0" rtlCol="0" anchor="t">
            <a:noAutofit/>
          </a:bodyPr>
          <a:lstStyle/>
          <a:p>
            <a:r>
              <a:rPr lang="en-US" dirty="0"/>
              <a:t>Soumick Sarker</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280160" y="1097280"/>
            <a:ext cx="5029200" cy="1828800"/>
          </a:xfrm>
          <a:noFill/>
        </p:spPr>
        <p:txBody>
          <a:bodyPr anchor="t" anchorCtr="0"/>
          <a:lstStyle/>
          <a:p>
            <a:r>
              <a:rPr lang="en-US" dirty="0"/>
              <a:t>Why is there a need for an alternative to self-attention?</a:t>
            </a:r>
          </a:p>
        </p:txBody>
      </p:sp>
      <p:graphicFrame>
        <p:nvGraphicFramePr>
          <p:cNvPr id="5" name="Content Placeholder 4" descr="Basic timeline SmartArt graphic">
            <a:extLst>
              <a:ext uri="{FF2B5EF4-FFF2-40B4-BE49-F238E27FC236}">
                <a16:creationId xmlns:a16="http://schemas.microsoft.com/office/drawing/2014/main" id="{2DA25F38-CDC8-7982-99AE-8D5A8ECABC85}"/>
              </a:ext>
            </a:extLst>
          </p:cNvPr>
          <p:cNvGraphicFramePr>
            <a:graphicFrameLocks noGrp="1"/>
          </p:cNvGraphicFramePr>
          <p:nvPr>
            <p:ph sz="half" idx="2"/>
            <p:extLst>
              <p:ext uri="{D42A27DB-BD31-4B8C-83A1-F6EECF244321}">
                <p14:modId xmlns:p14="http://schemas.microsoft.com/office/powerpoint/2010/main" val="1979075221"/>
              </p:ext>
            </p:extLst>
          </p:nvPr>
        </p:nvGraphicFramePr>
        <p:xfrm>
          <a:off x="1279525" y="3173413"/>
          <a:ext cx="10077450" cy="3108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960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280160" y="1097280"/>
            <a:ext cx="9820656" cy="914400"/>
          </a:xfrm>
          <a:noFill/>
        </p:spPr>
        <p:txBody>
          <a:bodyPr anchor="t" anchorCtr="0"/>
          <a:lstStyle/>
          <a:p>
            <a:r>
              <a:rPr lang="en-US" dirty="0"/>
              <a:t>Influence with well type</a:t>
            </a:r>
          </a:p>
        </p:txBody>
      </p:sp>
      <p:graphicFrame>
        <p:nvGraphicFramePr>
          <p:cNvPr id="3" name="Table Placeholder 2">
            <a:extLst>
              <a:ext uri="{FF2B5EF4-FFF2-40B4-BE49-F238E27FC236}">
                <a16:creationId xmlns:a16="http://schemas.microsoft.com/office/drawing/2014/main" id="{B20B0B18-4396-F037-6C24-F75EAFC0EC9D}"/>
              </a:ext>
            </a:extLst>
          </p:cNvPr>
          <p:cNvGraphicFramePr>
            <a:graphicFrameLocks noGrp="1"/>
          </p:cNvGraphicFramePr>
          <p:nvPr>
            <p:ph sz="half" idx="2"/>
            <p:extLst>
              <p:ext uri="{D42A27DB-BD31-4B8C-83A1-F6EECF244321}">
                <p14:modId xmlns:p14="http://schemas.microsoft.com/office/powerpoint/2010/main" val="1438737394"/>
              </p:ext>
            </p:extLst>
          </p:nvPr>
        </p:nvGraphicFramePr>
        <p:xfrm>
          <a:off x="7270081" y="2684550"/>
          <a:ext cx="4645024" cy="2743200"/>
        </p:xfrm>
        <a:graphic>
          <a:graphicData uri="http://schemas.openxmlformats.org/drawingml/2006/table">
            <a:tbl>
              <a:tblPr firstRow="1" bandRow="1">
                <a:tableStyleId>{BC89EF96-8CEA-46FF-86C4-4CE0E7609802}</a:tableStyleId>
              </a:tblPr>
              <a:tblGrid>
                <a:gridCol w="2358420">
                  <a:extLst>
                    <a:ext uri="{9D8B030D-6E8A-4147-A177-3AD203B41FA5}">
                      <a16:colId xmlns:a16="http://schemas.microsoft.com/office/drawing/2014/main" val="4076170109"/>
                    </a:ext>
                  </a:extLst>
                </a:gridCol>
                <a:gridCol w="2286604">
                  <a:extLst>
                    <a:ext uri="{9D8B030D-6E8A-4147-A177-3AD203B41FA5}">
                      <a16:colId xmlns:a16="http://schemas.microsoft.com/office/drawing/2014/main" val="1858434544"/>
                    </a:ext>
                  </a:extLst>
                </a:gridCol>
              </a:tblGrid>
              <a:tr h="685800">
                <a:tc>
                  <a:txBody>
                    <a:bodyPr/>
                    <a:lstStyle/>
                    <a:p>
                      <a:pPr algn="ctr"/>
                      <a:r>
                        <a:rPr lang="en-US" sz="2400" dirty="0"/>
                        <a:t>Energy Well Type</a:t>
                      </a:r>
                    </a:p>
                  </a:txBody>
                  <a:tcPr anchor="ctr"/>
                </a:tc>
                <a:tc>
                  <a:txBody>
                    <a:bodyPr/>
                    <a:lstStyle/>
                    <a:p>
                      <a:pPr algn="ctr"/>
                      <a:r>
                        <a:rPr lang="en-US" sz="2400" dirty="0"/>
                        <a:t>Influence</a:t>
                      </a:r>
                    </a:p>
                  </a:txBody>
                  <a:tcPr anchor="ctr"/>
                </a:tc>
                <a:extLst>
                  <a:ext uri="{0D108BD9-81ED-4DB2-BD59-A6C34878D82A}">
                    <a16:rowId xmlns:a16="http://schemas.microsoft.com/office/drawing/2014/main" val="1527639249"/>
                  </a:ext>
                </a:extLst>
              </a:tr>
              <a:tr h="685800">
                <a:tc>
                  <a:txBody>
                    <a:bodyPr/>
                    <a:lstStyle/>
                    <a:p>
                      <a:pPr algn="ctr"/>
                      <a:r>
                        <a:rPr lang="en-US" dirty="0"/>
                        <a:t>Gaussian</a:t>
                      </a:r>
                    </a:p>
                  </a:txBody>
                  <a:tcPr anchor="ctr"/>
                </a:tc>
                <a:tc>
                  <a:txBody>
                    <a:bodyPr/>
                    <a:lstStyle/>
                    <a:p>
                      <a:pPr algn="ctr"/>
                      <a:r>
                        <a:rPr lang="en-US" dirty="0"/>
                        <a:t>Localized, rapid decay</a:t>
                      </a:r>
                    </a:p>
                  </a:txBody>
                  <a:tcPr anchor="ctr"/>
                </a:tc>
                <a:extLst>
                  <a:ext uri="{0D108BD9-81ED-4DB2-BD59-A6C34878D82A}">
                    <a16:rowId xmlns:a16="http://schemas.microsoft.com/office/drawing/2014/main" val="3418955261"/>
                  </a:ext>
                </a:extLst>
              </a:tr>
              <a:tr h="685800">
                <a:tc>
                  <a:txBody>
                    <a:bodyPr/>
                    <a:lstStyle/>
                    <a:p>
                      <a:pPr algn="ctr"/>
                      <a:r>
                        <a:rPr lang="en-US" dirty="0"/>
                        <a:t>Lorentzian</a:t>
                      </a:r>
                    </a:p>
                  </a:txBody>
                  <a:tcPr anchor="ctr"/>
                </a:tc>
                <a:tc>
                  <a:txBody>
                    <a:bodyPr/>
                    <a:lstStyle/>
                    <a:p>
                      <a:pPr algn="ctr"/>
                      <a:r>
                        <a:rPr lang="en-US" dirty="0"/>
                        <a:t>Broader, long-range influence</a:t>
                      </a:r>
                    </a:p>
                  </a:txBody>
                  <a:tcPr anchor="ctr"/>
                </a:tc>
                <a:extLst>
                  <a:ext uri="{0D108BD9-81ED-4DB2-BD59-A6C34878D82A}">
                    <a16:rowId xmlns:a16="http://schemas.microsoft.com/office/drawing/2014/main" val="1518902757"/>
                  </a:ext>
                </a:extLst>
              </a:tr>
              <a:tr h="685800">
                <a:tc>
                  <a:txBody>
                    <a:bodyPr/>
                    <a:lstStyle/>
                    <a:p>
                      <a:pPr algn="ctr"/>
                      <a:r>
                        <a:rPr lang="en-US" dirty="0"/>
                        <a:t>Inverse Square</a:t>
                      </a:r>
                    </a:p>
                  </a:txBody>
                  <a:tcPr anchor="ctr"/>
                </a:tc>
                <a:tc>
                  <a:txBody>
                    <a:bodyPr/>
                    <a:lstStyle/>
                    <a:p>
                      <a:pPr algn="ctr"/>
                      <a:r>
                        <a:rPr lang="en-US" dirty="0"/>
                        <a:t>Exponential spread</a:t>
                      </a:r>
                    </a:p>
                  </a:txBody>
                  <a:tcPr anchor="ctr"/>
                </a:tc>
                <a:extLst>
                  <a:ext uri="{0D108BD9-81ED-4DB2-BD59-A6C34878D82A}">
                    <a16:rowId xmlns:a16="http://schemas.microsoft.com/office/drawing/2014/main" val="2854133869"/>
                  </a:ext>
                </a:extLst>
              </a:tr>
            </a:tbl>
          </a:graphicData>
        </a:graphic>
      </p:graphicFrame>
      <p:pic>
        <p:nvPicPr>
          <p:cNvPr id="9" name="Content Placeholder 8">
            <a:extLst>
              <a:ext uri="{FF2B5EF4-FFF2-40B4-BE49-F238E27FC236}">
                <a16:creationId xmlns:a16="http://schemas.microsoft.com/office/drawing/2014/main" id="{7F99876B-F5AF-C075-7B23-0D0772E1FFDC}"/>
              </a:ext>
            </a:extLst>
          </p:cNvPr>
          <p:cNvPicPr>
            <a:picLocks noGrp="1" noChangeAspect="1"/>
          </p:cNvPicPr>
          <p:nvPr>
            <p:ph sz="half" idx="1"/>
          </p:nvPr>
        </p:nvPicPr>
        <p:blipFill>
          <a:blip r:embed="rId3"/>
          <a:stretch>
            <a:fillRect/>
          </a:stretch>
        </p:blipFill>
        <p:spPr>
          <a:xfrm>
            <a:off x="276895" y="2471896"/>
            <a:ext cx="6461790" cy="3184454"/>
          </a:xfrm>
          <a:prstGeom prst="rect">
            <a:avLst/>
          </a:prstGeom>
        </p:spPr>
      </p:pic>
    </p:spTree>
    <p:extLst>
      <p:ext uri="{BB962C8B-B14F-4D97-AF65-F5344CB8AC3E}">
        <p14:creationId xmlns:p14="http://schemas.microsoft.com/office/powerpoint/2010/main" val="42599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1A471-90AC-A752-DB60-68D4288FD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EBA457-CBE4-7587-FA91-773FCEC97D62}"/>
              </a:ext>
            </a:extLst>
          </p:cNvPr>
          <p:cNvSpPr>
            <a:spLocks noGrp="1"/>
          </p:cNvSpPr>
          <p:nvPr>
            <p:ph type="title"/>
          </p:nvPr>
        </p:nvSpPr>
        <p:spPr>
          <a:xfrm>
            <a:off x="1280160" y="1097280"/>
            <a:ext cx="9820656" cy="914400"/>
          </a:xfrm>
          <a:noFill/>
        </p:spPr>
        <p:txBody>
          <a:bodyPr anchor="t" anchorCtr="0"/>
          <a:lstStyle/>
          <a:p>
            <a:r>
              <a:rPr lang="en-US" dirty="0"/>
              <a:t>How is textual data handled</a:t>
            </a:r>
          </a:p>
        </p:txBody>
      </p:sp>
      <p:pic>
        <p:nvPicPr>
          <p:cNvPr id="2050" name="Picture 2">
            <a:extLst>
              <a:ext uri="{FF2B5EF4-FFF2-40B4-BE49-F238E27FC236}">
                <a16:creationId xmlns:a16="http://schemas.microsoft.com/office/drawing/2014/main" id="{EBE4A6A6-67D0-E677-4050-47DDE1699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829" y="1897163"/>
            <a:ext cx="9077011" cy="450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34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1280160" y="1097280"/>
            <a:ext cx="9601200" cy="914400"/>
          </a:xfrm>
          <a:noFill/>
        </p:spPr>
        <p:txBody>
          <a:bodyPr anchor="t" anchorCtr="0"/>
          <a:lstStyle/>
          <a:p>
            <a:r>
              <a:rPr lang="en-US" dirty="0"/>
              <a:t>Advantages of using energy well attention</a:t>
            </a:r>
          </a:p>
        </p:txBody>
      </p:sp>
      <p:graphicFrame>
        <p:nvGraphicFramePr>
          <p:cNvPr id="4" name="Table Placeholder 3">
            <a:extLst>
              <a:ext uri="{FF2B5EF4-FFF2-40B4-BE49-F238E27FC236}">
                <a16:creationId xmlns:a16="http://schemas.microsoft.com/office/drawing/2014/main" id="{3D656E99-B779-DE99-D5CB-E0B0F8C3584C}"/>
              </a:ext>
            </a:extLst>
          </p:cNvPr>
          <p:cNvGraphicFramePr>
            <a:graphicFrameLocks noGrp="1"/>
          </p:cNvGraphicFramePr>
          <p:nvPr>
            <p:ph type="tbl" sz="quarter" idx="13"/>
            <p:extLst>
              <p:ext uri="{D42A27DB-BD31-4B8C-83A1-F6EECF244321}">
                <p14:modId xmlns:p14="http://schemas.microsoft.com/office/powerpoint/2010/main" val="2760222623"/>
              </p:ext>
            </p:extLst>
          </p:nvPr>
        </p:nvGraphicFramePr>
        <p:xfrm>
          <a:off x="1279525" y="2378075"/>
          <a:ext cx="9914339" cy="3931920"/>
        </p:xfrm>
        <a:graphic>
          <a:graphicData uri="http://schemas.openxmlformats.org/drawingml/2006/table">
            <a:tbl>
              <a:tblPr firstRow="1" bandRow="1">
                <a:tableStyleId>{BC89EF96-8CEA-46FF-86C4-4CE0E7609802}</a:tableStyleId>
              </a:tblPr>
              <a:tblGrid>
                <a:gridCol w="2462464">
                  <a:extLst>
                    <a:ext uri="{9D8B030D-6E8A-4147-A177-3AD203B41FA5}">
                      <a16:colId xmlns:a16="http://schemas.microsoft.com/office/drawing/2014/main" val="3909542061"/>
                    </a:ext>
                  </a:extLst>
                </a:gridCol>
                <a:gridCol w="4025912">
                  <a:extLst>
                    <a:ext uri="{9D8B030D-6E8A-4147-A177-3AD203B41FA5}">
                      <a16:colId xmlns:a16="http://schemas.microsoft.com/office/drawing/2014/main" val="3856532422"/>
                    </a:ext>
                  </a:extLst>
                </a:gridCol>
                <a:gridCol w="3425963">
                  <a:extLst>
                    <a:ext uri="{9D8B030D-6E8A-4147-A177-3AD203B41FA5}">
                      <a16:colId xmlns:a16="http://schemas.microsoft.com/office/drawing/2014/main" val="3438228390"/>
                    </a:ext>
                  </a:extLst>
                </a:gridCol>
              </a:tblGrid>
              <a:tr h="685800">
                <a:tc>
                  <a:txBody>
                    <a:bodyPr/>
                    <a:lstStyle/>
                    <a:p>
                      <a:pPr algn="ctr"/>
                      <a:r>
                        <a:rPr lang="en-US" sz="2400" dirty="0"/>
                        <a:t>Factor</a:t>
                      </a:r>
                    </a:p>
                  </a:txBody>
                  <a:tcPr anchor="ctr"/>
                </a:tc>
                <a:tc>
                  <a:txBody>
                    <a:bodyPr/>
                    <a:lstStyle/>
                    <a:p>
                      <a:pPr algn="ctr"/>
                      <a:r>
                        <a:rPr lang="en-US" sz="2400" dirty="0"/>
                        <a:t>Self Attention</a:t>
                      </a:r>
                    </a:p>
                  </a:txBody>
                  <a:tcPr anchor="ctr"/>
                </a:tc>
                <a:tc>
                  <a:txBody>
                    <a:bodyPr/>
                    <a:lstStyle/>
                    <a:p>
                      <a:pPr algn="ctr"/>
                      <a:r>
                        <a:rPr lang="en-US" sz="2400" dirty="0"/>
                        <a:t>Energy Well Attention</a:t>
                      </a:r>
                    </a:p>
                  </a:txBody>
                  <a:tcPr anchor="ctr"/>
                </a:tc>
                <a:extLst>
                  <a:ext uri="{0D108BD9-81ED-4DB2-BD59-A6C34878D82A}">
                    <a16:rowId xmlns:a16="http://schemas.microsoft.com/office/drawing/2014/main" val="211601482"/>
                  </a:ext>
                </a:extLst>
              </a:tr>
              <a:tr h="685800">
                <a:tc>
                  <a:txBody>
                    <a:bodyPr/>
                    <a:lstStyle/>
                    <a:p>
                      <a:pPr algn="ctr"/>
                      <a:r>
                        <a:rPr lang="en-US" dirty="0"/>
                        <a:t>Pairwise Token Computation</a:t>
                      </a:r>
                    </a:p>
                  </a:txBody>
                  <a:tcPr anchor="ctr"/>
                </a:tc>
                <a:tc>
                  <a:txBody>
                    <a:bodyPr/>
                    <a:lstStyle/>
                    <a:p>
                      <a:pPr algn="ctr"/>
                      <a:r>
                        <a:rPr lang="en-US" dirty="0"/>
                        <a:t>O(N</a:t>
                      </a:r>
                      <a:r>
                        <a:rPr lang="en-US" baseline="30000" dirty="0"/>
                        <a:t>2</a:t>
                      </a:r>
                      <a:r>
                        <a:rPr lang="en-US" baseline="0" dirty="0"/>
                        <a:t>)</a:t>
                      </a:r>
                      <a:endParaRPr lang="en-US" dirty="0"/>
                    </a:p>
                  </a:txBody>
                  <a:tcPr anchor="ctr"/>
                </a:tc>
                <a:tc>
                  <a:txBody>
                    <a:bodyPr/>
                    <a:lstStyle/>
                    <a:p>
                      <a:pPr algn="ctr"/>
                      <a:r>
                        <a:rPr lang="en-US" dirty="0"/>
                        <a:t>Localized attention: O(N)</a:t>
                      </a:r>
                      <a:br>
                        <a:rPr lang="en-US" dirty="0"/>
                      </a:br>
                      <a:r>
                        <a:rPr lang="en-US" dirty="0"/>
                        <a:t>Sparse attention: O(</a:t>
                      </a:r>
                      <a:r>
                        <a:rPr lang="en-US" dirty="0" err="1"/>
                        <a:t>NlogN</a:t>
                      </a:r>
                      <a:r>
                        <a:rPr lang="en-US" dirty="0"/>
                        <a:t>)</a:t>
                      </a:r>
                    </a:p>
                  </a:txBody>
                  <a:tcPr anchor="ctr"/>
                </a:tc>
                <a:extLst>
                  <a:ext uri="{0D108BD9-81ED-4DB2-BD59-A6C34878D82A}">
                    <a16:rowId xmlns:a16="http://schemas.microsoft.com/office/drawing/2014/main" val="3713753144"/>
                  </a:ext>
                </a:extLst>
              </a:tr>
              <a:tr h="685800">
                <a:tc>
                  <a:txBody>
                    <a:bodyPr/>
                    <a:lstStyle/>
                    <a:p>
                      <a:pPr algn="ctr"/>
                      <a:r>
                        <a:rPr lang="en-US" dirty="0"/>
                        <a:t>Memory Usage</a:t>
                      </a:r>
                    </a:p>
                  </a:txBody>
                  <a:tcPr anchor="ctr"/>
                </a:tc>
                <a:tc>
                  <a:txBody>
                    <a:bodyPr/>
                    <a:lstStyle/>
                    <a:p>
                      <a:pPr algn="ctr"/>
                      <a:r>
                        <a:rPr lang="en-US" dirty="0"/>
                        <a:t>High (stores all pairwise interactions)</a:t>
                      </a:r>
                    </a:p>
                  </a:txBody>
                  <a:tcPr anchor="ctr"/>
                </a:tc>
                <a:tc>
                  <a:txBody>
                    <a:bodyPr/>
                    <a:lstStyle/>
                    <a:p>
                      <a:pPr algn="ctr"/>
                      <a:r>
                        <a:rPr lang="en-US" dirty="0"/>
                        <a:t>Lower (only stores active influences)</a:t>
                      </a:r>
                    </a:p>
                  </a:txBody>
                  <a:tcPr anchor="ctr"/>
                </a:tc>
                <a:extLst>
                  <a:ext uri="{0D108BD9-81ED-4DB2-BD59-A6C34878D82A}">
                    <a16:rowId xmlns:a16="http://schemas.microsoft.com/office/drawing/2014/main" val="210696092"/>
                  </a:ext>
                </a:extLst>
              </a:tr>
              <a:tr h="685800">
                <a:tc>
                  <a:txBody>
                    <a:bodyPr/>
                    <a:lstStyle/>
                    <a:p>
                      <a:pPr algn="ctr"/>
                      <a:r>
                        <a:rPr lang="en-US" dirty="0"/>
                        <a:t>Efficiency in Long Sequences</a:t>
                      </a:r>
                    </a:p>
                  </a:txBody>
                  <a:tcPr anchor="ctr"/>
                </a:tc>
                <a:tc>
                  <a:txBody>
                    <a:bodyPr/>
                    <a:lstStyle/>
                    <a:p>
                      <a:pPr algn="ctr"/>
                      <a:r>
                        <a:rPr lang="en-US" dirty="0"/>
                        <a:t>Inefficient due to quadratic scaling</a:t>
                      </a:r>
                    </a:p>
                  </a:txBody>
                  <a:tcPr anchor="ctr"/>
                </a:tc>
                <a:tc>
                  <a:txBody>
                    <a:bodyPr/>
                    <a:lstStyle/>
                    <a:p>
                      <a:pPr algn="ctr"/>
                      <a:r>
                        <a:rPr lang="en-US" dirty="0"/>
                        <a:t>More efficient (adaptive attention spread)</a:t>
                      </a:r>
                    </a:p>
                  </a:txBody>
                  <a:tcPr anchor="ctr"/>
                </a:tc>
                <a:extLst>
                  <a:ext uri="{0D108BD9-81ED-4DB2-BD59-A6C34878D82A}">
                    <a16:rowId xmlns:a16="http://schemas.microsoft.com/office/drawing/2014/main" val="1335514058"/>
                  </a:ext>
                </a:extLst>
              </a:tr>
              <a:tr h="685800">
                <a:tc>
                  <a:txBody>
                    <a:bodyPr/>
                    <a:lstStyle/>
                    <a:p>
                      <a:pPr algn="ctr"/>
                      <a:r>
                        <a:rPr lang="en-US" dirty="0"/>
                        <a:t>Parallelization</a:t>
                      </a:r>
                    </a:p>
                  </a:txBody>
                  <a:tcPr anchor="ctr"/>
                </a:tc>
                <a:tc>
                  <a:txBody>
                    <a:bodyPr/>
                    <a:lstStyle/>
                    <a:p>
                      <a:pPr algn="ctr"/>
                      <a:r>
                        <a:rPr lang="en-US" dirty="0"/>
                        <a:t>Needs full attention matrix computation</a:t>
                      </a:r>
                    </a:p>
                  </a:txBody>
                  <a:tcPr anchor="ctr"/>
                </a:tc>
                <a:tc>
                  <a:txBody>
                    <a:bodyPr/>
                    <a:lstStyle/>
                    <a:p>
                      <a:pPr algn="ctr"/>
                      <a:r>
                        <a:rPr lang="en-US" dirty="0"/>
                        <a:t>1. Sparse Matrix calculations</a:t>
                      </a:r>
                      <a:br>
                        <a:rPr lang="en-US" dirty="0"/>
                      </a:br>
                      <a:r>
                        <a:rPr lang="en-US" dirty="0"/>
                        <a:t>or</a:t>
                      </a:r>
                      <a:br>
                        <a:rPr lang="en-US" dirty="0"/>
                      </a:br>
                      <a:r>
                        <a:rPr lang="en-US" dirty="0"/>
                        <a:t>2. Parallel Localized matrix calculations</a:t>
                      </a:r>
                    </a:p>
                  </a:txBody>
                  <a:tcPr anchor="ctr"/>
                </a:tc>
                <a:extLst>
                  <a:ext uri="{0D108BD9-81ED-4DB2-BD59-A6C34878D82A}">
                    <a16:rowId xmlns:a16="http://schemas.microsoft.com/office/drawing/2014/main" val="2420206096"/>
                  </a:ext>
                </a:extLst>
              </a:tr>
            </a:tbl>
          </a:graphicData>
        </a:graphic>
      </p:graphicFrame>
    </p:spTree>
    <p:extLst>
      <p:ext uri="{BB962C8B-B14F-4D97-AF65-F5344CB8AC3E}">
        <p14:creationId xmlns:p14="http://schemas.microsoft.com/office/powerpoint/2010/main" val="360463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5A9E2-9CFF-5E98-0F50-8E9C39F66D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A0129-0D73-B16F-FF3F-E7766AC38A65}"/>
              </a:ext>
            </a:extLst>
          </p:cNvPr>
          <p:cNvSpPr>
            <a:spLocks noGrp="1"/>
          </p:cNvSpPr>
          <p:nvPr>
            <p:ph type="title"/>
          </p:nvPr>
        </p:nvSpPr>
        <p:spPr>
          <a:xfrm>
            <a:off x="1280160" y="1097280"/>
            <a:ext cx="9601200" cy="914400"/>
          </a:xfrm>
          <a:noFill/>
        </p:spPr>
        <p:txBody>
          <a:bodyPr anchor="t" anchorCtr="0"/>
          <a:lstStyle/>
          <a:p>
            <a:r>
              <a:rPr lang="en-US" dirty="0"/>
              <a:t>Experimental results on cifar-10</a:t>
            </a:r>
          </a:p>
        </p:txBody>
      </p:sp>
      <p:pic>
        <p:nvPicPr>
          <p:cNvPr id="7" name="Picture 6">
            <a:extLst>
              <a:ext uri="{FF2B5EF4-FFF2-40B4-BE49-F238E27FC236}">
                <a16:creationId xmlns:a16="http://schemas.microsoft.com/office/drawing/2014/main" id="{89A28CF7-7318-2D33-DB59-ACC4A7CE9F8A}"/>
              </a:ext>
            </a:extLst>
          </p:cNvPr>
          <p:cNvPicPr>
            <a:picLocks noChangeAspect="1"/>
          </p:cNvPicPr>
          <p:nvPr/>
        </p:nvPicPr>
        <p:blipFill>
          <a:blip r:embed="rId2"/>
          <a:stretch>
            <a:fillRect/>
          </a:stretch>
        </p:blipFill>
        <p:spPr>
          <a:xfrm>
            <a:off x="211015" y="1929283"/>
            <a:ext cx="6518868" cy="4345912"/>
          </a:xfrm>
          <a:prstGeom prst="rect">
            <a:avLst/>
          </a:prstGeom>
        </p:spPr>
      </p:pic>
      <p:pic>
        <p:nvPicPr>
          <p:cNvPr id="9" name="Picture 8">
            <a:extLst>
              <a:ext uri="{FF2B5EF4-FFF2-40B4-BE49-F238E27FC236}">
                <a16:creationId xmlns:a16="http://schemas.microsoft.com/office/drawing/2014/main" id="{DCB451CC-5DC0-2B0F-A542-C052AA10745C}"/>
              </a:ext>
            </a:extLst>
          </p:cNvPr>
          <p:cNvPicPr>
            <a:picLocks noChangeAspect="1"/>
          </p:cNvPicPr>
          <p:nvPr/>
        </p:nvPicPr>
        <p:blipFill>
          <a:blip r:embed="rId3"/>
          <a:stretch>
            <a:fillRect/>
          </a:stretch>
        </p:blipFill>
        <p:spPr>
          <a:xfrm>
            <a:off x="6844679" y="1929283"/>
            <a:ext cx="5105825" cy="2042330"/>
          </a:xfrm>
          <a:prstGeom prst="rect">
            <a:avLst/>
          </a:prstGeom>
        </p:spPr>
      </p:pic>
      <p:pic>
        <p:nvPicPr>
          <p:cNvPr id="11" name="Picture 10">
            <a:extLst>
              <a:ext uri="{FF2B5EF4-FFF2-40B4-BE49-F238E27FC236}">
                <a16:creationId xmlns:a16="http://schemas.microsoft.com/office/drawing/2014/main" id="{8A5C896E-15D4-07D9-0638-9EB74819ADDA}"/>
              </a:ext>
            </a:extLst>
          </p:cNvPr>
          <p:cNvPicPr>
            <a:picLocks noChangeAspect="1"/>
          </p:cNvPicPr>
          <p:nvPr/>
        </p:nvPicPr>
        <p:blipFill>
          <a:blip r:embed="rId4"/>
          <a:stretch>
            <a:fillRect/>
          </a:stretch>
        </p:blipFill>
        <p:spPr>
          <a:xfrm>
            <a:off x="6844680" y="4232865"/>
            <a:ext cx="5105825" cy="2042330"/>
          </a:xfrm>
          <a:prstGeom prst="rect">
            <a:avLst/>
          </a:prstGeom>
        </p:spPr>
      </p:pic>
    </p:spTree>
    <p:extLst>
      <p:ext uri="{BB962C8B-B14F-4D97-AF65-F5344CB8AC3E}">
        <p14:creationId xmlns:p14="http://schemas.microsoft.com/office/powerpoint/2010/main" val="186096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C362F-F242-9B6D-AF3F-1E71B72CB7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4D241-B1C8-8DA5-50EF-377E3FC5FE7B}"/>
              </a:ext>
            </a:extLst>
          </p:cNvPr>
          <p:cNvSpPr>
            <a:spLocks noGrp="1"/>
          </p:cNvSpPr>
          <p:nvPr>
            <p:ph type="title"/>
          </p:nvPr>
        </p:nvSpPr>
        <p:spPr>
          <a:xfrm>
            <a:off x="1280160" y="1097280"/>
            <a:ext cx="9601200" cy="914400"/>
          </a:xfrm>
          <a:noFill/>
        </p:spPr>
        <p:txBody>
          <a:bodyPr anchor="t" anchorCtr="0"/>
          <a:lstStyle/>
          <a:p>
            <a:r>
              <a:rPr lang="en-US" dirty="0"/>
              <a:t>Results on other datasets</a:t>
            </a:r>
          </a:p>
        </p:txBody>
      </p:sp>
      <p:pic>
        <p:nvPicPr>
          <p:cNvPr id="7" name="Picture 6">
            <a:extLst>
              <a:ext uri="{FF2B5EF4-FFF2-40B4-BE49-F238E27FC236}">
                <a16:creationId xmlns:a16="http://schemas.microsoft.com/office/drawing/2014/main" id="{5FCF75E9-8318-D357-96F4-B8EBC6B575B1}"/>
              </a:ext>
            </a:extLst>
          </p:cNvPr>
          <p:cNvPicPr>
            <a:picLocks noChangeAspect="1"/>
          </p:cNvPicPr>
          <p:nvPr/>
        </p:nvPicPr>
        <p:blipFill>
          <a:blip r:embed="rId3"/>
          <a:stretch>
            <a:fillRect/>
          </a:stretch>
        </p:blipFill>
        <p:spPr>
          <a:xfrm>
            <a:off x="286853" y="2517111"/>
            <a:ext cx="11618294" cy="2622619"/>
          </a:xfrm>
          <a:prstGeom prst="rect">
            <a:avLst/>
          </a:prstGeom>
        </p:spPr>
      </p:pic>
    </p:spTree>
    <p:extLst>
      <p:ext uri="{BB962C8B-B14F-4D97-AF65-F5344CB8AC3E}">
        <p14:creationId xmlns:p14="http://schemas.microsoft.com/office/powerpoint/2010/main" val="2408975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280160" y="1097280"/>
            <a:ext cx="9821955" cy="914400"/>
          </a:xfrm>
          <a:noFill/>
        </p:spPr>
        <p:txBody>
          <a:bodyPr anchor="t" anchorCtr="0"/>
          <a:lstStyle/>
          <a:p>
            <a:r>
              <a:rPr lang="en-US" dirty="0"/>
              <a:t>Summary</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1280160" y="2872321"/>
            <a:ext cx="4663440" cy="2576397"/>
          </a:xfrm>
          <a:solidFill>
            <a:schemeClr val="accent4"/>
          </a:solidFill>
        </p:spPr>
        <p:txBody>
          <a:bodyPr vert="horz" lIns="365760" tIns="365760" rIns="365760" bIns="365760" rtlCol="0" anchor="t">
            <a:normAutofit lnSpcReduction="10000"/>
          </a:bodyPr>
          <a:lstStyle/>
          <a:p>
            <a:r>
              <a:rPr lang="en-US" dirty="0"/>
              <a:t>Energy-Well Attention is interpretable, efficient, and accurate</a:t>
            </a:r>
          </a:p>
          <a:p>
            <a:r>
              <a:rPr lang="en-US" dirty="0"/>
              <a:t>Significant improvement over self-attention in clustered data</a:t>
            </a:r>
          </a:p>
          <a:p>
            <a:r>
              <a:rPr lang="en-US" dirty="0"/>
              <a:t>Can be used to speed up calculations in transformer backbones</a:t>
            </a:r>
          </a:p>
        </p:txBody>
      </p:sp>
      <p:sp>
        <p:nvSpPr>
          <p:cNvPr id="5" name="Content Placeholder 2">
            <a:extLst>
              <a:ext uri="{FF2B5EF4-FFF2-40B4-BE49-F238E27FC236}">
                <a16:creationId xmlns:a16="http://schemas.microsoft.com/office/drawing/2014/main" id="{8C3BE7F6-92B1-0AE6-DDB6-CE9456FF6DF4}"/>
              </a:ext>
            </a:extLst>
          </p:cNvPr>
          <p:cNvSpPr txBox="1">
            <a:spLocks/>
          </p:cNvSpPr>
          <p:nvPr/>
        </p:nvSpPr>
        <p:spPr>
          <a:xfrm>
            <a:off x="6248402" y="2872320"/>
            <a:ext cx="4663440" cy="2576397"/>
          </a:xfrm>
          <a:prstGeom prst="rect">
            <a:avLst/>
          </a:prstGeom>
          <a:solidFill>
            <a:schemeClr val="accent4"/>
          </a:solidFill>
        </p:spPr>
        <p:txBody>
          <a:bodyPr vert="horz" lIns="365760" tIns="365760" rIns="365760" bIns="365760" rtlCol="0" anchor="t">
            <a:normAutofit fontScale="85000" lnSpcReduction="20000"/>
          </a:bodyPr>
          <a:lstStyle>
            <a:lvl1pPr marL="457200" indent="-457200" algn="l" defTabSz="914400" rtl="0" eaLnBrk="1" latinLnBrk="0" hangingPunct="1">
              <a:lnSpc>
                <a:spcPct val="100000"/>
              </a:lnSpc>
              <a:spcBef>
                <a:spcPts val="1400"/>
              </a:spcBef>
              <a:buClr>
                <a:schemeClr val="tx1"/>
              </a:buClr>
              <a:buSzPct val="80000"/>
              <a:buFont typeface="Courier New" panose="02070309020205020404" pitchFamily="49" charset="0"/>
              <a:buChar char="o"/>
              <a:defRPr sz="1800" b="0" i="0" kern="1200" cap="none"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600" b="0" i="0" kern="120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400" b="0" i="0" kern="120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200" b="0" i="0" kern="120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1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While learnable parameters enhance adaptability, they may introduce overfitting risks on smaller datasets</a:t>
            </a:r>
          </a:p>
          <a:p>
            <a:r>
              <a:rPr lang="en-US" dirty="0"/>
              <a:t>Reliance on pairwise distance calculations may pose scalability challenges for extremely large datasets.</a:t>
            </a:r>
          </a:p>
          <a:p>
            <a:r>
              <a:rPr lang="en-US" dirty="0"/>
              <a:t>Hand controlled hyperparameters on current modelling.</a:t>
            </a:r>
          </a:p>
        </p:txBody>
      </p:sp>
      <p:sp>
        <p:nvSpPr>
          <p:cNvPr id="8" name="TextBox 7">
            <a:extLst>
              <a:ext uri="{FF2B5EF4-FFF2-40B4-BE49-F238E27FC236}">
                <a16:creationId xmlns:a16="http://schemas.microsoft.com/office/drawing/2014/main" id="{4B115F50-7F45-1056-DE2E-028C2C8E611C}"/>
              </a:ext>
            </a:extLst>
          </p:cNvPr>
          <p:cNvSpPr txBox="1"/>
          <p:nvPr/>
        </p:nvSpPr>
        <p:spPr>
          <a:xfrm>
            <a:off x="1616193" y="2319272"/>
            <a:ext cx="3991373" cy="461665"/>
          </a:xfrm>
          <a:prstGeom prst="rect">
            <a:avLst/>
          </a:prstGeom>
          <a:noFill/>
        </p:spPr>
        <p:txBody>
          <a:bodyPr wrap="square" rtlCol="0">
            <a:spAutoFit/>
          </a:bodyPr>
          <a:lstStyle/>
          <a:p>
            <a:pPr algn="ctr"/>
            <a:r>
              <a:rPr lang="en-IN" sz="2400" b="1" dirty="0" err="1"/>
              <a:t>Potenital</a:t>
            </a:r>
            <a:r>
              <a:rPr lang="en-IN" sz="2400" b="1" dirty="0"/>
              <a:t> and future scope </a:t>
            </a:r>
          </a:p>
        </p:txBody>
      </p:sp>
      <p:sp>
        <p:nvSpPr>
          <p:cNvPr id="9" name="TextBox 8">
            <a:extLst>
              <a:ext uri="{FF2B5EF4-FFF2-40B4-BE49-F238E27FC236}">
                <a16:creationId xmlns:a16="http://schemas.microsoft.com/office/drawing/2014/main" id="{663FF133-25F3-7316-0B41-E1FE4AB58978}"/>
              </a:ext>
            </a:extLst>
          </p:cNvPr>
          <p:cNvSpPr txBox="1"/>
          <p:nvPr/>
        </p:nvSpPr>
        <p:spPr>
          <a:xfrm>
            <a:off x="7072870" y="2319272"/>
            <a:ext cx="3014505" cy="461665"/>
          </a:xfrm>
          <a:prstGeom prst="rect">
            <a:avLst/>
          </a:prstGeom>
          <a:noFill/>
        </p:spPr>
        <p:txBody>
          <a:bodyPr wrap="square" rtlCol="0">
            <a:spAutoFit/>
          </a:bodyPr>
          <a:lstStyle/>
          <a:p>
            <a:pPr algn="ctr"/>
            <a:r>
              <a:rPr lang="en-IN" sz="2400" b="1" dirty="0"/>
              <a:t>Limitations</a:t>
            </a:r>
            <a:endParaRPr lang="en-IN" b="1" dirty="0"/>
          </a:p>
        </p:txBody>
      </p:sp>
    </p:spTree>
    <p:extLst>
      <p:ext uri="{BB962C8B-B14F-4D97-AF65-F5344CB8AC3E}">
        <p14:creationId xmlns:p14="http://schemas.microsoft.com/office/powerpoint/2010/main" val="643777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9FA-84F2-3624-49D6-32B9E0363C56}"/>
              </a:ext>
            </a:extLst>
          </p:cNvPr>
          <p:cNvSpPr>
            <a:spLocks noGrp="1"/>
          </p:cNvSpPr>
          <p:nvPr>
            <p:ph type="title"/>
          </p:nvPr>
        </p:nvSpPr>
        <p:spPr>
          <a:xfrm>
            <a:off x="841248" y="3163824"/>
            <a:ext cx="10515600" cy="2322576"/>
          </a:xfrm>
          <a:noFill/>
        </p:spPr>
        <p:txBody>
          <a:bodyPr bIns="0" anchor="ctr" anchorCtr="0"/>
          <a:lstStyle/>
          <a:p>
            <a:r>
              <a:rPr lang="en-US" dirty="0"/>
              <a:t>Thank you</a:t>
            </a:r>
          </a:p>
        </p:txBody>
      </p:sp>
      <p:pic>
        <p:nvPicPr>
          <p:cNvPr id="7" name="Picture Placeholder 25" descr="Bacteria cultured in a petri dish for a laboratory or a scientific investigation">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4953000" y="548640"/>
            <a:ext cx="2286000" cy="2286000"/>
          </a:xfrm>
        </p:spPr>
      </p:pic>
      <p:sp>
        <p:nvSpPr>
          <p:cNvPr id="4" name="Text Placeholder 3">
            <a:extLst>
              <a:ext uri="{FF2B5EF4-FFF2-40B4-BE49-F238E27FC236}">
                <a16:creationId xmlns:a16="http://schemas.microsoft.com/office/drawing/2014/main" id="{A704BCD3-171F-C06E-AC4E-108832525DF4}"/>
              </a:ext>
            </a:extLst>
          </p:cNvPr>
          <p:cNvSpPr>
            <a:spLocks noGrp="1"/>
          </p:cNvSpPr>
          <p:nvPr>
            <p:ph type="body" sz="quarter" idx="14"/>
          </p:nvPr>
        </p:nvSpPr>
        <p:spPr>
          <a:xfrm>
            <a:off x="1572768" y="6044184"/>
            <a:ext cx="9116568" cy="365760"/>
          </a:xfrm>
        </p:spPr>
        <p:txBody>
          <a:bodyPr anchor="t" anchorCtr="0"/>
          <a:lstStyle/>
          <a:p>
            <a:r>
              <a:rPr lang="en-US" dirty="0">
                <a:hlinkClick r:id="rId3"/>
              </a:rPr>
              <a:t>GitHub</a:t>
            </a:r>
            <a:r>
              <a:rPr lang="en-US" dirty="0"/>
              <a:t> || </a:t>
            </a:r>
            <a:r>
              <a:rPr lang="en-US" dirty="0">
                <a:hlinkClick r:id="rId4"/>
              </a:rPr>
              <a:t>Paper Link</a:t>
            </a:r>
            <a:endParaRPr lang="en-US" dirty="0"/>
          </a:p>
        </p:txBody>
      </p:sp>
    </p:spTree>
    <p:extLst>
      <p:ext uri="{BB962C8B-B14F-4D97-AF65-F5344CB8AC3E}">
        <p14:creationId xmlns:p14="http://schemas.microsoft.com/office/powerpoint/2010/main" val="48752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0160" y="1097280"/>
            <a:ext cx="4114800" cy="2286000"/>
          </a:xfrm>
        </p:spPr>
        <p:txBody>
          <a:bodyPr/>
          <a:lstStyle/>
          <a:p>
            <a:r>
              <a:rPr lang="en-US" dirty="0"/>
              <a:t>agenda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886870" y="2057400"/>
            <a:ext cx="4114800" cy="2651760"/>
          </a:xfrm>
        </p:spPr>
        <p:txBody>
          <a:bodyPr vert="horz" lIns="0" tIns="0" rIns="0" bIns="0" rtlCol="0" anchor="t">
            <a:noAutofit/>
          </a:bodyPr>
          <a:lstStyle/>
          <a:p>
            <a:r>
              <a:rPr lang="en-US" sz="1800" dirty="0"/>
              <a:t>Introduction &amp; Motivation</a:t>
            </a:r>
          </a:p>
          <a:p>
            <a:r>
              <a:rPr lang="en-US" sz="1800" dirty="0"/>
              <a:t>Concept of Energy-Well Attention</a:t>
            </a:r>
          </a:p>
          <a:p>
            <a:r>
              <a:rPr lang="en-US" sz="1800" dirty="0"/>
              <a:t>Mathematical Foundations</a:t>
            </a:r>
          </a:p>
          <a:p>
            <a:r>
              <a:rPr lang="en-US" sz="1800" dirty="0"/>
              <a:t>Energy Well Variants &amp; Configurations</a:t>
            </a:r>
          </a:p>
          <a:p>
            <a:r>
              <a:rPr lang="en-US" sz="1800" dirty="0"/>
              <a:t>Implementation &amp; Experimental Setup</a:t>
            </a:r>
          </a:p>
          <a:p>
            <a:r>
              <a:rPr lang="en-US" sz="1800" dirty="0"/>
              <a:t>Results &amp; Performance Analysis</a:t>
            </a:r>
          </a:p>
          <a:p>
            <a:r>
              <a:rPr lang="en-US" sz="1800" dirty="0"/>
              <a:t>Future Work &amp; Open Challenges</a:t>
            </a:r>
          </a:p>
          <a:p>
            <a:r>
              <a:rPr lang="en-US" sz="1800" dirty="0"/>
              <a:t>Conclusion &amp; Q&amp;A</a:t>
            </a:r>
          </a:p>
        </p:txBody>
      </p:sp>
      <p:sp>
        <p:nvSpPr>
          <p:cNvPr id="5" name="Picture Placeholder 4">
            <a:extLst>
              <a:ext uri="{FF2B5EF4-FFF2-40B4-BE49-F238E27FC236}">
                <a16:creationId xmlns:a16="http://schemas.microsoft.com/office/drawing/2014/main" id="{464EEED9-3EAF-4BCC-7A51-178ACE4FB26D}"/>
              </a:ext>
            </a:extLst>
          </p:cNvPr>
          <p:cNvSpPr>
            <a:spLocks noGrp="1"/>
          </p:cNvSpPr>
          <p:nvPr>
            <p:ph type="pic" sz="quarter" idx="13"/>
          </p:nvPr>
        </p:nvSpPr>
        <p:spPr/>
      </p:sp>
      <p:pic>
        <p:nvPicPr>
          <p:cNvPr id="1026" name="Picture 2" descr="3D representation of a potential well">
            <a:extLst>
              <a:ext uri="{FF2B5EF4-FFF2-40B4-BE49-F238E27FC236}">
                <a16:creationId xmlns:a16="http://schemas.microsoft.com/office/drawing/2014/main" id="{F0435182-AAB5-E0CC-C297-79086EF19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078" y="1356262"/>
            <a:ext cx="5897880" cy="430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1280160" y="929148"/>
            <a:ext cx="9821955" cy="914400"/>
          </a:xfrm>
          <a:noFill/>
        </p:spPr>
        <p:txBody>
          <a:bodyPr anchor="ctr" anchorCtr="0">
            <a:noAutofit/>
          </a:bodyPr>
          <a:lstStyle/>
          <a:p>
            <a:r>
              <a:rPr lang="en-US" dirty="0"/>
              <a:t>Introduction</a:t>
            </a:r>
          </a:p>
        </p:txBody>
      </p:sp>
      <p:sp>
        <p:nvSpPr>
          <p:cNvPr id="3" name="Subtitle 2">
            <a:extLst>
              <a:ext uri="{FF2B5EF4-FFF2-40B4-BE49-F238E27FC236}">
                <a16:creationId xmlns:a16="http://schemas.microsoft.com/office/drawing/2014/main" id="{72446868-83F0-CEEF-5E60-6D55C93B523F}"/>
              </a:ext>
            </a:extLst>
          </p:cNvPr>
          <p:cNvSpPr>
            <a:spLocks noGrp="1"/>
          </p:cNvSpPr>
          <p:nvPr>
            <p:ph sz="half" idx="1"/>
          </p:nvPr>
        </p:nvSpPr>
        <p:spPr>
          <a:xfrm>
            <a:off x="935381" y="2011680"/>
            <a:ext cx="4374038" cy="2579985"/>
          </a:xfrm>
          <a:noFill/>
        </p:spPr>
        <p:txBody>
          <a:bodyPr>
            <a:normAutofit fontScale="85000" lnSpcReduction="10000"/>
          </a:bodyPr>
          <a:lstStyle/>
          <a:p>
            <a:pPr marL="0" indent="0">
              <a:buNone/>
            </a:pPr>
            <a:r>
              <a:rPr lang="en-US" sz="2200" b="1" dirty="0"/>
              <a:t>Challenges with Self-Attention</a:t>
            </a:r>
          </a:p>
          <a:p>
            <a:pPr marL="0" indent="0">
              <a:buNone/>
            </a:pPr>
            <a:endParaRPr lang="en-US" dirty="0"/>
          </a:p>
          <a:p>
            <a:r>
              <a:rPr lang="en-US" dirty="0"/>
              <a:t>No explicit modeling of distance</a:t>
            </a:r>
          </a:p>
          <a:p>
            <a:r>
              <a:rPr lang="en-US" dirty="0"/>
              <a:t>Computationally expensive (O(N²) complexity)</a:t>
            </a:r>
          </a:p>
          <a:p>
            <a:r>
              <a:rPr lang="en-US" dirty="0"/>
              <a:t>Poor handling of inter-cluster relationships</a:t>
            </a:r>
          </a:p>
        </p:txBody>
      </p:sp>
      <p:pic>
        <p:nvPicPr>
          <p:cNvPr id="12" name="Content Placeholder 11">
            <a:extLst>
              <a:ext uri="{FF2B5EF4-FFF2-40B4-BE49-F238E27FC236}">
                <a16:creationId xmlns:a16="http://schemas.microsoft.com/office/drawing/2014/main" id="{5F3168AC-3309-655A-B7E6-D4F8B6E89E7B}"/>
              </a:ext>
            </a:extLst>
          </p:cNvPr>
          <p:cNvPicPr>
            <a:picLocks noGrp="1" noChangeAspect="1"/>
          </p:cNvPicPr>
          <p:nvPr>
            <p:ph sz="half" idx="2"/>
          </p:nvPr>
        </p:nvPicPr>
        <p:blipFill>
          <a:blip r:embed="rId3"/>
          <a:stretch>
            <a:fillRect/>
          </a:stretch>
        </p:blipFill>
        <p:spPr>
          <a:xfrm>
            <a:off x="7119266" y="929148"/>
            <a:ext cx="2892723" cy="2684191"/>
          </a:xfrm>
        </p:spPr>
      </p:pic>
      <p:pic>
        <p:nvPicPr>
          <p:cNvPr id="8" name="Content Placeholder 6" descr="Pin with solid fill">
            <a:extLst>
              <a:ext uri="{FF2B5EF4-FFF2-40B4-BE49-F238E27FC236}">
                <a16:creationId xmlns:a16="http://schemas.microsoft.com/office/drawing/2014/main" id="{380A749C-3114-B7A2-5B4D-E7CD56FDC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6436" y="2219601"/>
            <a:ext cx="543724" cy="543724"/>
          </a:xfrm>
          <a:prstGeom prst="rect">
            <a:avLst/>
          </a:prstGeom>
          <a:noFill/>
        </p:spPr>
      </p:pic>
      <p:sp>
        <p:nvSpPr>
          <p:cNvPr id="9" name="Subtitle 2">
            <a:extLst>
              <a:ext uri="{FF2B5EF4-FFF2-40B4-BE49-F238E27FC236}">
                <a16:creationId xmlns:a16="http://schemas.microsoft.com/office/drawing/2014/main" id="{FDE47291-65B7-FCC5-9CB4-7C65B3538F65}"/>
              </a:ext>
            </a:extLst>
          </p:cNvPr>
          <p:cNvSpPr txBox="1">
            <a:spLocks/>
          </p:cNvSpPr>
          <p:nvPr/>
        </p:nvSpPr>
        <p:spPr>
          <a:xfrm>
            <a:off x="935381" y="4324505"/>
            <a:ext cx="3803117" cy="2362660"/>
          </a:xfrm>
          <a:prstGeom prst="rect">
            <a:avLst/>
          </a:prstGeom>
          <a:noFill/>
        </p:spPr>
        <p:txBody>
          <a:bodyPr vert="horz" lIns="365760" tIns="365760" rIns="365760" bIns="365760" rtlCol="0">
            <a:normAutofit fontScale="85000" lnSpcReduction="10000"/>
          </a:bodyPr>
          <a:lstStyle>
            <a:lvl1pPr marL="457200" indent="-457200" algn="l" defTabSz="914400" rtl="0" eaLnBrk="1" latinLnBrk="0" hangingPunct="1">
              <a:lnSpc>
                <a:spcPct val="90000"/>
              </a:lnSpc>
              <a:spcBef>
                <a:spcPts val="1400"/>
              </a:spcBef>
              <a:buClr>
                <a:schemeClr val="tx1"/>
              </a:buClr>
              <a:buSzPct val="80000"/>
              <a:buFont typeface="Courier New" panose="02070309020205020404" pitchFamily="49" charset="0"/>
              <a:buChar char="o"/>
              <a:defRPr sz="1800" b="0" i="0" kern="1200" cap="none" baseline="0">
                <a:solidFill>
                  <a:schemeClr val="tx1"/>
                </a:solidFill>
                <a:latin typeface="+mn-lt"/>
                <a:ea typeface="+mn-ea"/>
                <a:cs typeface="+mn-cs"/>
              </a:defRPr>
            </a:lvl1pPr>
            <a:lvl2pPr marL="914400" indent="-457200" algn="l" defTabSz="914400" rtl="0" eaLnBrk="1" latinLnBrk="0" hangingPunct="1">
              <a:lnSpc>
                <a:spcPct val="90000"/>
              </a:lnSpc>
              <a:spcBef>
                <a:spcPts val="500"/>
              </a:spcBef>
              <a:buClr>
                <a:schemeClr val="tx1"/>
              </a:buClr>
              <a:buSzPct val="80000"/>
              <a:buFont typeface="Courier New" panose="02070309020205020404" pitchFamily="49" charset="0"/>
              <a:buChar char="o"/>
              <a:defRPr sz="1600" b="0" i="0" kern="1200" baseline="0">
                <a:solidFill>
                  <a:schemeClr val="tx1"/>
                </a:solidFill>
                <a:latin typeface="+mn-lt"/>
                <a:ea typeface="+mn-ea"/>
                <a:cs typeface="+mn-cs"/>
              </a:defRPr>
            </a:lvl2pPr>
            <a:lvl3pPr marL="1371600" indent="-457200" algn="l" defTabSz="914400" rtl="0" eaLnBrk="1" latinLnBrk="0" hangingPunct="1">
              <a:lnSpc>
                <a:spcPct val="90000"/>
              </a:lnSpc>
              <a:spcBef>
                <a:spcPts val="500"/>
              </a:spcBef>
              <a:buClr>
                <a:schemeClr val="tx1"/>
              </a:buClr>
              <a:buSzPct val="80000"/>
              <a:buFont typeface="Courier New" panose="02070309020205020404" pitchFamily="49" charset="0"/>
              <a:buChar char="o"/>
              <a:defRPr sz="1400" b="0" i="0" kern="1200" baseline="0">
                <a:solidFill>
                  <a:schemeClr val="tx1"/>
                </a:solidFill>
                <a:latin typeface="+mn-lt"/>
                <a:ea typeface="+mn-ea"/>
                <a:cs typeface="+mn-cs"/>
              </a:defRPr>
            </a:lvl3pPr>
            <a:lvl4pPr marL="1828800" indent="-457200" algn="l" defTabSz="914400" rtl="0" eaLnBrk="1" latinLnBrk="0" hangingPunct="1">
              <a:lnSpc>
                <a:spcPct val="90000"/>
              </a:lnSpc>
              <a:spcBef>
                <a:spcPts val="500"/>
              </a:spcBef>
              <a:buClr>
                <a:schemeClr val="tx1"/>
              </a:buClr>
              <a:buSzPct val="80000"/>
              <a:buFont typeface="Courier New" panose="02070309020205020404" pitchFamily="49" charset="0"/>
              <a:buChar char="o"/>
              <a:defRPr sz="1200" b="0" i="0" kern="1200" baseline="0">
                <a:solidFill>
                  <a:schemeClr val="tx1"/>
                </a:solidFill>
                <a:latin typeface="+mn-lt"/>
                <a:ea typeface="+mn-ea"/>
                <a:cs typeface="+mn-cs"/>
              </a:defRPr>
            </a:lvl4pPr>
            <a:lvl5pPr marL="2286000" indent="-457200" algn="l" defTabSz="914400" rtl="0" eaLnBrk="1" latinLnBrk="0" hangingPunct="1">
              <a:lnSpc>
                <a:spcPct val="90000"/>
              </a:lnSpc>
              <a:spcBef>
                <a:spcPts val="500"/>
              </a:spcBef>
              <a:buClr>
                <a:schemeClr val="tx1"/>
              </a:buClr>
              <a:buSzPct val="80000"/>
              <a:buFont typeface="Courier New" panose="02070309020205020404" pitchFamily="49" charset="0"/>
              <a:buChar char="o"/>
              <a:defRPr sz="11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sz="2200" b="1" dirty="0"/>
              <a:t>Solution: Energy-Well Attention</a:t>
            </a:r>
            <a:endParaRPr lang="en-US" dirty="0"/>
          </a:p>
          <a:p>
            <a:r>
              <a:rPr lang="en-US" dirty="0"/>
              <a:t>Introduces distance-aware attention</a:t>
            </a:r>
          </a:p>
          <a:p>
            <a:r>
              <a:rPr lang="en-US" dirty="0"/>
              <a:t>Reduces unnecessary computations</a:t>
            </a:r>
          </a:p>
          <a:p>
            <a:r>
              <a:rPr lang="en-US" dirty="0"/>
              <a:t>Captures inter-cluster dependencies</a:t>
            </a:r>
          </a:p>
        </p:txBody>
      </p:sp>
      <p:pic>
        <p:nvPicPr>
          <p:cNvPr id="13" name="Content Placeholder 6" descr="Pin with solid fill">
            <a:extLst>
              <a:ext uri="{FF2B5EF4-FFF2-40B4-BE49-F238E27FC236}">
                <a16:creationId xmlns:a16="http://schemas.microsoft.com/office/drawing/2014/main" id="{1EBB2A55-2E59-9F65-5020-2E5A48F7F6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6436" y="4487935"/>
            <a:ext cx="543724" cy="543724"/>
          </a:xfrm>
          <a:prstGeom prst="rect">
            <a:avLst/>
          </a:prstGeom>
          <a:noFill/>
        </p:spPr>
      </p:pic>
      <p:sp>
        <p:nvSpPr>
          <p:cNvPr id="14" name="TextBox 13">
            <a:extLst>
              <a:ext uri="{FF2B5EF4-FFF2-40B4-BE49-F238E27FC236}">
                <a16:creationId xmlns:a16="http://schemas.microsoft.com/office/drawing/2014/main" id="{DE1CDDBD-6E51-9D8C-5CB9-0B417734E0A4}"/>
              </a:ext>
            </a:extLst>
          </p:cNvPr>
          <p:cNvSpPr txBox="1"/>
          <p:nvPr/>
        </p:nvSpPr>
        <p:spPr>
          <a:xfrm>
            <a:off x="9703123" y="1750070"/>
            <a:ext cx="2118713" cy="523220"/>
          </a:xfrm>
          <a:prstGeom prst="rect">
            <a:avLst/>
          </a:prstGeom>
          <a:noFill/>
        </p:spPr>
        <p:txBody>
          <a:bodyPr wrap="square" rtlCol="0">
            <a:spAutoFit/>
          </a:bodyPr>
          <a:lstStyle/>
          <a:p>
            <a:r>
              <a:rPr lang="en-IN" sz="1400" dirty="0"/>
              <a:t>Standard self-attention treats all tokens equally</a:t>
            </a:r>
          </a:p>
        </p:txBody>
      </p:sp>
      <p:pic>
        <p:nvPicPr>
          <p:cNvPr id="2050" name="Picture 2">
            <a:extLst>
              <a:ext uri="{FF2B5EF4-FFF2-40B4-BE49-F238E27FC236}">
                <a16:creationId xmlns:a16="http://schemas.microsoft.com/office/drawing/2014/main" id="{A2F421F3-A148-9B7B-99BB-5FAC0C4DD5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41" y="4324505"/>
            <a:ext cx="6113975" cy="219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5340096" y="1012723"/>
            <a:ext cx="6217920" cy="1411912"/>
          </a:xfrm>
          <a:noFill/>
        </p:spPr>
        <p:txBody>
          <a:bodyPr anchor="b" anchorCtr="0"/>
          <a:lstStyle/>
          <a:p>
            <a:r>
              <a:rPr lang="en-US" dirty="0"/>
              <a:t>Why does clustering occur in self-attention?</a:t>
            </a:r>
          </a:p>
        </p:txBody>
      </p:sp>
      <p:sp>
        <p:nvSpPr>
          <p:cNvPr id="3" name="Subtitle 2">
            <a:extLst>
              <a:ext uri="{FF2B5EF4-FFF2-40B4-BE49-F238E27FC236}">
                <a16:creationId xmlns:a16="http://schemas.microsoft.com/office/drawing/2014/main" id="{FEECEBD4-35BF-26BB-D438-DA43EBD5EE89}"/>
              </a:ext>
            </a:extLst>
          </p:cNvPr>
          <p:cNvSpPr>
            <a:spLocks noGrp="1"/>
          </p:cNvSpPr>
          <p:nvPr>
            <p:ph idx="1"/>
          </p:nvPr>
        </p:nvSpPr>
        <p:spPr>
          <a:xfrm>
            <a:off x="4868148" y="2684206"/>
            <a:ext cx="7078046" cy="3785420"/>
          </a:xfrm>
          <a:noFill/>
        </p:spPr>
        <p:txBody>
          <a:bodyPr>
            <a:normAutofit fontScale="92500" lnSpcReduction="10000"/>
          </a:bodyPr>
          <a:lstStyle/>
          <a:p>
            <a:r>
              <a:rPr lang="en-US" sz="1600" dirty="0"/>
              <a:t>If certain tokens have high similarity (i.e., dot product of </a:t>
            </a:r>
            <a:r>
              <a:rPr lang="en-US" sz="1600" b="1" dirty="0"/>
              <a:t>𝑄⋅𝐾</a:t>
            </a:r>
            <a:r>
              <a:rPr lang="en-US" sz="1600" b="1" baseline="30000" dirty="0"/>
              <a:t>T</a:t>
            </a:r>
            <a:r>
              <a:rPr lang="en-US" sz="1600" b="1" dirty="0"/>
              <a:t> </a:t>
            </a:r>
            <a:r>
              <a:rPr lang="en-US" sz="1600" dirty="0"/>
              <a:t>is large), they receive higher attention weights. This naturally causes related tokens to form clusters where they strongly attend to each other.</a:t>
            </a:r>
          </a:p>
          <a:p>
            <a:r>
              <a:rPr lang="en-US" sz="1600" dirty="0"/>
              <a:t>Since self-attention is computed across all tokens, words that are semantically or syntactically related tend to form local attention clusters.</a:t>
            </a:r>
          </a:p>
          <a:p>
            <a:r>
              <a:rPr lang="en-US" sz="1600" dirty="0"/>
              <a:t>As information propagates through transformer layers, self-attention refines the features by redistributing attention weights. Early layers capture local clustering. Deeper layers capture semantic clustering.</a:t>
            </a:r>
          </a:p>
          <a:p>
            <a:r>
              <a:rPr lang="en-US" sz="1600" dirty="0"/>
              <a:t>In multi-head attention, Some heads capture short-range, while others capture long-term dependencies. Which creates hierarchical clustering, where words are grouped based on shared attributes across heads.</a:t>
            </a:r>
          </a:p>
          <a:p>
            <a:r>
              <a:rPr lang="en-US" sz="1600" dirty="0"/>
              <a:t>If multiple tokens convey similar meanings (e.g., synonyms, repeated words), their attention values tend to be similar. This redundancy leads to clusters in attention maps.</a:t>
            </a:r>
          </a:p>
        </p:txBody>
      </p:sp>
      <p:pic>
        <p:nvPicPr>
          <p:cNvPr id="3074" name="Picture 2" descr="Output image">
            <a:extLst>
              <a:ext uri="{FF2B5EF4-FFF2-40B4-BE49-F238E27FC236}">
                <a16:creationId xmlns:a16="http://schemas.microsoft.com/office/drawing/2014/main" id="{0FB26B31-D50E-6729-CC70-B72187F8396F}"/>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8281" r="8281"/>
          <a:stretch>
            <a:fillRect/>
          </a:stretch>
        </p:blipFill>
        <p:spPr bwMode="auto">
          <a:xfrm>
            <a:off x="525829" y="1437968"/>
            <a:ext cx="3982064" cy="3982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051AAFD-0129-4B0A-38DC-C91035A5BC91}"/>
              </a:ext>
            </a:extLst>
          </p:cNvPr>
          <p:cNvSpPr/>
          <p:nvPr/>
        </p:nvSpPr>
        <p:spPr>
          <a:xfrm>
            <a:off x="6705600" y="4050890"/>
            <a:ext cx="5486400" cy="28071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914068" y="4208206"/>
            <a:ext cx="5277931" cy="2444333"/>
          </a:xfrm>
          <a:noFill/>
        </p:spPr>
        <p:txBody>
          <a:bodyPr/>
          <a:lstStyle/>
          <a:p>
            <a:br>
              <a:rPr lang="en-US" sz="1100" dirty="0"/>
            </a:br>
            <a:r>
              <a:rPr lang="en-US" sz="1200" dirty="0"/>
              <a:t>in this context we used a pre-trained ALBERT </a:t>
            </a:r>
            <a:r>
              <a:rPr lang="en-US" sz="1200" dirty="0" err="1"/>
              <a:t>XLarge</a:t>
            </a:r>
            <a:r>
              <a:rPr lang="en-US" sz="1200" dirty="0"/>
              <a:t> v2 model which has constant parameter matrices. Here we randomly selected a single prompt and then generate the histogram of the pairwise inner products.</a:t>
            </a:r>
            <a:br>
              <a:rPr lang="en-US" sz="1200" dirty="0"/>
            </a:br>
            <a:br>
              <a:rPr lang="en-US" sz="1200" dirty="0"/>
            </a:br>
            <a:r>
              <a:rPr lang="en-US" sz="1200" dirty="0"/>
              <a:t>We see the progressive emergence of clusters all the way to the 24</a:t>
            </a:r>
            <a:r>
              <a:rPr lang="en-US" sz="1200" baseline="30000" dirty="0"/>
              <a:t>th</a:t>
            </a:r>
            <a:r>
              <a:rPr lang="en-US" sz="1200" dirty="0"/>
              <a:t> hidden layer, as evidenced by the growing mass at 1. </a:t>
            </a:r>
            <a:br>
              <a:rPr lang="en-US" sz="1200" dirty="0"/>
            </a:br>
            <a:br>
              <a:rPr lang="en-US" sz="1200" dirty="0"/>
            </a:br>
            <a:r>
              <a:rPr lang="en-US" sz="1200" dirty="0"/>
              <a:t>If the number of layers is increased, up to 48 say, the clustering is further enhanced</a:t>
            </a:r>
            <a:endParaRPr lang="en-US" sz="1100"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1"/>
          </p:nvPr>
        </p:nvSpPr>
        <p:spPr>
          <a:xfrm>
            <a:off x="6914068" y="205461"/>
            <a:ext cx="5129247" cy="3766771"/>
          </a:xfrm>
          <a:noFill/>
        </p:spPr>
        <p:txBody>
          <a:bodyPr>
            <a:normAutofit lnSpcReduction="10000"/>
          </a:bodyPr>
          <a:lstStyle/>
          <a:p>
            <a:pPr marL="0" indent="0">
              <a:buNone/>
            </a:pPr>
            <a:r>
              <a:rPr lang="en-US" b="1" dirty="0"/>
              <a:t>Studies on attention visualization (e.g., BERT Attention Visualization) show that:</a:t>
            </a:r>
          </a:p>
          <a:p>
            <a:r>
              <a:rPr lang="en-US" dirty="0"/>
              <a:t>Local phrases cluster together in early layers.</a:t>
            </a:r>
          </a:p>
          <a:p>
            <a:r>
              <a:rPr lang="en-US" dirty="0"/>
              <a:t>Named entities cluster together in middle layers.</a:t>
            </a:r>
          </a:p>
          <a:p>
            <a:r>
              <a:rPr lang="en-US" dirty="0"/>
              <a:t>High-level concepts cluster together in deeper layers.</a:t>
            </a:r>
          </a:p>
        </p:txBody>
      </p:sp>
      <p:pic>
        <p:nvPicPr>
          <p:cNvPr id="9" name="Picture 8">
            <a:extLst>
              <a:ext uri="{FF2B5EF4-FFF2-40B4-BE49-F238E27FC236}">
                <a16:creationId xmlns:a16="http://schemas.microsoft.com/office/drawing/2014/main" id="{589617BB-61F9-76D1-7C04-4A068B6B72D8}"/>
              </a:ext>
            </a:extLst>
          </p:cNvPr>
          <p:cNvPicPr>
            <a:picLocks noChangeAspect="1"/>
          </p:cNvPicPr>
          <p:nvPr/>
        </p:nvPicPr>
        <p:blipFill>
          <a:blip r:embed="rId2"/>
          <a:stretch>
            <a:fillRect/>
          </a:stretch>
        </p:blipFill>
        <p:spPr>
          <a:xfrm>
            <a:off x="148684" y="205461"/>
            <a:ext cx="6309907" cy="3223539"/>
          </a:xfrm>
          <a:prstGeom prst="rect">
            <a:avLst/>
          </a:prstGeom>
        </p:spPr>
      </p:pic>
      <p:pic>
        <p:nvPicPr>
          <p:cNvPr id="11" name="Picture 10">
            <a:extLst>
              <a:ext uri="{FF2B5EF4-FFF2-40B4-BE49-F238E27FC236}">
                <a16:creationId xmlns:a16="http://schemas.microsoft.com/office/drawing/2014/main" id="{E4A94E4D-8907-7112-B7C6-4936B604FC41}"/>
              </a:ext>
            </a:extLst>
          </p:cNvPr>
          <p:cNvPicPr>
            <a:picLocks noChangeAspect="1"/>
          </p:cNvPicPr>
          <p:nvPr/>
        </p:nvPicPr>
        <p:blipFill>
          <a:blip r:embed="rId3"/>
          <a:stretch>
            <a:fillRect/>
          </a:stretch>
        </p:blipFill>
        <p:spPr>
          <a:xfrm>
            <a:off x="148684" y="3505206"/>
            <a:ext cx="6309907" cy="3147333"/>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Picture Placeholder 7" descr="White DNA structure">
            <a:extLst>
              <a:ext uri="{FF2B5EF4-FFF2-40B4-BE49-F238E27FC236}">
                <a16:creationId xmlns:a16="http://schemas.microsoft.com/office/drawing/2014/main" id="{DC23EB2B-2285-3C42-31D8-4D87E34CF22C}"/>
              </a:ext>
            </a:extLst>
          </p:cNvPr>
          <p:cNvPicPr>
            <a:picLocks noGrp="1" noChangeAspect="1"/>
          </p:cNvPicPr>
          <p:nvPr>
            <p:ph type="pic" sz="quarter" idx="13"/>
          </p:nvPr>
        </p:nvPicPr>
        <p:blipFill>
          <a:blip r:embed="rId2"/>
          <a:srcRect l="5" r="5"/>
          <a:stretch/>
        </p:blipFill>
        <p:spPr>
          <a:xfrm>
            <a:off x="1524000" y="1481328"/>
            <a:ext cx="9144000" cy="3895344"/>
          </a:xfrm>
        </p:spPr>
      </p:pic>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984248" y="1920240"/>
            <a:ext cx="8229600" cy="3017520"/>
          </a:xfrm>
          <a:noFill/>
        </p:spPr>
        <p:txBody>
          <a:bodyPr anchor="ctr" anchorCtr="0"/>
          <a:lstStyle/>
          <a:p>
            <a:r>
              <a:rPr lang="en-US" dirty="0"/>
              <a:t>Energy Well attention</a:t>
            </a:r>
          </a:p>
        </p:txBody>
      </p:sp>
    </p:spTree>
    <p:extLst>
      <p:ext uri="{BB962C8B-B14F-4D97-AF65-F5344CB8AC3E}">
        <p14:creationId xmlns:p14="http://schemas.microsoft.com/office/powerpoint/2010/main" val="305808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280160" y="3931920"/>
            <a:ext cx="5029200" cy="1828800"/>
          </a:xfrm>
          <a:noFill/>
        </p:spPr>
        <p:txBody>
          <a:bodyPr/>
          <a:lstStyle/>
          <a:p>
            <a:r>
              <a:rPr lang="en-US" dirty="0"/>
              <a:t>Energy Well Conceptualization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7205472" y="731520"/>
            <a:ext cx="4306824" cy="5394960"/>
          </a:xfrm>
          <a:noFill/>
        </p:spPr>
        <p:txBody>
          <a:bodyPr vert="horz" lIns="91440" tIns="45720" rIns="91440" bIns="45720" rtlCol="0" anchor="b" anchorCtr="0">
            <a:noAutofit/>
          </a:bodyPr>
          <a:lstStyle/>
          <a:p>
            <a:r>
              <a:rPr lang="en-US" dirty="0"/>
              <a:t>Inspired by Physics: Each token is like a particle in an energy field</a:t>
            </a:r>
          </a:p>
          <a:p>
            <a:r>
              <a:rPr lang="en-US" dirty="0"/>
              <a:t>Replaces Dot-Product Similarity with an energy function</a:t>
            </a:r>
          </a:p>
          <a:p>
            <a:r>
              <a:rPr lang="en-US" dirty="0"/>
              <a:t>Tokens exert influence based on distance</a:t>
            </a:r>
          </a:p>
          <a:p>
            <a:r>
              <a:rPr lang="en-US" dirty="0"/>
              <a:t>Nearby tokens have stronger connections</a:t>
            </a:r>
          </a:p>
          <a:p>
            <a:r>
              <a:rPr lang="en-US" dirty="0"/>
              <a:t>Distant tokens have weaker influence</a:t>
            </a:r>
          </a:p>
        </p:txBody>
      </p:sp>
      <p:pic>
        <p:nvPicPr>
          <p:cNvPr id="5" name="Picture 4">
            <a:extLst>
              <a:ext uri="{FF2B5EF4-FFF2-40B4-BE49-F238E27FC236}">
                <a16:creationId xmlns:a16="http://schemas.microsoft.com/office/drawing/2014/main" id="{CF8863BB-0211-5019-79A6-46C04A58C954}"/>
              </a:ext>
            </a:extLst>
          </p:cNvPr>
          <p:cNvPicPr>
            <a:picLocks noChangeAspect="1"/>
          </p:cNvPicPr>
          <p:nvPr/>
        </p:nvPicPr>
        <p:blipFill>
          <a:blip r:embed="rId2"/>
          <a:stretch>
            <a:fillRect/>
          </a:stretch>
        </p:blipFill>
        <p:spPr>
          <a:xfrm>
            <a:off x="0" y="731520"/>
            <a:ext cx="6719389" cy="3830517"/>
          </a:xfrm>
          <a:prstGeom prst="rect">
            <a:avLst/>
          </a:prstGeom>
        </p:spPr>
      </p:pic>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06E85-8159-D7BA-927E-BF7091B13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0081C-7C7F-C014-D426-66B3C136E53F}"/>
              </a:ext>
            </a:extLst>
          </p:cNvPr>
          <p:cNvSpPr>
            <a:spLocks noGrp="1"/>
          </p:cNvSpPr>
          <p:nvPr>
            <p:ph type="title"/>
          </p:nvPr>
        </p:nvSpPr>
        <p:spPr>
          <a:xfrm>
            <a:off x="606920" y="474785"/>
            <a:ext cx="5029200" cy="1828800"/>
          </a:xfrm>
          <a:noFill/>
        </p:spPr>
        <p:txBody>
          <a:bodyPr/>
          <a:lstStyle/>
          <a:p>
            <a:r>
              <a:rPr lang="en-US" dirty="0"/>
              <a:t>How does energy well attention differ from self attention?</a:t>
            </a:r>
          </a:p>
        </p:txBody>
      </p:sp>
      <p:sp>
        <p:nvSpPr>
          <p:cNvPr id="3" name="Content Placeholder 2">
            <a:extLst>
              <a:ext uri="{FF2B5EF4-FFF2-40B4-BE49-F238E27FC236}">
                <a16:creationId xmlns:a16="http://schemas.microsoft.com/office/drawing/2014/main" id="{CC586134-D6AC-9307-1A82-0F973993D493}"/>
              </a:ext>
            </a:extLst>
          </p:cNvPr>
          <p:cNvSpPr>
            <a:spLocks noGrp="1"/>
          </p:cNvSpPr>
          <p:nvPr>
            <p:ph sz="half" idx="1"/>
          </p:nvPr>
        </p:nvSpPr>
        <p:spPr>
          <a:xfrm>
            <a:off x="606919" y="2303585"/>
            <a:ext cx="5643155" cy="3429000"/>
          </a:xfrm>
          <a:noFill/>
        </p:spPr>
        <p:txBody>
          <a:bodyPr vert="horz" lIns="91440" tIns="45720" rIns="91440" bIns="45720" rtlCol="0" anchor="b" anchorCtr="0">
            <a:noAutofit/>
          </a:bodyPr>
          <a:lstStyle/>
          <a:p>
            <a:r>
              <a:rPr lang="en-US" dirty="0"/>
              <a:t>Sharp decay controlled by function parameter, leading to localized attention</a:t>
            </a:r>
          </a:p>
          <a:p>
            <a:r>
              <a:rPr lang="en-US" dirty="0"/>
              <a:t>Tokens within a certain range receive higher attention.</a:t>
            </a:r>
          </a:p>
          <a:p>
            <a:r>
              <a:rPr lang="en-US" dirty="0"/>
              <a:t>For Lorentzian well, Tokens further away still retain some influence.</a:t>
            </a:r>
          </a:p>
        </p:txBody>
      </p:sp>
      <p:pic>
        <p:nvPicPr>
          <p:cNvPr id="5126" name="Picture 6" descr="Output image">
            <a:extLst>
              <a:ext uri="{FF2B5EF4-FFF2-40B4-BE49-F238E27FC236}">
                <a16:creationId xmlns:a16="http://schemas.microsoft.com/office/drawing/2014/main" id="{F1C6328F-71B4-D000-C3FE-0A2A0DF18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882" y="1680586"/>
            <a:ext cx="5446794" cy="3496827"/>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07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280160" y="1097280"/>
            <a:ext cx="9821955" cy="914400"/>
          </a:xfrm>
          <a:noFill/>
        </p:spPr>
        <p:txBody>
          <a:bodyPr anchor="t" anchorCtr="0"/>
          <a:lstStyle/>
          <a:p>
            <a:r>
              <a:rPr lang="en-US" dirty="0"/>
              <a:t>Mathematical formulation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1280160" y="2575577"/>
            <a:ext cx="4663440" cy="1418644"/>
          </a:xfrm>
          <a:solidFill>
            <a:schemeClr val="accent1">
              <a:lumMod val="20000"/>
              <a:lumOff val="80000"/>
            </a:schemeClr>
          </a:solidFill>
        </p:spPr>
        <p:txBody>
          <a:bodyPr vert="horz" lIns="365760" tIns="365760" rIns="365760" bIns="365760" rtlCol="0" anchor="t">
            <a:noAutofit/>
          </a:bodyPr>
          <a:lstStyle/>
          <a:p>
            <a:r>
              <a:rPr lang="en-US" dirty="0"/>
              <a:t>Alpha controls the decay rate</a:t>
            </a:r>
          </a:p>
          <a:p>
            <a:r>
              <a:rPr lang="en-US" dirty="0"/>
              <a:t>The gaussian function is very sensitive the choice of alpha</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2"/>
          </p:nvPr>
        </p:nvSpPr>
        <p:spPr>
          <a:xfrm>
            <a:off x="1280160" y="4742823"/>
            <a:ext cx="4663440" cy="1418644"/>
          </a:xfrm>
          <a:solidFill>
            <a:schemeClr val="accent1">
              <a:lumMod val="20000"/>
              <a:lumOff val="80000"/>
            </a:schemeClr>
          </a:solidFill>
        </p:spPr>
        <p:txBody>
          <a:bodyPr vert="horz" lIns="365760" tIns="365760" rIns="365760" bIns="365760" rtlCol="0" anchor="t">
            <a:noAutofit/>
          </a:bodyPr>
          <a:lstStyle/>
          <a:p>
            <a:r>
              <a:rPr lang="en-US" dirty="0"/>
              <a:t>More agility and adaptability</a:t>
            </a:r>
          </a:p>
          <a:p>
            <a:r>
              <a:rPr lang="en-US" dirty="0"/>
              <a:t>Stronger competitive edge</a:t>
            </a:r>
          </a:p>
        </p:txBody>
      </p:sp>
      <p:pic>
        <p:nvPicPr>
          <p:cNvPr id="6" name="Picture 5">
            <a:extLst>
              <a:ext uri="{FF2B5EF4-FFF2-40B4-BE49-F238E27FC236}">
                <a16:creationId xmlns:a16="http://schemas.microsoft.com/office/drawing/2014/main" id="{D166C10F-6E24-77BE-BC6B-027094751865}"/>
              </a:ext>
            </a:extLst>
          </p:cNvPr>
          <p:cNvPicPr>
            <a:picLocks noChangeAspect="1"/>
          </p:cNvPicPr>
          <p:nvPr/>
        </p:nvPicPr>
        <p:blipFill>
          <a:blip r:embed="rId2"/>
          <a:stretch>
            <a:fillRect/>
          </a:stretch>
        </p:blipFill>
        <p:spPr>
          <a:xfrm>
            <a:off x="1281906" y="2473535"/>
            <a:ext cx="3261643" cy="396274"/>
          </a:xfrm>
          <a:prstGeom prst="rect">
            <a:avLst/>
          </a:prstGeom>
        </p:spPr>
      </p:pic>
      <p:pic>
        <p:nvPicPr>
          <p:cNvPr id="8" name="Picture 7">
            <a:extLst>
              <a:ext uri="{FF2B5EF4-FFF2-40B4-BE49-F238E27FC236}">
                <a16:creationId xmlns:a16="http://schemas.microsoft.com/office/drawing/2014/main" id="{E7B27BFB-09A8-77F9-7F1F-5379A5ACD261}"/>
              </a:ext>
            </a:extLst>
          </p:cNvPr>
          <p:cNvPicPr>
            <a:picLocks noChangeAspect="1"/>
          </p:cNvPicPr>
          <p:nvPr/>
        </p:nvPicPr>
        <p:blipFill>
          <a:blip r:embed="rId3"/>
          <a:stretch>
            <a:fillRect/>
          </a:stretch>
        </p:blipFill>
        <p:spPr>
          <a:xfrm>
            <a:off x="1280160" y="4472289"/>
            <a:ext cx="2568163" cy="541067"/>
          </a:xfrm>
          <a:prstGeom prst="rect">
            <a:avLst/>
          </a:prstGeom>
        </p:spPr>
      </p:pic>
      <p:pic>
        <p:nvPicPr>
          <p:cNvPr id="1026" name="Picture 2">
            <a:extLst>
              <a:ext uri="{FF2B5EF4-FFF2-40B4-BE49-F238E27FC236}">
                <a16:creationId xmlns:a16="http://schemas.microsoft.com/office/drawing/2014/main" id="{D12253F0-21DD-4C7F-95EC-8CEA6A3EE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729421"/>
            <a:ext cx="6129091" cy="304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402205"/>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{2BBA7E52-F5F6-4A87-BDAB-A4631157296A}tf67061901_win32</Template>
  <TotalTime>308</TotalTime>
  <Words>859</Words>
  <Application>Microsoft Office PowerPoint</Application>
  <PresentationFormat>Widescreen</PresentationFormat>
  <Paragraphs>99</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Daytona Condensed Light</vt:lpstr>
      <vt:lpstr>Posterama</vt:lpstr>
      <vt:lpstr>Custom</vt:lpstr>
      <vt:lpstr>Energy Well attention</vt:lpstr>
      <vt:lpstr>agenda</vt:lpstr>
      <vt:lpstr>Introduction</vt:lpstr>
      <vt:lpstr>Why does clustering occur in self-attention?</vt:lpstr>
      <vt:lpstr> in this context we used a pre-trained ALBERT XLarge v2 model which has constant parameter matrices. Here we randomly selected a single prompt and then generate the histogram of the pairwise inner products.  We see the progressive emergence of clusters all the way to the 24th hidden layer, as evidenced by the growing mass at 1.   If the number of layers is increased, up to 48 say, the clustering is further enhanced</vt:lpstr>
      <vt:lpstr>Energy Well attention</vt:lpstr>
      <vt:lpstr>Energy Well Conceptualization</vt:lpstr>
      <vt:lpstr>How does energy well attention differ from self attention?</vt:lpstr>
      <vt:lpstr>Mathematical formulation</vt:lpstr>
      <vt:lpstr>Why is there a need for an alternative to self-attention?</vt:lpstr>
      <vt:lpstr>Influence with well type</vt:lpstr>
      <vt:lpstr>How is textual data handled</vt:lpstr>
      <vt:lpstr>Advantages of using energy well attention</vt:lpstr>
      <vt:lpstr>Experimental results on cifar-10</vt:lpstr>
      <vt:lpstr>Results on other datasets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Soumick Sarker</dc:creator>
  <cp:lastModifiedBy>Soumick Sarker</cp:lastModifiedBy>
  <cp:revision>2</cp:revision>
  <dcterms:created xsi:type="dcterms:W3CDTF">2025-02-01T12:40:14Z</dcterms:created>
  <dcterms:modified xsi:type="dcterms:W3CDTF">2025-02-03T17:47:52Z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