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146847062" r:id="rId8"/>
    <p:sldId id="265" r:id="rId9"/>
    <p:sldId id="266" r:id="rId10"/>
    <p:sldId id="267" r:id="rId11"/>
    <p:sldId id="2146847063"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1"/>
    <p:restoredTop sz="94661"/>
  </p:normalViewPr>
  <p:slideViewPr>
    <p:cSldViewPr snapToGrid="0">
      <p:cViewPr varScale="1">
        <p:scale>
          <a:sx n="114" d="100"/>
          <a:sy n="114" d="100"/>
        </p:scale>
        <p:origin x="4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s://github.com/soumik-24/IBM-Cloud-Project"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dirty="0">
                <a:solidFill>
                  <a:schemeClr val="accent1">
                    <a:lumMod val="75000"/>
                  </a:schemeClr>
                </a:solidFill>
              </a:rPr>
              <a:t>Interview Trainer Agent </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70039" y="4316474"/>
            <a:ext cx="10068232" cy="1200329"/>
          </a:xfrm>
          <a:prstGeom prst="rect">
            <a:avLst/>
          </a:prstGeom>
          <a:noFill/>
        </p:spPr>
        <p:txBody>
          <a:bodyPr wrap="square" lIns="91440" tIns="45720" rIns="91440" bIns="45720" rtlCol="0" anchor="t">
            <a:spAutoFit/>
          </a:bodyPr>
          <a:lstStyle/>
          <a:p>
            <a:r>
              <a:rPr lang="en-US" sz="2400" b="1" dirty="0">
                <a:solidFill>
                  <a:schemeClr val="bg1"/>
                </a:solidFill>
                <a:latin typeface="Arial" pitchFamily="34" charset="0"/>
                <a:cs typeface="Arial" pitchFamily="34" charset="0"/>
              </a:rPr>
              <a:t>Presented By:</a:t>
            </a:r>
          </a:p>
          <a:p>
            <a:r>
              <a:rPr lang="en-US" sz="2400" b="1" dirty="0">
                <a:solidFill>
                  <a:schemeClr val="bg1"/>
                </a:solidFill>
                <a:latin typeface="Arial"/>
                <a:cs typeface="Arial"/>
              </a:rPr>
              <a:t>Soumik Saran Nath – ITER SOA University – Computer Applications</a:t>
            </a:r>
          </a:p>
          <a:p>
            <a:r>
              <a:rPr lang="en-US" sz="2400" b="1" dirty="0" err="1">
                <a:solidFill>
                  <a:schemeClr val="bg1"/>
                </a:solidFill>
                <a:latin typeface="Arial"/>
                <a:cs typeface="Arial"/>
              </a:rPr>
              <a:t>Github</a:t>
            </a:r>
            <a:r>
              <a:rPr lang="en-US" sz="2400" b="1" dirty="0">
                <a:solidFill>
                  <a:schemeClr val="bg1"/>
                </a:solidFill>
                <a:latin typeface="Arial"/>
                <a:cs typeface="Arial"/>
              </a:rPr>
              <a:t>:- </a:t>
            </a:r>
            <a:r>
              <a:rPr lang="en-US" sz="2400" b="1" dirty="0">
                <a:solidFill>
                  <a:schemeClr val="bg1"/>
                </a:solidFill>
                <a:latin typeface="Arial"/>
                <a:cs typeface="Arial"/>
                <a:hlinkClick r:id="rId2"/>
              </a:rPr>
              <a:t>https://</a:t>
            </a:r>
            <a:r>
              <a:rPr lang="en-US" sz="2400" b="1" dirty="0" err="1">
                <a:solidFill>
                  <a:schemeClr val="bg1"/>
                </a:solidFill>
                <a:latin typeface="Arial"/>
                <a:cs typeface="Arial"/>
                <a:hlinkClick r:id="rId2"/>
              </a:rPr>
              <a:t>github.com</a:t>
            </a:r>
            <a:r>
              <a:rPr lang="en-US" sz="2400" b="1" dirty="0">
                <a:solidFill>
                  <a:schemeClr val="bg1"/>
                </a:solidFill>
                <a:latin typeface="Arial"/>
                <a:cs typeface="Arial"/>
                <a:hlinkClick r:id="rId2"/>
              </a:rPr>
              <a:t>/soumik-24/IBM-Cloud-Project</a:t>
            </a:r>
            <a:endParaRPr lang="en-US" sz="2400" b="1" dirty="0">
              <a:solidFill>
                <a:schemeClr val="bg1"/>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000" dirty="0"/>
              <a:t>Add </a:t>
            </a:r>
            <a:r>
              <a:rPr lang="en-US" sz="2000" b="1" dirty="0"/>
              <a:t>voice-based mock interviews</a:t>
            </a:r>
            <a:endParaRPr lang="en-US" sz="2000" dirty="0"/>
          </a:p>
          <a:p>
            <a:r>
              <a:rPr lang="en-US" sz="2000" dirty="0"/>
              <a:t>Real-time </a:t>
            </a:r>
            <a:r>
              <a:rPr lang="en-US" sz="2000" b="1" dirty="0"/>
              <a:t>answer scoring</a:t>
            </a:r>
            <a:r>
              <a:rPr lang="en-US" sz="2000" dirty="0"/>
              <a:t> with feedback</a:t>
            </a:r>
          </a:p>
          <a:p>
            <a:r>
              <a:rPr lang="en-US" sz="2000" b="1" dirty="0"/>
              <a:t>Multilingual support</a:t>
            </a:r>
            <a:endParaRPr lang="en-US" sz="2000" dirty="0"/>
          </a:p>
          <a:p>
            <a:r>
              <a:rPr lang="en-US" sz="2000" dirty="0"/>
              <a:t>Integration with </a:t>
            </a:r>
            <a:r>
              <a:rPr lang="en-US" sz="2000" b="1" dirty="0"/>
              <a:t>job portals</a:t>
            </a:r>
            <a:r>
              <a:rPr lang="en-US" sz="2000" dirty="0"/>
              <a:t> or </a:t>
            </a:r>
            <a:r>
              <a:rPr lang="en-US" sz="2000" b="1" dirty="0"/>
              <a:t>resume builders</a:t>
            </a:r>
            <a:endParaRPr lang="en-US" sz="2000" dirty="0"/>
          </a:p>
          <a:p>
            <a:r>
              <a:rPr lang="en-US" sz="2000" dirty="0"/>
              <a:t>Expand to group discussion and aptitude test training</a:t>
            </a:r>
          </a:p>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en-IN" sz="2400" dirty="0">
                <a:solidFill>
                  <a:srgbClr val="0F0F0F"/>
                </a:solidFill>
                <a:ea typeface="+mn-lt"/>
                <a:cs typeface="+mn-lt"/>
              </a:rPr>
              <a:t>IBM Granite Documentation</a:t>
            </a:r>
          </a:p>
          <a:p>
            <a:pPr marL="305435" indent="-305435"/>
            <a:r>
              <a:rPr lang="en-US" sz="2400" dirty="0" err="1"/>
              <a:t>LangChain</a:t>
            </a:r>
            <a:r>
              <a:rPr lang="en-US" sz="2400" dirty="0"/>
              <a:t> official docs</a:t>
            </a:r>
          </a:p>
          <a:p>
            <a:pPr marL="305435" indent="-305435"/>
            <a:r>
              <a:rPr lang="en-US" sz="2400" dirty="0"/>
              <a:t>FAISS / IBM </a:t>
            </a:r>
            <a:r>
              <a:rPr lang="en-US" sz="2400" dirty="0" err="1"/>
              <a:t>Cloudant</a:t>
            </a:r>
            <a:r>
              <a:rPr lang="en-US" sz="2400" dirty="0"/>
              <a:t> for vector search</a:t>
            </a:r>
          </a:p>
          <a:p>
            <a:pPr marL="305435" indent="-305435"/>
            <a:r>
              <a:rPr lang="en-US" sz="2400" dirty="0"/>
              <a:t>Job portals like Naukri, LinkedIn, Glassdoor</a:t>
            </a:r>
          </a:p>
          <a:p>
            <a:pPr marL="305435" indent="-305435"/>
            <a:r>
              <a:rPr lang="en-US" sz="2400" dirty="0"/>
              <a:t>Papers on RAG and AI in EdTech</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4FE57762-5B2C-93E7-2746-0686C79D2583}"/>
              </a:ext>
            </a:extLst>
          </p:cNvPr>
          <p:cNvPicPr>
            <a:picLocks noGrp="1" noChangeAspect="1"/>
          </p:cNvPicPr>
          <p:nvPr>
            <p:ph idx="1"/>
          </p:nvPr>
        </p:nvPicPr>
        <p:blipFill>
          <a:blip r:embed="rId2"/>
          <a:srcRect/>
          <a:stretch/>
        </p:blipFill>
        <p:spPr>
          <a:xfrm>
            <a:off x="2581947" y="1232452"/>
            <a:ext cx="6958293" cy="5401478"/>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8" name="Picture 7">
            <a:extLst>
              <a:ext uri="{FF2B5EF4-FFF2-40B4-BE49-F238E27FC236}">
                <a16:creationId xmlns:a16="http://schemas.microsoft.com/office/drawing/2014/main" id="{7FF1252C-44D5-6E11-C259-449770738401}"/>
              </a:ext>
            </a:extLst>
          </p:cNvPr>
          <p:cNvPicPr>
            <a:picLocks noChangeAspect="1"/>
          </p:cNvPicPr>
          <p:nvPr/>
        </p:nvPicPr>
        <p:blipFill>
          <a:blip r:embed="rId2"/>
          <a:srcRect/>
          <a:stretch/>
        </p:blipFill>
        <p:spPr>
          <a:xfrm>
            <a:off x="2769636" y="1299071"/>
            <a:ext cx="6652728" cy="5131881"/>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a:extLst>
              <a:ext uri="{FF2B5EF4-FFF2-40B4-BE49-F238E27FC236}">
                <a16:creationId xmlns:a16="http://schemas.microsoft.com/office/drawing/2014/main" id="{9FBA2FCA-833F-DDC8-C0A1-53EF1F889A91}"/>
              </a:ext>
            </a:extLst>
          </p:cNvPr>
          <p:cNvPicPr>
            <a:picLocks noGrp="1" noChangeAspect="1"/>
          </p:cNvPicPr>
          <p:nvPr>
            <p:ph idx="1"/>
          </p:nvPr>
        </p:nvPicPr>
        <p:blipFill>
          <a:blip r:embed="rId2"/>
          <a:srcRect l="22" r="30"/>
          <a:stretch>
            <a:fillRect/>
          </a:stretch>
        </p:blipFill>
        <p:spPr>
          <a:xfrm>
            <a:off x="2270236" y="1232452"/>
            <a:ext cx="7399281" cy="4799491"/>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lstStyle/>
          <a:p>
            <a:r>
              <a:rPr lang="en-US" sz="2000" dirty="0"/>
              <a:t>Preparing for a job interview can be an overwhelming experience, especially when you're unsure what to expect. While there are plenty of websites and platforms that offer general tips, they often fall short when it comes to providing </a:t>
            </a:r>
            <a:r>
              <a:rPr lang="en-US" sz="2000" b="1" dirty="0"/>
              <a:t>personalized, role-specific guidance</a:t>
            </a:r>
            <a:r>
              <a:rPr lang="en-US" sz="2000" dirty="0"/>
              <a:t>.</a:t>
            </a:r>
          </a:p>
          <a:p>
            <a:r>
              <a:rPr lang="en-US" sz="2000" dirty="0"/>
              <a:t>A fresher applying for a software engineering role and a professional switching to a managerial position have completely different needs—but most preparation tools treat them the same. There's usually no adaptation based on your </a:t>
            </a:r>
            <a:r>
              <a:rPr lang="en-US" sz="2000" b="1" dirty="0"/>
              <a:t>experience level, industry</a:t>
            </a:r>
            <a:r>
              <a:rPr lang="en-US" sz="2000" dirty="0"/>
              <a:t>, or even the </a:t>
            </a:r>
            <a:r>
              <a:rPr lang="en-US" sz="2000" b="1" dirty="0"/>
              <a:t>type of company</a:t>
            </a:r>
            <a:r>
              <a:rPr lang="en-US" sz="2000" dirty="0"/>
              <a:t> you're targeting.</a:t>
            </a:r>
          </a:p>
          <a:p>
            <a:r>
              <a:rPr lang="en-US" sz="2000" dirty="0"/>
              <a:t>What's missing is a </a:t>
            </a:r>
            <a:r>
              <a:rPr lang="en-US" sz="2000" b="1" dirty="0"/>
              <a:t>smart, tailored approach</a:t>
            </a:r>
            <a:r>
              <a:rPr lang="en-US" sz="2000" dirty="0"/>
              <a:t>—one that understands </a:t>
            </a:r>
            <a:r>
              <a:rPr lang="en-US" sz="2000" i="1" dirty="0"/>
              <a:t>you</a:t>
            </a:r>
            <a:r>
              <a:rPr lang="en-US" sz="2000" dirty="0"/>
              <a:t> as a candidate, analyses your resume or job role, and helps you practice with the </a:t>
            </a:r>
            <a:r>
              <a:rPr lang="en-US" sz="2000" b="1" dirty="0"/>
              <a:t>right questions</a:t>
            </a:r>
            <a:r>
              <a:rPr lang="en-US" sz="2000" dirty="0"/>
              <a:t>, </a:t>
            </a:r>
            <a:r>
              <a:rPr lang="en-US" sz="2000" b="1" dirty="0"/>
              <a:t>model answers</a:t>
            </a:r>
            <a:r>
              <a:rPr lang="en-US" sz="2000" dirty="0"/>
              <a:t>, and </a:t>
            </a:r>
            <a:r>
              <a:rPr lang="en-US" sz="2000" b="1" dirty="0"/>
              <a:t>behavioral tips</a:t>
            </a:r>
            <a:r>
              <a:rPr lang="en-US" sz="2000" dirty="0"/>
              <a:t>. The lack of such focused preparation not only lowers confidence but also affects real outcomes in competitive hiring environments.</a:t>
            </a:r>
          </a:p>
          <a:p>
            <a:pPr marL="305435" indent="-305435"/>
            <a:endParaRPr lang="en-IN"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3E5D9-914E-F20C-4565-65E4106D821F}"/>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a:t>
            </a:r>
            <a:r>
              <a:rPr lang="en-US" b="1" dirty="0">
                <a:solidFill>
                  <a:schemeClr val="accent1"/>
                </a:solidFill>
                <a:latin typeface="Arial" panose="020B0604020202020204" pitchFamily="34" charset="0"/>
                <a:cs typeface="Arial" panose="020B0604020202020204" pitchFamily="34" charset="0"/>
              </a:rPr>
              <a:t> </a:t>
            </a:r>
            <a:r>
              <a:rPr lang="en-US" sz="4400" b="1" dirty="0">
                <a:solidFill>
                  <a:schemeClr val="accent1"/>
                </a:solidFill>
                <a:latin typeface="Arial" panose="020B0604020202020204" pitchFamily="34" charset="0"/>
                <a:cs typeface="Arial" panose="020B0604020202020204" pitchFamily="34" charset="0"/>
              </a:rPr>
              <a:t>Solution</a:t>
            </a:r>
            <a:endParaRPr lang="en-US" dirty="0"/>
          </a:p>
        </p:txBody>
      </p:sp>
      <p:sp>
        <p:nvSpPr>
          <p:cNvPr id="3" name="Content Placeholder 2">
            <a:extLst>
              <a:ext uri="{FF2B5EF4-FFF2-40B4-BE49-F238E27FC236}">
                <a16:creationId xmlns:a16="http://schemas.microsoft.com/office/drawing/2014/main" id="{5C1D6DBA-FB69-D2B0-CF29-CFD8B608A738}"/>
              </a:ext>
            </a:extLst>
          </p:cNvPr>
          <p:cNvSpPr>
            <a:spLocks noGrp="1"/>
          </p:cNvSpPr>
          <p:nvPr>
            <p:ph idx="1"/>
          </p:nvPr>
        </p:nvSpPr>
        <p:spPr>
          <a:xfrm>
            <a:off x="581193" y="1232452"/>
            <a:ext cx="11029615" cy="5020116"/>
          </a:xfrm>
        </p:spPr>
        <p:txBody>
          <a:bodyPr>
            <a:normAutofit lnSpcReduction="10000"/>
          </a:bodyPr>
          <a:lstStyle/>
          <a:p>
            <a:r>
              <a:rPr lang="en-US" dirty="0"/>
              <a:t>To address the gap in personalized interview preparation, we introduce the </a:t>
            </a:r>
            <a:r>
              <a:rPr lang="en-US" b="1" dirty="0"/>
              <a:t>Interview Trainer Agent</a:t>
            </a:r>
            <a:r>
              <a:rPr lang="en-US" dirty="0"/>
              <a:t>—an AI-powered assistant designed to act like a personal interview coach.</a:t>
            </a:r>
          </a:p>
          <a:p>
            <a:r>
              <a:rPr lang="en-US" dirty="0"/>
              <a:t>Powered by </a:t>
            </a:r>
            <a:r>
              <a:rPr lang="en-US" b="1" dirty="0"/>
              <a:t>Retrieval-Augmented Generation (RAG)</a:t>
            </a:r>
            <a:r>
              <a:rPr lang="en-US" dirty="0"/>
              <a:t>, the agent doesn’t just give generic tips—it actually learns about the user. When a user uploads their resume or mentions a job title, the system retrieves highly relevant data such as </a:t>
            </a:r>
            <a:r>
              <a:rPr lang="en-US" b="1" dirty="0"/>
              <a:t>real interview questions, industry-specific expectations</a:t>
            </a:r>
            <a:r>
              <a:rPr lang="en-US" dirty="0"/>
              <a:t>, and </a:t>
            </a:r>
            <a:r>
              <a:rPr lang="en-US" b="1" dirty="0"/>
              <a:t>HR best practices</a:t>
            </a:r>
            <a:r>
              <a:rPr lang="en-US" dirty="0"/>
              <a:t> from trusted online sources like job portals, professional communities, and interview databases.</a:t>
            </a:r>
          </a:p>
          <a:p>
            <a:r>
              <a:rPr lang="en-US" dirty="0"/>
              <a:t>Based on this information, the agent generates a </a:t>
            </a:r>
            <a:r>
              <a:rPr lang="en-US" b="1" dirty="0"/>
              <a:t>custom preparation kit</a:t>
            </a:r>
            <a:r>
              <a:rPr lang="en-US" dirty="0"/>
              <a:t> for the user. This includes:</a:t>
            </a:r>
          </a:p>
          <a:p>
            <a:pPr marL="0" indent="0">
              <a:buNone/>
            </a:pPr>
            <a:r>
              <a:rPr lang="en-US" dirty="0"/>
              <a:t>                   Role-specific </a:t>
            </a:r>
            <a:r>
              <a:rPr lang="en-US" b="1" dirty="0"/>
              <a:t>technical and HR interview questions</a:t>
            </a:r>
            <a:endParaRPr lang="en-US" dirty="0"/>
          </a:p>
          <a:p>
            <a:pPr marL="0" indent="0">
              <a:buNone/>
            </a:pPr>
            <a:r>
              <a:rPr lang="en-US" dirty="0"/>
              <a:t>                   Common </a:t>
            </a:r>
            <a:r>
              <a:rPr lang="en-US" b="1" dirty="0"/>
              <a:t>behavioral scenarios</a:t>
            </a:r>
            <a:r>
              <a:rPr lang="en-US" dirty="0"/>
              <a:t> with suggested approaches</a:t>
            </a:r>
          </a:p>
          <a:p>
            <a:pPr marL="0" indent="0">
              <a:buNone/>
            </a:pPr>
            <a:r>
              <a:rPr lang="en-US" b="1" dirty="0"/>
              <a:t>                   Model answers</a:t>
            </a:r>
            <a:r>
              <a:rPr lang="en-US" dirty="0"/>
              <a:t> to help the user structure their own responses</a:t>
            </a:r>
          </a:p>
          <a:p>
            <a:pPr marL="0" indent="0">
              <a:buNone/>
            </a:pPr>
            <a:r>
              <a:rPr lang="en-US" dirty="0"/>
              <a:t>                   Personalized </a:t>
            </a:r>
            <a:r>
              <a:rPr lang="en-US" b="1" dirty="0"/>
              <a:t>improvement tips</a:t>
            </a:r>
            <a:r>
              <a:rPr lang="en-US" dirty="0"/>
              <a:t> and follow-up guidance</a:t>
            </a:r>
          </a:p>
          <a:p>
            <a:r>
              <a:rPr lang="en-US" dirty="0"/>
              <a:t>The goal is to simulate the feeling of being coached by an experienced HR trainer—but in a digital, scalable way. This agent helps users not only practice smarter but also feel more confident walking into any interview, whether it’s for their first internship or their next big career move.</a:t>
            </a:r>
          </a:p>
          <a:p>
            <a:endParaRPr lang="en-US" dirty="0"/>
          </a:p>
        </p:txBody>
      </p:sp>
    </p:spTree>
    <p:extLst>
      <p:ext uri="{BB962C8B-B14F-4D97-AF65-F5344CB8AC3E}">
        <p14:creationId xmlns:p14="http://schemas.microsoft.com/office/powerpoint/2010/main" val="42399325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US" sz="1800" b="1" dirty="0"/>
              <a:t>IBM Cloud Lite Services</a:t>
            </a:r>
            <a:r>
              <a:rPr lang="en-US" sz="1800" dirty="0"/>
              <a:t>:</a:t>
            </a:r>
          </a:p>
          <a:p>
            <a:pPr marL="0" indent="0">
              <a:buNone/>
            </a:pPr>
            <a:r>
              <a:rPr lang="en-US" sz="1800" dirty="0"/>
              <a:t>          IBM Watson NLP</a:t>
            </a:r>
          </a:p>
          <a:p>
            <a:pPr marL="0" indent="0">
              <a:buNone/>
            </a:pPr>
            <a:r>
              <a:rPr lang="en-US" sz="1800" dirty="0"/>
              <a:t>          IBM Cloud Functions (Serverless)</a:t>
            </a:r>
          </a:p>
          <a:p>
            <a:pPr marL="0" indent="0">
              <a:buNone/>
            </a:pPr>
            <a:r>
              <a:rPr lang="en-US" sz="1800" dirty="0"/>
              <a:t>          IBM Cloud Object Storage</a:t>
            </a:r>
          </a:p>
          <a:p>
            <a:pPr marL="305435" indent="-305435"/>
            <a:r>
              <a:rPr lang="en-US" sz="1800" b="1" dirty="0"/>
              <a:t>IBM Cloud Lite Services</a:t>
            </a:r>
            <a:r>
              <a:rPr lang="en-US" sz="1800" dirty="0"/>
              <a:t>:</a:t>
            </a:r>
          </a:p>
          <a:p>
            <a:pPr marL="0" indent="0">
              <a:buNone/>
            </a:pPr>
            <a:r>
              <a:rPr lang="en-US" sz="1800" b="1" dirty="0"/>
              <a:t>IBM Granite Model</a:t>
            </a:r>
            <a:r>
              <a:rPr lang="en-US" sz="1800" dirty="0"/>
              <a:t> (for answer generation and scoring)</a:t>
            </a:r>
            <a:endParaRPr lang="en-IN" sz="18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15" name="Rectangle 12">
            <a:extLst>
              <a:ext uri="{FF2B5EF4-FFF2-40B4-BE49-F238E27FC236}">
                <a16:creationId xmlns:a16="http://schemas.microsoft.com/office/drawing/2014/main" id="{C6730014-9713-3626-1913-331019E649C8}"/>
              </a:ext>
            </a:extLst>
          </p:cNvPr>
          <p:cNvSpPr>
            <a:spLocks noGrp="1" noChangeArrowheads="1"/>
          </p:cNvSpPr>
          <p:nvPr>
            <p:ph idx="1"/>
          </p:nvPr>
        </p:nvSpPr>
        <p:spPr bwMode="auto">
          <a:xfrm>
            <a:off x="581193" y="1330366"/>
            <a:ext cx="11029616"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Algorithm Selection: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We adopted the </a:t>
            </a:r>
            <a:r>
              <a:rPr kumimoji="0" lang="en-US" altLang="en-US" sz="1400" b="1" i="0" u="none" strike="noStrike" cap="none" normalizeH="0" baseline="0" dirty="0">
                <a:ln>
                  <a:noFill/>
                </a:ln>
                <a:solidFill>
                  <a:schemeClr val="tx1"/>
                </a:solidFill>
                <a:effectLst/>
                <a:latin typeface="Arial" panose="020B0604020202020204" pitchFamily="34" charset="0"/>
              </a:rPr>
              <a:t>Retrieval-Augmented Generation (RAG)</a:t>
            </a:r>
            <a:r>
              <a:rPr kumimoji="0" lang="en-US" altLang="en-US" sz="1400" b="0" i="0" u="none" strike="noStrike" cap="none" normalizeH="0" baseline="0" dirty="0">
                <a:ln>
                  <a:noFill/>
                </a:ln>
                <a:solidFill>
                  <a:schemeClr val="tx1"/>
                </a:solidFill>
                <a:effectLst/>
                <a:latin typeface="Arial" panose="020B0604020202020204" pitchFamily="34" charset="0"/>
              </a:rPr>
              <a:t> approach, which combines the strengths of information retrieval and language generation. This was chosen to ensure highly relevant, role-specific interview preparation based on real-world data, instead of generating generic answers.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Input: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User inputs include </a:t>
            </a:r>
            <a:r>
              <a:rPr kumimoji="0" lang="en-US" altLang="en-US" sz="1400" b="1" i="0" u="none" strike="noStrike" cap="none" normalizeH="0" baseline="0" dirty="0">
                <a:ln>
                  <a:noFill/>
                </a:ln>
                <a:solidFill>
                  <a:schemeClr val="tx1"/>
                </a:solidFill>
                <a:effectLst/>
                <a:latin typeface="Arial" panose="020B0604020202020204" pitchFamily="34" charset="0"/>
              </a:rPr>
              <a:t>resume text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job role</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experience level</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retriever uses these inputs to search across </a:t>
            </a:r>
            <a:r>
              <a:rPr kumimoji="0" lang="en-US" altLang="en-US" sz="1400" b="1" i="0" u="none" strike="noStrike" cap="none" normalizeH="0" baseline="0" dirty="0">
                <a:ln>
                  <a:noFill/>
                </a:ln>
                <a:solidFill>
                  <a:schemeClr val="tx1"/>
                </a:solidFill>
                <a:effectLst/>
                <a:latin typeface="Arial" panose="020B0604020202020204" pitchFamily="34" charset="0"/>
              </a:rPr>
              <a:t>recruitment portals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professional forums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interview question datasets</a:t>
            </a:r>
            <a:r>
              <a:rPr kumimoji="0" lang="en-US" altLang="en-US" sz="1400" b="0" i="0" u="none" strike="noStrike" cap="none" normalizeH="0" baseline="0" dirty="0">
                <a:ln>
                  <a:noFill/>
                </a:ln>
                <a:solidFill>
                  <a:schemeClr val="tx1"/>
                </a:solidFill>
                <a:effectLst/>
                <a:latin typeface="Arial" panose="020B0604020202020204" pitchFamily="34" charset="0"/>
              </a:rPr>
              <a:t> indexed as vector embeddings.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Training Process: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IBM's pre-trained </a:t>
            </a:r>
            <a:r>
              <a:rPr kumimoji="0" lang="en-US" altLang="en-US" sz="1400" b="1" i="0" u="none" strike="noStrike" cap="none" normalizeH="0" baseline="0" dirty="0">
                <a:ln>
                  <a:noFill/>
                </a:ln>
                <a:solidFill>
                  <a:schemeClr val="tx1"/>
                </a:solidFill>
                <a:effectLst/>
                <a:latin typeface="Arial" panose="020B0604020202020204" pitchFamily="34" charset="0"/>
              </a:rPr>
              <a:t>Granite foundation model</a:t>
            </a:r>
            <a:r>
              <a:rPr kumimoji="0" lang="en-US" altLang="en-US" sz="1400" b="0" i="0" u="none" strike="noStrike" cap="none" normalizeH="0" baseline="0" dirty="0">
                <a:ln>
                  <a:noFill/>
                </a:ln>
                <a:solidFill>
                  <a:schemeClr val="tx1"/>
                </a:solidFill>
                <a:effectLst/>
                <a:latin typeface="Arial" panose="020B0604020202020204" pitchFamily="34" charset="0"/>
              </a:rPr>
              <a:t> is used for generation.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 custom knowledge base (RAG corpus) is built.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system doesn't require traditional model training but depends on effective data retrieval and prompt engineering for fine-tuning outputs.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Prediction Process: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When a user submits their details, the retriever pulls the most relevant interview content.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This context is passed to the Granite model, which then </a:t>
            </a:r>
            <a:r>
              <a:rPr kumimoji="0" lang="en-US" altLang="en-US" sz="1400" b="1" i="0" u="none" strike="noStrike" cap="none" normalizeH="0" baseline="0" dirty="0">
                <a:ln>
                  <a:noFill/>
                </a:ln>
                <a:solidFill>
                  <a:schemeClr val="tx1"/>
                </a:solidFill>
                <a:effectLst/>
                <a:latin typeface="Arial" panose="020B0604020202020204" pitchFamily="34" charset="0"/>
              </a:rPr>
              <a:t>generates targeted questions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a:ln>
                  <a:noFill/>
                </a:ln>
                <a:solidFill>
                  <a:schemeClr val="tx1"/>
                </a:solidFill>
                <a:effectLst/>
                <a:latin typeface="Arial" panose="020B0604020202020204" pitchFamily="34" charset="0"/>
              </a:rPr>
              <a:t>sample answers</a:t>
            </a:r>
            <a:r>
              <a:rPr kumimoji="0" lang="en-US" altLang="en-US" sz="1400" b="0" i="0" u="none" strike="noStrike" cap="none" normalizeH="0" baseline="0" dirty="0">
                <a:ln>
                  <a:noFill/>
                </a:ln>
                <a:solidFill>
                  <a:schemeClr val="tx1"/>
                </a:solidFill>
                <a:effectLst/>
                <a:latin typeface="Arial" panose="020B0604020202020204" pitchFamily="34" charset="0"/>
              </a:rPr>
              <a:t>, and </a:t>
            </a:r>
            <a:r>
              <a:rPr kumimoji="0" lang="en-US" altLang="en-US" sz="1400" b="1" i="0" u="none" strike="noStrike" cap="none" normalizeH="0" baseline="0" dirty="0">
                <a:ln>
                  <a:noFill/>
                </a:ln>
                <a:solidFill>
                  <a:schemeClr val="tx1"/>
                </a:solidFill>
                <a:effectLst/>
                <a:latin typeface="Arial" panose="020B0604020202020204" pitchFamily="34" charset="0"/>
              </a:rPr>
              <a:t>feedback tips</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flow is hosted on </a:t>
            </a:r>
            <a:r>
              <a:rPr kumimoji="0" lang="en-US" altLang="en-US" sz="1400" b="1" i="0" u="none" strike="noStrike" cap="none" normalizeH="0" baseline="0" dirty="0">
                <a:ln>
                  <a:noFill/>
                </a:ln>
                <a:solidFill>
                  <a:schemeClr val="tx1"/>
                </a:solidFill>
                <a:effectLst/>
                <a:latin typeface="Arial" panose="020B0604020202020204" pitchFamily="34" charset="0"/>
              </a:rPr>
              <a:t>IBM Cloud Functions</a:t>
            </a:r>
            <a:r>
              <a:rPr kumimoji="0" lang="en-US" altLang="en-US" sz="1400" b="0" i="0" u="none" strike="noStrike" cap="none" normalizeH="0" baseline="0" dirty="0">
                <a:ln>
                  <a:noFill/>
                </a:ln>
                <a:solidFill>
                  <a:schemeClr val="tx1"/>
                </a:solidFill>
                <a:effectLst/>
                <a:latin typeface="Arial" panose="020B0604020202020204" pitchFamily="34" charset="0"/>
              </a:rPr>
              <a:t> with fast response and scalability.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Result</a:t>
            </a:r>
            <a:endParaRPr lang="en-US" dirty="0"/>
          </a:p>
        </p:txBody>
      </p:sp>
      <p:pic>
        <p:nvPicPr>
          <p:cNvPr id="4" name="Content Placeholder 3">
            <a:extLst>
              <a:ext uri="{FF2B5EF4-FFF2-40B4-BE49-F238E27FC236}">
                <a16:creationId xmlns:a16="http://schemas.microsoft.com/office/drawing/2014/main" id="{8CC7DF6E-8A65-372C-9FEE-FEB09ADBA3CA}"/>
              </a:ext>
            </a:extLst>
          </p:cNvPr>
          <p:cNvPicPr>
            <a:picLocks noGrp="1" noChangeAspect="1"/>
          </p:cNvPicPr>
          <p:nvPr>
            <p:ph idx="1"/>
          </p:nvPr>
        </p:nvPicPr>
        <p:blipFill>
          <a:blip r:embed="rId2"/>
          <a:stretch>
            <a:fillRect/>
          </a:stretch>
        </p:blipFill>
        <p:spPr>
          <a:xfrm>
            <a:off x="1082499" y="1232452"/>
            <a:ext cx="9369191" cy="4645030"/>
          </a:xfrm>
        </p:spPr>
      </p:pic>
      <p:sp>
        <p:nvSpPr>
          <p:cNvPr id="6" name="TextBox 5">
            <a:extLst>
              <a:ext uri="{FF2B5EF4-FFF2-40B4-BE49-F238E27FC236}">
                <a16:creationId xmlns:a16="http://schemas.microsoft.com/office/drawing/2014/main" id="{CC699E02-0AB2-D40B-9B2E-99D28EEE20C4}"/>
              </a:ext>
            </a:extLst>
          </p:cNvPr>
          <p:cNvSpPr txBox="1"/>
          <p:nvPr/>
        </p:nvSpPr>
        <p:spPr>
          <a:xfrm>
            <a:off x="5014451" y="5955789"/>
            <a:ext cx="2487561"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Preview of the Agent </a:t>
            </a:r>
          </a:p>
        </p:txBody>
      </p:sp>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55B5FA0-B358-BD3C-D872-EF051F5299E5}"/>
              </a:ext>
            </a:extLst>
          </p:cNvPr>
          <p:cNvPicPr>
            <a:picLocks noChangeAspect="1"/>
          </p:cNvPicPr>
          <p:nvPr/>
        </p:nvPicPr>
        <p:blipFill>
          <a:blip r:embed="rId2"/>
          <a:srcRect t="629" r="3846"/>
          <a:stretch>
            <a:fillRect/>
          </a:stretch>
        </p:blipFill>
        <p:spPr>
          <a:xfrm>
            <a:off x="131222" y="693683"/>
            <a:ext cx="5856624" cy="2812276"/>
          </a:xfrm>
          <a:prstGeom prst="rect">
            <a:avLst/>
          </a:prstGeom>
        </p:spPr>
      </p:pic>
      <p:sp>
        <p:nvSpPr>
          <p:cNvPr id="4" name="TextBox 3">
            <a:extLst>
              <a:ext uri="{FF2B5EF4-FFF2-40B4-BE49-F238E27FC236}">
                <a16:creationId xmlns:a16="http://schemas.microsoft.com/office/drawing/2014/main" id="{0FFE0B62-222F-22E2-0117-C503CD466113}"/>
              </a:ext>
            </a:extLst>
          </p:cNvPr>
          <p:cNvSpPr txBox="1"/>
          <p:nvPr/>
        </p:nvSpPr>
        <p:spPr>
          <a:xfrm>
            <a:off x="1130710" y="3504208"/>
            <a:ext cx="4857135" cy="369332"/>
          </a:xfrm>
          <a:prstGeom prst="rect">
            <a:avLst/>
          </a:prstGeom>
          <a:noFill/>
        </p:spPr>
        <p:txBody>
          <a:bodyPr wrap="square" rtlCol="0">
            <a:spAutoFit/>
          </a:bodyPr>
          <a:lstStyle/>
          <a:p>
            <a:r>
              <a:rPr lang="en-US" dirty="0"/>
              <a:t>Input :- Software Developer – fresher </a:t>
            </a:r>
          </a:p>
        </p:txBody>
      </p:sp>
      <p:pic>
        <p:nvPicPr>
          <p:cNvPr id="6" name="Picture 5">
            <a:extLst>
              <a:ext uri="{FF2B5EF4-FFF2-40B4-BE49-F238E27FC236}">
                <a16:creationId xmlns:a16="http://schemas.microsoft.com/office/drawing/2014/main" id="{A4E5B1E6-AEAF-0EA1-70A1-A535F4340ACA}"/>
              </a:ext>
            </a:extLst>
          </p:cNvPr>
          <p:cNvPicPr>
            <a:picLocks noChangeAspect="1"/>
          </p:cNvPicPr>
          <p:nvPr/>
        </p:nvPicPr>
        <p:blipFill>
          <a:blip r:embed="rId3"/>
          <a:srcRect l="1464" t="4069" r="980"/>
          <a:stretch>
            <a:fillRect/>
          </a:stretch>
        </p:blipFill>
        <p:spPr>
          <a:xfrm>
            <a:off x="5486400" y="3016469"/>
            <a:ext cx="6277766" cy="2998490"/>
          </a:xfrm>
          <a:prstGeom prst="rect">
            <a:avLst/>
          </a:prstGeom>
        </p:spPr>
      </p:pic>
      <p:sp>
        <p:nvSpPr>
          <p:cNvPr id="7" name="TextBox 6">
            <a:extLst>
              <a:ext uri="{FF2B5EF4-FFF2-40B4-BE49-F238E27FC236}">
                <a16:creationId xmlns:a16="http://schemas.microsoft.com/office/drawing/2014/main" id="{73716713-3D6A-44CE-DF54-C8A329314949}"/>
              </a:ext>
            </a:extLst>
          </p:cNvPr>
          <p:cNvSpPr txBox="1"/>
          <p:nvPr/>
        </p:nvSpPr>
        <p:spPr>
          <a:xfrm>
            <a:off x="7157883" y="6014959"/>
            <a:ext cx="3637936" cy="400110"/>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Input :- FAQ for this role </a:t>
            </a:r>
          </a:p>
        </p:txBody>
      </p:sp>
    </p:spTree>
    <p:extLst>
      <p:ext uri="{BB962C8B-B14F-4D97-AF65-F5344CB8AC3E}">
        <p14:creationId xmlns:p14="http://schemas.microsoft.com/office/powerpoint/2010/main" val="14762808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r>
              <a:rPr lang="en-US" sz="1800" dirty="0"/>
              <a:t>The Interview Trainer Agent represents a powerful and timely solution for one of the most stressful and high-stakes challenges faced by job seekers today—</a:t>
            </a:r>
            <a:r>
              <a:rPr lang="en-US" sz="1800" b="1" dirty="0"/>
              <a:t>interview preparation</a:t>
            </a:r>
            <a:r>
              <a:rPr lang="en-US" sz="1800" dirty="0"/>
              <a:t>.</a:t>
            </a:r>
          </a:p>
          <a:p>
            <a:r>
              <a:rPr lang="en-US" sz="1800" dirty="0"/>
              <a:t>By combining </a:t>
            </a:r>
            <a:r>
              <a:rPr lang="en-US" sz="1800" b="1" dirty="0"/>
              <a:t>Retrieval-Augmented Generation (RAG)</a:t>
            </a:r>
            <a:r>
              <a:rPr lang="en-US" sz="1800" dirty="0"/>
              <a:t> with IBM’s advanced </a:t>
            </a:r>
            <a:r>
              <a:rPr lang="en-US" sz="1800" b="1" dirty="0"/>
              <a:t>Granite foundation models</a:t>
            </a:r>
            <a:r>
              <a:rPr lang="en-US" sz="1800" dirty="0"/>
              <a:t> and scalable </a:t>
            </a:r>
            <a:r>
              <a:rPr lang="en-US" sz="1800" b="1" dirty="0"/>
              <a:t>IBM Cloud Lite services</a:t>
            </a:r>
            <a:r>
              <a:rPr lang="en-US" sz="1800" dirty="0"/>
              <a:t>, we’ve created a system that feels less like a chatbot and more like a </a:t>
            </a:r>
            <a:r>
              <a:rPr lang="en-US" sz="1800" b="1" dirty="0"/>
              <a:t>personal interview coach</a:t>
            </a:r>
            <a:r>
              <a:rPr lang="en-US" sz="1800" dirty="0"/>
              <a:t>. It’s smart enough to understand your job role, adaptive to your experience level, and capable of pulling in real-world, role-specific content to prepare you thoroughly.</a:t>
            </a:r>
          </a:p>
          <a:p>
            <a:r>
              <a:rPr lang="en-US" sz="1800" dirty="0"/>
              <a:t>Unlike generic prep apps, our system </a:t>
            </a:r>
            <a:r>
              <a:rPr lang="en-US" sz="1800" b="1" dirty="0"/>
              <a:t>goes deeper</a:t>
            </a:r>
            <a:r>
              <a:rPr lang="en-US" sz="1800" dirty="0"/>
              <a:t>—offering targeted technical questions, soft skill evaluation, and behavior-based feedback, all based on live and relevant data.</a:t>
            </a:r>
          </a:p>
          <a:p>
            <a:r>
              <a:rPr lang="en-US" sz="1800" dirty="0"/>
              <a:t>Whether you're a fresher stepping into your first interview or a professional aiming for a new role, the Interview Trainer Agent ensures you're never walking in unprepared.</a:t>
            </a:r>
          </a:p>
          <a:p>
            <a:r>
              <a:rPr lang="en-US" sz="1800" dirty="0"/>
              <a:t>This solution not only </a:t>
            </a:r>
            <a:r>
              <a:rPr lang="en-US" sz="1800" b="1" dirty="0"/>
              <a:t>boosts confidence and performance</a:t>
            </a:r>
            <a:r>
              <a:rPr lang="en-US" sz="1800" dirty="0"/>
              <a:t> but also demonstrates the potential of </a:t>
            </a:r>
            <a:r>
              <a:rPr lang="en-US" sz="1800" b="1" dirty="0"/>
              <a:t>agentic AI</a:t>
            </a:r>
            <a:r>
              <a:rPr lang="en-US" sz="1800" dirty="0"/>
              <a:t> in personal career development and education.</a:t>
            </a:r>
          </a:p>
          <a:p>
            <a:pPr marL="305435" indent="-305435"/>
            <a:endParaRPr lang="en-IN" sz="1800" dirty="0"/>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911</Words>
  <Application>Microsoft Macintosh PowerPoint</Application>
  <PresentationFormat>Widescreen</PresentationFormat>
  <Paragraphs>78</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Interview Trainer Agent </vt:lpstr>
      <vt:lpstr>OUTLINE</vt:lpstr>
      <vt:lpstr>Problem Statement</vt:lpstr>
      <vt:lpstr>Proposed Solution</vt:lpstr>
      <vt:lpstr>System  Approach</vt:lpstr>
      <vt:lpstr>Algorithm &amp; Deployment</vt:lpstr>
      <vt:lpstr>Result</vt:lpstr>
      <vt:lpstr>PowerPoint Presentation</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Soumik Saran Nath</cp:lastModifiedBy>
  <cp:revision>29</cp:revision>
  <dcterms:created xsi:type="dcterms:W3CDTF">2021-05-26T16:50:10Z</dcterms:created>
  <dcterms:modified xsi:type="dcterms:W3CDTF">2025-08-03T14:41:18Z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