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68" r:id="rId5"/>
    <p:sldId id="257" r:id="rId6"/>
    <p:sldId id="258" r:id="rId7"/>
    <p:sldId id="259" r:id="rId8"/>
    <p:sldId id="260" r:id="rId9"/>
    <p:sldId id="266" r:id="rId10"/>
    <p:sldId id="262" r:id="rId11"/>
    <p:sldId id="267" r:id="rId12"/>
    <p:sldId id="269" r:id="rId13"/>
    <p:sldId id="270" r:id="rId14"/>
    <p:sldId id="271" r:id="rId15"/>
    <p:sldId id="272" r:id="rId16"/>
    <p:sldId id="277" r:id="rId17"/>
    <p:sldId id="278" r:id="rId18"/>
    <p:sldId id="273" r:id="rId19"/>
    <p:sldId id="276" r:id="rId20"/>
    <p:sldId id="275" r:id="rId21"/>
    <p:sldId id="274" r:id="rId22"/>
  </p:sldIdLst>
  <p:sldSz cx="14630400" cy="8229600"/>
  <p:notesSz cx="8229600" cy="14630400"/>
  <p:embeddedFontLst>
    <p:embeddedFont>
      <p:font typeface="Roboto Slab" pitchFamily="34" charset="0"/>
      <p:regular r:id="rId26"/>
    </p:embeddedFont>
    <p:embeddedFont>
      <p:font typeface="Roboto Slab" pitchFamily="34" charset="-122"/>
      <p:regular r:id="rId27"/>
    </p:embeddedFont>
    <p:embeddedFont>
      <p:font typeface="Roboto Slab" pitchFamily="34" charset="-120"/>
      <p:regular r:id="rId28"/>
    </p:embeddedFont>
    <p:embeddedFont>
      <p:font typeface="Roboto" panose="02000000000000000000" pitchFamily="34" charset="0"/>
      <p:regular r:id="rId29"/>
      <p:bold r:id="rId30"/>
      <p:italic r:id="rId31"/>
      <p:boldItalic r:id="rId32"/>
    </p:embeddedFont>
    <p:embeddedFont>
      <p:font typeface="Roboto" panose="02000000000000000000" pitchFamily="34" charset="-122"/>
      <p:regular r:id="rId33"/>
    </p:embeddedFont>
    <p:embeddedFont>
      <p:font typeface="Roboto" panose="02000000000000000000" pitchFamily="34" charset="-120"/>
      <p:regular r:id="rId34"/>
    </p:embeddedFont>
    <p:embeddedFont>
      <p:font typeface="Calibri" panose="020F050202020403020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p:nvPr>
        </p:nvSpPr>
        <p:spPr>
          <a:xfrm>
            <a:off x="794420" y="6290400"/>
            <a:ext cx="6355358" cy="5146691"/>
          </a:xfrm>
          <a:prstGeom prst="rect">
            <a:avLst/>
          </a:prstGeom>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12032" y="0"/>
            <a:ext cx="14630400" cy="8229600"/>
          </a:xfrm>
          <a:prstGeom prst="rect">
            <a:avLst/>
          </a:prstGeom>
          <a:solidFill>
            <a:srgbClr val="FBFCFE"/>
          </a:solidFill>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p:spPr>
      </p:sp>
      <p:sp>
        <p:nvSpPr>
          <p:cNvPr id="3" name="Shape 1"/>
          <p:cNvSpPr/>
          <p:nvPr/>
        </p:nvSpPr>
        <p:spPr>
          <a:xfrm>
            <a:off x="0" y="0"/>
            <a:ext cx="14630400" cy="8229600"/>
          </a:xfrm>
          <a:prstGeom prst="rect">
            <a:avLst/>
          </a:prstGeom>
          <a:solidFill>
            <a:srgbClr val="FBFCFE"/>
          </a:solidFill>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425742" y="3031958"/>
            <a:ext cx="11778915" cy="2165684"/>
          </a:xfrm>
          <a:prstGeom prst="rect">
            <a:avLst/>
          </a:prstGeom>
          <a:noFill/>
        </p:spPr>
        <p:txBody>
          <a:bodyPr wrap="square" lIns="0" tIns="0" rIns="0" bIns="0" rtlCol="0" anchor="t"/>
          <a:lstStyle/>
          <a:p>
            <a:pPr algn="ctr">
              <a:lnSpc>
                <a:spcPts val="5550"/>
              </a:lnSpc>
            </a:pPr>
            <a:r>
              <a:rPr lang="en-US" sz="5400" dirty="0">
                <a:solidFill>
                  <a:srgbClr val="3257B8"/>
                </a:solidFill>
                <a:latin typeface="Roboto Slab" pitchFamily="34" charset="0"/>
                <a:ea typeface="Roboto Slab" pitchFamily="34" charset="-122"/>
                <a:cs typeface="Roboto Slab" pitchFamily="34" charset="-120"/>
              </a:rPr>
              <a:t>Multimodal AI Framework For Image Captioning, Story Generation, and Natural Speech Narration</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67853" y="635731"/>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System Design</a:t>
            </a:r>
            <a:endParaRPr lang="en-IN" sz="5000" dirty="0"/>
          </a:p>
        </p:txBody>
      </p:sp>
      <p:pic>
        <p:nvPicPr>
          <p:cNvPr id="5" name="Picture 4"/>
          <p:cNvPicPr>
            <a:picLocks noChangeAspect="1"/>
          </p:cNvPicPr>
          <p:nvPr/>
        </p:nvPicPr>
        <p:blipFill>
          <a:blip r:embed="rId1"/>
          <a:stretch>
            <a:fillRect/>
          </a:stretch>
        </p:blipFill>
        <p:spPr>
          <a:xfrm>
            <a:off x="1777916" y="1844170"/>
            <a:ext cx="10906125" cy="60483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3925" y="3683913"/>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Class Diagram</a:t>
            </a:r>
            <a:endParaRPr lang="en-IN" sz="5000" dirty="0"/>
          </a:p>
        </p:txBody>
      </p:sp>
      <p:pic>
        <p:nvPicPr>
          <p:cNvPr id="4" name="Picture 3"/>
          <p:cNvPicPr>
            <a:picLocks noChangeAspect="1"/>
          </p:cNvPicPr>
          <p:nvPr/>
        </p:nvPicPr>
        <p:blipFill>
          <a:blip r:embed="rId1"/>
          <a:stretch>
            <a:fillRect/>
          </a:stretch>
        </p:blipFill>
        <p:spPr>
          <a:xfrm>
            <a:off x="5885698" y="508212"/>
            <a:ext cx="7315200" cy="7213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6432" y="3195278"/>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Use Case Diagram</a:t>
            </a:r>
            <a:endParaRPr lang="en-IN" sz="5000" dirty="0"/>
          </a:p>
        </p:txBody>
      </p:sp>
      <p:pic>
        <p:nvPicPr>
          <p:cNvPr id="8" name="Picture 7"/>
          <p:cNvPicPr>
            <a:picLocks noChangeAspect="1"/>
          </p:cNvPicPr>
          <p:nvPr/>
        </p:nvPicPr>
        <p:blipFill>
          <a:blip r:embed="rId1"/>
          <a:srcRect t="1156" r="1359" b="1824"/>
          <a:stretch>
            <a:fillRect/>
          </a:stretch>
        </p:blipFill>
        <p:spPr>
          <a:xfrm>
            <a:off x="7110664" y="192505"/>
            <a:ext cx="6112041" cy="767614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24264" y="780110"/>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Sequence Diagram</a:t>
            </a:r>
            <a:endParaRPr lang="en-IN" sz="5000" dirty="0"/>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2706" y="1804737"/>
            <a:ext cx="11371656" cy="58473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609475" y="1804885"/>
            <a:ext cx="8780295" cy="5919389"/>
          </a:xfrm>
          <a:prstGeom prst="rect">
            <a:avLst/>
          </a:prstGeom>
        </p:spPr>
      </p:pic>
      <p:sp>
        <p:nvSpPr>
          <p:cNvPr id="5" name="TextBox 4"/>
          <p:cNvSpPr txBox="1"/>
          <p:nvPr/>
        </p:nvSpPr>
        <p:spPr>
          <a:xfrm>
            <a:off x="1070811" y="809763"/>
            <a:ext cx="7315200" cy="707886"/>
          </a:xfrm>
          <a:prstGeom prst="rect">
            <a:avLst/>
          </a:prstGeom>
          <a:noFill/>
        </p:spPr>
        <p:txBody>
          <a:bodyPr wrap="square">
            <a:spAutoFit/>
          </a:bodyPr>
          <a:lstStyle/>
          <a:p>
            <a:r>
              <a:rPr lang="en-US" sz="4000" dirty="0">
                <a:solidFill>
                  <a:srgbClr val="3257B8"/>
                </a:solidFill>
                <a:latin typeface="Roboto Slab" pitchFamily="34" charset="0"/>
                <a:ea typeface="Roboto Slab" pitchFamily="34" charset="-122"/>
                <a:cs typeface="Roboto Slab" pitchFamily="34" charset="-120"/>
              </a:rPr>
              <a:t>Sample Code</a:t>
            </a:r>
            <a:endParaRPr lang="en-IN"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639929" y="373945"/>
            <a:ext cx="11350542" cy="3740855"/>
          </a:xfrm>
          <a:prstGeom prst="rect">
            <a:avLst/>
          </a:prstGeom>
        </p:spPr>
      </p:pic>
      <p:pic>
        <p:nvPicPr>
          <p:cNvPr id="5" name="Picture 4"/>
          <p:cNvPicPr>
            <a:picLocks noChangeAspect="1"/>
          </p:cNvPicPr>
          <p:nvPr/>
        </p:nvPicPr>
        <p:blipFill>
          <a:blip r:embed="rId2"/>
          <a:stretch>
            <a:fillRect/>
          </a:stretch>
        </p:blipFill>
        <p:spPr>
          <a:xfrm>
            <a:off x="1729287" y="4563765"/>
            <a:ext cx="11450053" cy="329189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1916" y="1289629"/>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Output</a:t>
            </a:r>
            <a:endParaRPr lang="en-IN" sz="5000" dirty="0"/>
          </a:p>
        </p:txBody>
      </p:sp>
      <p:pic>
        <p:nvPicPr>
          <p:cNvPr id="5" name="Picture 4"/>
          <p:cNvPicPr>
            <a:picLocks noChangeAspect="1"/>
          </p:cNvPicPr>
          <p:nvPr/>
        </p:nvPicPr>
        <p:blipFill>
          <a:blip r:embed="rId1"/>
          <a:stretch>
            <a:fillRect/>
          </a:stretch>
        </p:blipFill>
        <p:spPr>
          <a:xfrm>
            <a:off x="2748915" y="2405380"/>
            <a:ext cx="9396730" cy="45548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shot 2025-06-01 112844"/>
          <p:cNvPicPr>
            <a:picLocks noChangeAspect="1"/>
          </p:cNvPicPr>
          <p:nvPr/>
        </p:nvPicPr>
        <p:blipFill>
          <a:blip r:embed="rId1"/>
          <a:srcRect b="5905"/>
          <a:stretch>
            <a:fillRect/>
          </a:stretch>
        </p:blipFill>
        <p:spPr>
          <a:xfrm>
            <a:off x="746760" y="1082040"/>
            <a:ext cx="13137515" cy="57073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shot 2025-06-01 113347"/>
          <p:cNvPicPr>
            <a:picLocks noChangeAspect="1"/>
          </p:cNvPicPr>
          <p:nvPr/>
        </p:nvPicPr>
        <p:blipFill>
          <a:blip r:embed="rId1"/>
          <a:srcRect b="8369"/>
          <a:stretch>
            <a:fillRect/>
          </a:stretch>
        </p:blipFill>
        <p:spPr>
          <a:xfrm>
            <a:off x="1165225" y="902335"/>
            <a:ext cx="12299315" cy="64242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393" y="1798346"/>
            <a:ext cx="7315200" cy="861774"/>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Conclusion</a:t>
            </a:r>
            <a:endParaRPr lang="en-IN" sz="5000" dirty="0"/>
          </a:p>
        </p:txBody>
      </p:sp>
      <p:sp>
        <p:nvSpPr>
          <p:cNvPr id="4" name="TextBox 3"/>
          <p:cNvSpPr txBox="1"/>
          <p:nvPr/>
        </p:nvSpPr>
        <p:spPr>
          <a:xfrm>
            <a:off x="1293393" y="3213573"/>
            <a:ext cx="12458702" cy="2805063"/>
          </a:xfrm>
          <a:prstGeom prst="rect">
            <a:avLst/>
          </a:prstGeom>
          <a:noFill/>
        </p:spPr>
        <p:txBody>
          <a:bodyPr wrap="square">
            <a:spAutoFit/>
          </a:bodyPr>
          <a:lstStyle/>
          <a:p>
            <a:pPr algn="just">
              <a:lnSpc>
                <a:spcPct val="150000"/>
              </a:lnSpc>
            </a:pPr>
            <a:r>
              <a:rPr lang="en-IN" sz="2400" dirty="0"/>
              <a:t>This project successfully integrates CNNs for image feature extraction, LSTM for caption generation, GPT-2 for story creation, and </a:t>
            </a:r>
            <a:r>
              <a:rPr lang="en-IN" sz="2400" dirty="0" err="1"/>
              <a:t>gTTS</a:t>
            </a:r>
            <a:r>
              <a:rPr lang="en-IN" sz="2400" dirty="0"/>
              <a:t> for voice narration. The result is an AI system that can understand an image, describe it in natural language, generate a creative story, and narrate it aloud. It showcases the potential of combining vision, language, and speech models to create interactive and intelligent applications.</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12232" y="1126776"/>
            <a:ext cx="7315200" cy="1631216"/>
          </a:xfrm>
          <a:prstGeom prst="rect">
            <a:avLst/>
          </a:prstGeom>
          <a:noFill/>
        </p:spPr>
        <p:txBody>
          <a:bodyPr wrap="square">
            <a:spAutoFit/>
          </a:bodyPr>
          <a:lstStyle/>
          <a:p>
            <a:r>
              <a:rPr lang="en-US" sz="5000" dirty="0">
                <a:solidFill>
                  <a:srgbClr val="3257B8"/>
                </a:solidFill>
                <a:latin typeface="Roboto Slab" pitchFamily="34" charset="0"/>
                <a:ea typeface="Roboto Slab" pitchFamily="34" charset="-122"/>
                <a:cs typeface="Roboto Slab" pitchFamily="34" charset="-120"/>
              </a:rPr>
              <a:t>Contents</a:t>
            </a:r>
            <a:endParaRPr lang="en-US" sz="5000" dirty="0"/>
          </a:p>
          <a:p>
            <a:endParaRPr lang="en-IN" sz="5000" dirty="0"/>
          </a:p>
        </p:txBody>
      </p:sp>
      <p:sp>
        <p:nvSpPr>
          <p:cNvPr id="7" name="TextBox 6"/>
          <p:cNvSpPr txBox="1"/>
          <p:nvPr/>
        </p:nvSpPr>
        <p:spPr>
          <a:xfrm>
            <a:off x="1612232" y="2300792"/>
            <a:ext cx="9083842" cy="5021055"/>
          </a:xfrm>
          <a:prstGeom prst="rect">
            <a:avLst/>
          </a:prstGeom>
          <a:noFill/>
        </p:spPr>
        <p:txBody>
          <a:bodyPr wrap="square">
            <a:spAutoFit/>
          </a:bodyPr>
          <a:lstStyle/>
          <a:p>
            <a:pPr marL="457200" indent="-457200">
              <a:lnSpc>
                <a:spcPct val="150000"/>
              </a:lnSpc>
              <a:buFont typeface="+mj-lt"/>
              <a:buAutoNum type="arabicPeriod"/>
            </a:pPr>
            <a:r>
              <a:rPr lang="en-IN" sz="2400" dirty="0"/>
              <a:t>Problem Statement</a:t>
            </a:r>
            <a:endParaRPr lang="en-IN" sz="2400" dirty="0"/>
          </a:p>
          <a:p>
            <a:pPr marL="457200" indent="-457200">
              <a:lnSpc>
                <a:spcPct val="150000"/>
              </a:lnSpc>
              <a:buFont typeface="+mj-lt"/>
              <a:buAutoNum type="arabicPeriod"/>
            </a:pPr>
            <a:r>
              <a:rPr lang="en-IN" sz="2400" dirty="0"/>
              <a:t>Existing System</a:t>
            </a:r>
            <a:endParaRPr lang="en-IN" sz="2400" dirty="0"/>
          </a:p>
          <a:p>
            <a:pPr marL="457200" indent="-457200">
              <a:lnSpc>
                <a:spcPct val="150000"/>
              </a:lnSpc>
              <a:buFont typeface="+mj-lt"/>
              <a:buAutoNum type="arabicPeriod"/>
            </a:pPr>
            <a:r>
              <a:rPr lang="en-IN" sz="2400" dirty="0"/>
              <a:t>Proposed Problem</a:t>
            </a:r>
            <a:endParaRPr lang="en-IN" sz="2400" dirty="0"/>
          </a:p>
          <a:p>
            <a:pPr marL="457200" indent="-457200">
              <a:lnSpc>
                <a:spcPct val="150000"/>
              </a:lnSpc>
              <a:buFont typeface="+mj-lt"/>
              <a:buAutoNum type="arabicPeriod"/>
            </a:pPr>
            <a:r>
              <a:rPr lang="en-IN" sz="2400" dirty="0"/>
              <a:t>Software Requirements</a:t>
            </a:r>
            <a:endParaRPr lang="en-IN" sz="2400" dirty="0"/>
          </a:p>
          <a:p>
            <a:pPr marL="457200" indent="-457200">
              <a:lnSpc>
                <a:spcPct val="150000"/>
              </a:lnSpc>
              <a:buFont typeface="+mj-lt"/>
              <a:buAutoNum type="arabicPeriod"/>
            </a:pPr>
            <a:r>
              <a:rPr lang="en-IN" sz="2400" dirty="0"/>
              <a:t>Hardware Requirements</a:t>
            </a:r>
            <a:endParaRPr lang="en-IN" sz="2400" dirty="0"/>
          </a:p>
          <a:p>
            <a:pPr marL="457200" indent="-457200">
              <a:lnSpc>
                <a:spcPct val="150000"/>
              </a:lnSpc>
              <a:buFont typeface="+mj-lt"/>
              <a:buAutoNum type="arabicPeriod"/>
            </a:pPr>
            <a:r>
              <a:rPr lang="en-IN" sz="2400" dirty="0"/>
              <a:t>Functional and Non-Functional requirements</a:t>
            </a:r>
            <a:endParaRPr lang="en-IN" sz="2400" dirty="0"/>
          </a:p>
          <a:p>
            <a:pPr marL="457200" indent="-457200">
              <a:lnSpc>
                <a:spcPct val="150000"/>
              </a:lnSpc>
              <a:buFont typeface="+mj-lt"/>
              <a:buAutoNum type="arabicPeriod"/>
            </a:pPr>
            <a:r>
              <a:rPr lang="en-IN" sz="2400" dirty="0"/>
              <a:t>System Analysis</a:t>
            </a:r>
            <a:endParaRPr lang="en-IN" sz="2400" dirty="0"/>
          </a:p>
          <a:p>
            <a:pPr marL="457200" indent="-457200">
              <a:lnSpc>
                <a:spcPct val="150000"/>
              </a:lnSpc>
              <a:buFont typeface="+mj-lt"/>
              <a:buAutoNum type="arabicPeriod"/>
            </a:pPr>
            <a:r>
              <a:rPr lang="en-IN" sz="2400" dirty="0"/>
              <a:t>System Design</a:t>
            </a:r>
            <a:endParaRPr lang="en-IN" sz="2400" dirty="0"/>
          </a:p>
          <a:p>
            <a:pPr marL="457200" indent="-457200">
              <a:lnSpc>
                <a:spcPct val="150000"/>
              </a:lnSpc>
              <a:buFont typeface="+mj-lt"/>
              <a:buAutoNum type="arabicPeriod"/>
            </a:pPr>
            <a:r>
              <a:rPr lang="en-IN" sz="2400" dirty="0"/>
              <a:t>Conclusion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317630"/>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Problem Statement: </a:t>
            </a:r>
            <a:endParaRPr lang="en-US" sz="4450" dirty="0"/>
          </a:p>
        </p:txBody>
      </p:sp>
      <p:sp>
        <p:nvSpPr>
          <p:cNvPr id="3" name="Text 1"/>
          <p:cNvSpPr/>
          <p:nvPr/>
        </p:nvSpPr>
        <p:spPr>
          <a:xfrm>
            <a:off x="926432" y="3492360"/>
            <a:ext cx="12825664" cy="3088914"/>
          </a:xfrm>
          <a:prstGeom prst="rect">
            <a:avLst/>
          </a:prstGeom>
          <a:noFill/>
        </p:spPr>
        <p:txBody>
          <a:bodyPr wrap="square" lIns="0" tIns="0" rIns="0" bIns="0" rtlCol="0" anchor="t"/>
          <a:lstStyle/>
          <a:p>
            <a:pPr marL="0" indent="0" algn="just">
              <a:lnSpc>
                <a:spcPct val="15000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Traditional image captioning systems generate only short factual descriptions, without capturing deeper context, emotion, or imagination. They also lack storytelling and voice interaction, making them less engaging, especially for kids or visually impaired users. There is a growing need for an intelligent system that can not only describe an image but also narrate an imaginative story and speak it aloud in a human-like voice.</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118936" y="2388504"/>
            <a:ext cx="5670590" cy="708779"/>
          </a:xfrm>
          <a:prstGeom prst="rect">
            <a:avLst/>
          </a:prstGeom>
          <a:noFill/>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Existing Systems: </a:t>
            </a:r>
            <a:endParaRPr lang="en-US" sz="4450" dirty="0"/>
          </a:p>
        </p:txBody>
      </p:sp>
      <p:sp>
        <p:nvSpPr>
          <p:cNvPr id="4" name="Text 2"/>
          <p:cNvSpPr/>
          <p:nvPr/>
        </p:nvSpPr>
        <p:spPr>
          <a:xfrm>
            <a:off x="1020604" y="3503890"/>
            <a:ext cx="12589193" cy="1771650"/>
          </a:xfrm>
          <a:prstGeom prst="rect">
            <a:avLst/>
          </a:prstGeom>
          <a:noFill/>
        </p:spPr>
        <p:txBody>
          <a:bodyPr wrap="square" lIns="0" tIns="0" rIns="0" bIns="0" rtlCol="0" anchor="t"/>
          <a:lstStyle/>
          <a:p>
            <a:pPr marL="0" indent="0" algn="l">
              <a:lnSpc>
                <a:spcPts val="2750"/>
              </a:lnSpc>
              <a:buNone/>
            </a:pPr>
            <a:endParaRPr lang="en-US" sz="2200" dirty="0"/>
          </a:p>
        </p:txBody>
      </p:sp>
      <p:sp>
        <p:nvSpPr>
          <p:cNvPr id="5" name="Text 3"/>
          <p:cNvSpPr/>
          <p:nvPr/>
        </p:nvSpPr>
        <p:spPr>
          <a:xfrm>
            <a:off x="1020604" y="5411629"/>
            <a:ext cx="12589193" cy="362903"/>
          </a:xfrm>
          <a:prstGeom prst="rect">
            <a:avLst/>
          </a:prstGeom>
          <a:noFill/>
        </p:spPr>
        <p:txBody>
          <a:bodyPr wrap="none" lIns="0" tIns="0" rIns="0" bIns="0" rtlCol="0" anchor="t"/>
          <a:lstStyle/>
          <a:p>
            <a:pPr marL="0" indent="0" algn="l">
              <a:lnSpc>
                <a:spcPts val="2850"/>
              </a:lnSpc>
              <a:buNone/>
            </a:pPr>
            <a:endParaRPr lang="en-US" sz="1750" dirty="0"/>
          </a:p>
        </p:txBody>
      </p:sp>
      <p:sp>
        <p:nvSpPr>
          <p:cNvPr id="7" name="TextBox 6"/>
          <p:cNvSpPr txBox="1"/>
          <p:nvPr/>
        </p:nvSpPr>
        <p:spPr>
          <a:xfrm>
            <a:off x="1031375" y="3559609"/>
            <a:ext cx="12708688" cy="2803909"/>
          </a:xfrm>
          <a:prstGeom prst="rect">
            <a:avLst/>
          </a:prstGeom>
          <a:noFill/>
        </p:spPr>
        <p:txBody>
          <a:bodyPr wrap="square">
            <a:spAutoFit/>
          </a:bodyPr>
          <a:lstStyle/>
          <a:p>
            <a:pPr marL="0" indent="0" algn="just">
              <a:lnSpc>
                <a:spcPct val="150000"/>
              </a:lnSpc>
              <a:buNone/>
            </a:pPr>
            <a:r>
              <a:rPr lang="en-US" sz="2400" dirty="0">
                <a:solidFill>
                  <a:srgbClr val="15213F"/>
                </a:solidFill>
                <a:latin typeface="Roboto" panose="02000000000000000000" pitchFamily="34" charset="0"/>
                <a:ea typeface="Roboto" panose="02000000000000000000" pitchFamily="34" charset="0"/>
                <a:cs typeface="Roboto" panose="02000000000000000000" pitchFamily="34" charset="0"/>
              </a:rPr>
              <a:t>While existing systems independently generate image captions or convert text to speech, they are limited in functionality. Captioning models focus on object-level description, GPT-based systems generate stories from prompts, and TTS tools speak text. However, these are disconnected, and there’s no integrated system that turns an image into a full narrative experience with voice output.</a:t>
            </a:r>
            <a:endParaRPr lang="en-US" sz="2400" dirty="0">
              <a:latin typeface="Roboto" panose="02000000000000000000" pitchFamily="34" charset="0"/>
              <a:ea typeface="Roboto" panose="02000000000000000000" pitchFamily="34" charset="0"/>
              <a:cs typeface="Roboto" panose="02000000000000000000"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60541"/>
            <a:ext cx="5670590" cy="708779"/>
          </a:xfrm>
          <a:prstGeom prst="rect">
            <a:avLst/>
          </a:prstGeom>
          <a:noFill/>
        </p:spPr>
        <p:txBody>
          <a:bodyPr wrap="none" lIns="0" tIns="0" rIns="0" bIns="0" rtlCol="0" anchor="t"/>
          <a:lstStyle/>
          <a:p>
            <a:pPr marL="0" indent="0">
              <a:lnSpc>
                <a:spcPts val="5550"/>
              </a:lnSpc>
              <a:buNone/>
            </a:pPr>
            <a:r>
              <a:rPr lang="en-US" sz="5000" dirty="0">
                <a:solidFill>
                  <a:srgbClr val="3257B8"/>
                </a:solidFill>
                <a:latin typeface="Roboto Slab" pitchFamily="34" charset="0"/>
                <a:ea typeface="Roboto Slab" pitchFamily="34" charset="-122"/>
                <a:cs typeface="Roboto Slab" pitchFamily="34" charset="-120"/>
              </a:rPr>
              <a:t>Proposed Solution: </a:t>
            </a:r>
            <a:endParaRPr lang="en-US" sz="5000" dirty="0"/>
          </a:p>
        </p:txBody>
      </p:sp>
      <p:sp>
        <p:nvSpPr>
          <p:cNvPr id="3" name="Text 1"/>
          <p:cNvSpPr/>
          <p:nvPr/>
        </p:nvSpPr>
        <p:spPr>
          <a:xfrm>
            <a:off x="793790" y="2108409"/>
            <a:ext cx="13042821" cy="362903"/>
          </a:xfrm>
          <a:prstGeom prst="rect">
            <a:avLst/>
          </a:prstGeom>
          <a:noFill/>
        </p:spPr>
        <p:txBody>
          <a:bodyPr wrap="none" lIns="0" tIns="0" rIns="0" bIns="0" rtlCol="0" anchor="t"/>
          <a:lstStyle/>
          <a:p>
            <a:pPr marL="0" indent="0">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The proposed system is a multi-stage AI storytelling pipeline composed of four key modules:</a:t>
            </a:r>
            <a:endParaRPr lang="en-US" sz="2400" dirty="0"/>
          </a:p>
        </p:txBody>
      </p:sp>
      <p:sp>
        <p:nvSpPr>
          <p:cNvPr id="4" name="Text 2"/>
          <p:cNvSpPr/>
          <p:nvPr/>
        </p:nvSpPr>
        <p:spPr>
          <a:xfrm>
            <a:off x="793790" y="3171910"/>
            <a:ext cx="5670590" cy="708660"/>
          </a:xfrm>
          <a:prstGeom prst="rect">
            <a:avLst/>
          </a:prstGeom>
          <a:noFill/>
        </p:spPr>
        <p:txBody>
          <a:bodyPr wrap="square" lIns="0" tIns="0" rIns="0" bIns="0" rtlCol="0" anchor="t"/>
          <a:lstStyle/>
          <a:p>
            <a:pPr marL="0" indent="0">
              <a:lnSpc>
                <a:spcPts val="2750"/>
              </a:lnSpc>
              <a:buNone/>
            </a:pPr>
            <a:r>
              <a:rPr lang="en-US" sz="2800" dirty="0">
                <a:solidFill>
                  <a:srgbClr val="3257B8"/>
                </a:solidFill>
                <a:latin typeface="Roboto Slab" pitchFamily="34" charset="0"/>
                <a:ea typeface="Roboto Slab" pitchFamily="34" charset="-122"/>
                <a:cs typeface="Roboto Slab" pitchFamily="34" charset="-120"/>
              </a:rPr>
              <a:t>1. Image Feature Extractor  </a:t>
            </a:r>
            <a:endParaRPr lang="en-US" sz="2800" dirty="0"/>
          </a:p>
        </p:txBody>
      </p:sp>
      <p:sp>
        <p:nvSpPr>
          <p:cNvPr id="5" name="Text 3"/>
          <p:cNvSpPr/>
          <p:nvPr/>
        </p:nvSpPr>
        <p:spPr>
          <a:xfrm>
            <a:off x="1088804" y="3866911"/>
            <a:ext cx="4311811" cy="1621713"/>
          </a:xfrm>
          <a:prstGeom prst="rect">
            <a:avLst/>
          </a:prstGeom>
          <a:noFill/>
        </p:spPr>
        <p:txBody>
          <a:bodyPr wrap="square" lIns="0" tIns="0" rIns="0" bIns="0" rtlCol="0" anchor="t"/>
          <a:lstStyle/>
          <a:p>
            <a:pPr marL="0" indent="0" algn="just">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 Uses InceptionV3 to extract visual features from the input image.</a:t>
            </a:r>
            <a:endParaRPr lang="en-US" sz="2400" dirty="0"/>
          </a:p>
        </p:txBody>
      </p:sp>
      <p:sp>
        <p:nvSpPr>
          <p:cNvPr id="6" name="Text 4"/>
          <p:cNvSpPr/>
          <p:nvPr/>
        </p:nvSpPr>
        <p:spPr>
          <a:xfrm>
            <a:off x="7172205" y="3159680"/>
            <a:ext cx="2835235" cy="354330"/>
          </a:xfrm>
          <a:prstGeom prst="rect">
            <a:avLst/>
          </a:prstGeom>
          <a:noFill/>
        </p:spPr>
        <p:txBody>
          <a:bodyPr wrap="none" lIns="0" tIns="0" rIns="0" bIns="0" rtlCol="0" anchor="t"/>
          <a:lstStyle/>
          <a:p>
            <a:pPr marL="0" indent="0">
              <a:lnSpc>
                <a:spcPts val="2750"/>
              </a:lnSpc>
              <a:buNone/>
            </a:pPr>
            <a:r>
              <a:rPr lang="en-US" sz="2800" dirty="0">
                <a:solidFill>
                  <a:srgbClr val="3257B8"/>
                </a:solidFill>
                <a:latin typeface="Roboto Slab" pitchFamily="34" charset="0"/>
                <a:ea typeface="Roboto Slab" pitchFamily="34" charset="-122"/>
                <a:cs typeface="Roboto Slab" pitchFamily="34" charset="-120"/>
              </a:rPr>
              <a:t>2. Caption Generator</a:t>
            </a:r>
            <a:endParaRPr lang="en-US" sz="2800" dirty="0"/>
          </a:p>
        </p:txBody>
      </p:sp>
      <p:sp>
        <p:nvSpPr>
          <p:cNvPr id="7" name="Text 5"/>
          <p:cNvSpPr/>
          <p:nvPr/>
        </p:nvSpPr>
        <p:spPr>
          <a:xfrm>
            <a:off x="7315200" y="3864524"/>
            <a:ext cx="5340637" cy="1976042"/>
          </a:xfrm>
          <a:prstGeom prst="rect">
            <a:avLst/>
          </a:prstGeom>
          <a:noFill/>
        </p:spPr>
        <p:txBody>
          <a:bodyPr wrap="square" lIns="0" tIns="0" rIns="0" bIns="0" rtlCol="0" anchor="t"/>
          <a:lstStyle/>
          <a:p>
            <a:pPr marL="0" indent="0" algn="just">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Uses an LSTM model trained on caption datasets to generate meaningful sentences.</a:t>
            </a:r>
            <a:endParaRPr lang="en-US" sz="2400" dirty="0"/>
          </a:p>
        </p:txBody>
      </p:sp>
      <p:sp>
        <p:nvSpPr>
          <p:cNvPr id="8" name="Text 6"/>
          <p:cNvSpPr/>
          <p:nvPr/>
        </p:nvSpPr>
        <p:spPr>
          <a:xfrm>
            <a:off x="793790" y="5571637"/>
            <a:ext cx="2835235" cy="354330"/>
          </a:xfrm>
          <a:prstGeom prst="rect">
            <a:avLst/>
          </a:prstGeom>
          <a:noFill/>
        </p:spPr>
        <p:txBody>
          <a:bodyPr wrap="none" lIns="0" tIns="0" rIns="0" bIns="0" rtlCol="0" anchor="t"/>
          <a:lstStyle/>
          <a:p>
            <a:pPr marL="0" indent="0">
              <a:lnSpc>
                <a:spcPts val="2750"/>
              </a:lnSpc>
              <a:buNone/>
            </a:pPr>
            <a:r>
              <a:rPr lang="en-US" sz="2800" dirty="0">
                <a:solidFill>
                  <a:srgbClr val="3257B8"/>
                </a:solidFill>
                <a:latin typeface="Roboto Slab" pitchFamily="34" charset="0"/>
                <a:ea typeface="Roboto Slab" pitchFamily="34" charset="-122"/>
                <a:cs typeface="Roboto Slab" pitchFamily="34" charset="-120"/>
              </a:rPr>
              <a:t> 3. Story Generator</a:t>
            </a:r>
            <a:endParaRPr lang="en-US" sz="2800" dirty="0"/>
          </a:p>
        </p:txBody>
      </p:sp>
      <p:sp>
        <p:nvSpPr>
          <p:cNvPr id="9" name="Text 7"/>
          <p:cNvSpPr/>
          <p:nvPr/>
        </p:nvSpPr>
        <p:spPr>
          <a:xfrm>
            <a:off x="1088804" y="6228542"/>
            <a:ext cx="4311810" cy="1254148"/>
          </a:xfrm>
          <a:prstGeom prst="rect">
            <a:avLst/>
          </a:prstGeom>
          <a:noFill/>
        </p:spPr>
        <p:txBody>
          <a:bodyPr wrap="square" lIns="0" tIns="0" rIns="0" bIns="0" rtlCol="0" anchor="t"/>
          <a:lstStyle/>
          <a:p>
            <a:pPr marL="0" indent="0" algn="just">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GPT-2 expands the caption into a rich, creative story.</a:t>
            </a:r>
            <a:endParaRPr lang="en-US" sz="2400" dirty="0"/>
          </a:p>
        </p:txBody>
      </p:sp>
      <p:sp>
        <p:nvSpPr>
          <p:cNvPr id="10" name="Text 8"/>
          <p:cNvSpPr/>
          <p:nvPr/>
        </p:nvSpPr>
        <p:spPr>
          <a:xfrm>
            <a:off x="7172204" y="5606426"/>
            <a:ext cx="2835235" cy="354330"/>
          </a:xfrm>
          <a:prstGeom prst="rect">
            <a:avLst/>
          </a:prstGeom>
          <a:noFill/>
        </p:spPr>
        <p:txBody>
          <a:bodyPr wrap="none" lIns="0" tIns="0" rIns="0" bIns="0" rtlCol="0" anchor="t"/>
          <a:lstStyle/>
          <a:p>
            <a:pPr marL="0" indent="0">
              <a:lnSpc>
                <a:spcPts val="2750"/>
              </a:lnSpc>
              <a:buNone/>
            </a:pPr>
            <a:r>
              <a:rPr lang="en-US" sz="2800" dirty="0">
                <a:solidFill>
                  <a:srgbClr val="3257B8"/>
                </a:solidFill>
                <a:latin typeface="Roboto Slab" pitchFamily="34" charset="0"/>
                <a:ea typeface="Roboto Slab" pitchFamily="34" charset="-122"/>
                <a:cs typeface="Roboto Slab" pitchFamily="34" charset="-120"/>
              </a:rPr>
              <a:t>4. Voice Synthesizer</a:t>
            </a:r>
            <a:endParaRPr lang="en-US" sz="2800" dirty="0"/>
          </a:p>
        </p:txBody>
      </p:sp>
      <p:sp>
        <p:nvSpPr>
          <p:cNvPr id="11" name="Text 9"/>
          <p:cNvSpPr/>
          <p:nvPr/>
        </p:nvSpPr>
        <p:spPr>
          <a:xfrm>
            <a:off x="7315199" y="6228542"/>
            <a:ext cx="5340637" cy="1639158"/>
          </a:xfrm>
          <a:prstGeom prst="rect">
            <a:avLst/>
          </a:prstGeom>
          <a:noFill/>
        </p:spPr>
        <p:txBody>
          <a:bodyPr wrap="square" lIns="0" tIns="0" rIns="0" bIns="0" rtlCol="0" anchor="t"/>
          <a:lstStyle/>
          <a:p>
            <a:pPr marL="0" indent="0">
              <a:lnSpc>
                <a:spcPts val="2850"/>
              </a:lnSpc>
              <a:buNone/>
            </a:pPr>
            <a:r>
              <a:rPr lang="en-US" sz="2400" dirty="0">
                <a:solidFill>
                  <a:srgbClr val="15213F"/>
                </a:solidFill>
                <a:latin typeface="Roboto" panose="02000000000000000000" pitchFamily="34" charset="0"/>
                <a:ea typeface="Roboto" panose="02000000000000000000" pitchFamily="34" charset="-122"/>
                <a:cs typeface="Roboto" panose="02000000000000000000" pitchFamily="34" charset="-120"/>
              </a:rPr>
              <a:t>gTTS (Google Text-to-Speech) converts the story into spoken audio.</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15534" y="1283613"/>
            <a:ext cx="3813691" cy="442436"/>
          </a:xfrm>
          <a:prstGeom prst="rect">
            <a:avLst/>
          </a:prstGeom>
          <a:noFill/>
        </p:spPr>
        <p:txBody>
          <a:bodyPr wrap="none" lIns="0" tIns="0" rIns="0" bIns="0" rtlCol="0" anchor="t"/>
          <a:lstStyle/>
          <a:p>
            <a:pPr marL="0" indent="0" algn="l">
              <a:lnSpc>
                <a:spcPts val="3450"/>
              </a:lnSpc>
              <a:buNone/>
            </a:pPr>
            <a:r>
              <a:rPr lang="en-US" sz="4800" dirty="0">
                <a:solidFill>
                  <a:srgbClr val="3257B8"/>
                </a:solidFill>
                <a:latin typeface="Roboto Slab" pitchFamily="34" charset="0"/>
                <a:ea typeface="Roboto Slab" pitchFamily="34" charset="-122"/>
                <a:cs typeface="Roboto Slab" pitchFamily="34" charset="-120"/>
              </a:rPr>
              <a:t>System Requirements: </a:t>
            </a:r>
            <a:endParaRPr lang="en-US" sz="4800" dirty="0"/>
          </a:p>
        </p:txBody>
      </p:sp>
      <p:sp>
        <p:nvSpPr>
          <p:cNvPr id="4" name="Text 1"/>
          <p:cNvSpPr/>
          <p:nvPr/>
        </p:nvSpPr>
        <p:spPr>
          <a:xfrm>
            <a:off x="1283186" y="2307187"/>
            <a:ext cx="9689613" cy="4552962"/>
          </a:xfrm>
          <a:prstGeom prst="rect">
            <a:avLst/>
          </a:prstGeom>
          <a:noFill/>
        </p:spPr>
        <p:txBody>
          <a:bodyPr wrap="none" lIns="0" tIns="0" rIns="0" bIns="0" rtlCol="0" anchor="t"/>
          <a:lstStyle/>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Python 3.x</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Libraries</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TensorFlow/ </a:t>
            </a:r>
            <a:r>
              <a:rPr lang="en-US" sz="2400" dirty="0" err="1">
                <a:solidFill>
                  <a:srgbClr val="15213F"/>
                </a:solidFill>
                <a:latin typeface="Roboto Slab" pitchFamily="34" charset="0"/>
                <a:ea typeface="Roboto Slab" pitchFamily="34" charset="-122"/>
                <a:cs typeface="Roboto Slab" pitchFamily="34" charset="-120"/>
              </a:rPr>
              <a:t>PyTorch</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Hugging Face Transformers</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err="1">
                <a:solidFill>
                  <a:srgbClr val="15213F"/>
                </a:solidFill>
                <a:latin typeface="Roboto Slab" pitchFamily="34" charset="0"/>
                <a:ea typeface="Roboto Slab" pitchFamily="34" charset="-122"/>
                <a:cs typeface="Roboto Slab" pitchFamily="34" charset="-120"/>
              </a:rPr>
              <a:t>gTTS</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OpenCV/Pillow</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NumPy,</a:t>
            </a:r>
            <a:endParaRPr lang="en-US" sz="2400" dirty="0">
              <a:solidFill>
                <a:srgbClr val="15213F"/>
              </a:solidFill>
              <a:latin typeface="Roboto Slab" pitchFamily="34" charset="0"/>
              <a:ea typeface="Roboto Slab" pitchFamily="34" charset="-122"/>
              <a:cs typeface="Roboto Slab" pitchFamily="34" charset="-120"/>
            </a:endParaRPr>
          </a:p>
          <a:p>
            <a:pPr marL="342900" indent="-342900">
              <a:lnSpc>
                <a:spcPct val="150000"/>
              </a:lnSpc>
              <a:buFont typeface="Arial" panose="020B0604020202020204" pitchFamily="34" charset="0"/>
              <a:buChar char="•"/>
            </a:pPr>
            <a:r>
              <a:rPr lang="en-US" sz="2400" dirty="0" err="1">
                <a:solidFill>
                  <a:srgbClr val="15213F"/>
                </a:solidFill>
                <a:latin typeface="Roboto Slab" pitchFamily="34" charset="0"/>
                <a:ea typeface="Roboto Slab" pitchFamily="34" charset="-122"/>
                <a:cs typeface="Roboto Slab" pitchFamily="34" charset="-120"/>
              </a:rPr>
              <a:t>Streamlit</a:t>
            </a: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gn="l">
              <a:lnSpc>
                <a:spcPct val="150000"/>
              </a:lnSpc>
              <a:buFont typeface="Arial" panose="020B0604020202020204" pitchFamily="34" charset="0"/>
              <a:buChar char="•"/>
            </a:pPr>
            <a:endParaRPr lang="en-US" sz="2400" dirty="0"/>
          </a:p>
        </p:txBody>
      </p:sp>
      <p:sp>
        <p:nvSpPr>
          <p:cNvPr id="6" name="Text 2"/>
          <p:cNvSpPr/>
          <p:nvPr/>
        </p:nvSpPr>
        <p:spPr>
          <a:xfrm>
            <a:off x="1415534" y="2035493"/>
            <a:ext cx="1769507"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8" name="Text 3"/>
          <p:cNvSpPr/>
          <p:nvPr/>
        </p:nvSpPr>
        <p:spPr>
          <a:xfrm>
            <a:off x="1415534" y="2884884"/>
            <a:ext cx="4131231"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9" name="Text 4"/>
          <p:cNvSpPr/>
          <p:nvPr/>
        </p:nvSpPr>
        <p:spPr>
          <a:xfrm>
            <a:off x="1415534" y="3190875"/>
            <a:ext cx="12719447" cy="226457"/>
          </a:xfrm>
          <a:prstGeom prst="rect">
            <a:avLst/>
          </a:prstGeom>
          <a:noFill/>
        </p:spPr>
        <p:txBody>
          <a:bodyPr wrap="none" lIns="0" tIns="0" rIns="0" bIns="0" rtlCol="0" anchor="t"/>
          <a:lstStyle/>
          <a:p>
            <a:pPr marL="0" indent="0" algn="l">
              <a:lnSpc>
                <a:spcPts val="1750"/>
              </a:lnSpc>
              <a:buNone/>
            </a:pPr>
            <a:endParaRPr lang="en-US" sz="1100" dirty="0"/>
          </a:p>
        </p:txBody>
      </p:sp>
      <p:sp>
        <p:nvSpPr>
          <p:cNvPr id="11" name="Text 5"/>
          <p:cNvSpPr/>
          <p:nvPr/>
        </p:nvSpPr>
        <p:spPr>
          <a:xfrm>
            <a:off x="1415534" y="3734276"/>
            <a:ext cx="3269575"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13" name="Text 6"/>
          <p:cNvSpPr/>
          <p:nvPr/>
        </p:nvSpPr>
        <p:spPr>
          <a:xfrm>
            <a:off x="1415534" y="4583668"/>
            <a:ext cx="2152412"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15" name="Text 7"/>
          <p:cNvSpPr/>
          <p:nvPr/>
        </p:nvSpPr>
        <p:spPr>
          <a:xfrm>
            <a:off x="1415534" y="5433060"/>
            <a:ext cx="3028474"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17" name="Text 8"/>
          <p:cNvSpPr/>
          <p:nvPr/>
        </p:nvSpPr>
        <p:spPr>
          <a:xfrm>
            <a:off x="1415534" y="6282452"/>
            <a:ext cx="5227796" cy="221099"/>
          </a:xfrm>
          <a:prstGeom prst="rect">
            <a:avLst/>
          </a:prstGeom>
          <a:noFill/>
        </p:spPr>
        <p:txBody>
          <a:bodyPr wrap="none" lIns="0" tIns="0" rIns="0" bIns="0" rtlCol="0" anchor="t"/>
          <a:lstStyle/>
          <a:p>
            <a:pPr marL="0" indent="0" algn="l">
              <a:lnSpc>
                <a:spcPts val="1700"/>
              </a:lnSpc>
              <a:buNone/>
            </a:pPr>
            <a:endParaRPr lang="en-US" sz="1350" dirty="0"/>
          </a:p>
        </p:txBody>
      </p:sp>
      <p:sp>
        <p:nvSpPr>
          <p:cNvPr id="19" name="Text 9"/>
          <p:cNvSpPr/>
          <p:nvPr/>
        </p:nvSpPr>
        <p:spPr>
          <a:xfrm>
            <a:off x="1415534" y="7131844"/>
            <a:ext cx="1769507" cy="221099"/>
          </a:xfrm>
          <a:prstGeom prst="rect">
            <a:avLst/>
          </a:prstGeom>
          <a:noFill/>
        </p:spPr>
        <p:txBody>
          <a:bodyPr wrap="none" lIns="0" tIns="0" rIns="0" bIns="0" rtlCol="0" anchor="t"/>
          <a:lstStyle/>
          <a:p>
            <a:pPr marL="0" indent="0" algn="l">
              <a:lnSpc>
                <a:spcPts val="1700"/>
              </a:lnSpc>
              <a:buNone/>
            </a:pP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9567" y="2574757"/>
            <a:ext cx="9071811" cy="5575052"/>
          </a:xfrm>
          <a:prstGeom prst="rect">
            <a:avLst/>
          </a:prstGeom>
          <a:noFill/>
        </p:spPr>
        <p:txBody>
          <a:bodyPr wrap="square">
            <a:spAutoFit/>
          </a:bodyPr>
          <a:lstStyle/>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Processor: Intel Core i5 (Intel Core i7 recommended)</a:t>
            </a:r>
            <a:endParaRPr lang="en-US" sz="2400" dirty="0">
              <a:solidFill>
                <a:srgbClr val="15213F"/>
              </a:solidFill>
              <a:latin typeface="Roboto Slab" pitchFamily="34" charset="0"/>
              <a:ea typeface="Roboto Slab" pitchFamily="34" charset="-122"/>
              <a:cs typeface="Roboto Slab" pitchFamily="34" charset="-120"/>
            </a:endParaRPr>
          </a:p>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RAM: 8 GB (16 GB recommended)</a:t>
            </a:r>
            <a:endParaRPr lang="en-US" sz="2400" dirty="0">
              <a:solidFill>
                <a:srgbClr val="15213F"/>
              </a:solidFill>
              <a:latin typeface="Roboto Slab" pitchFamily="34" charset="0"/>
              <a:ea typeface="Roboto Slab" pitchFamily="34" charset="-122"/>
              <a:cs typeface="Roboto Slab" pitchFamily="34" charset="-120"/>
            </a:endParaRPr>
          </a:p>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GPU: NVIDIA GTX 1060 or higher (RTX series recommended)</a:t>
            </a:r>
            <a:endParaRPr lang="en-US" sz="2400" dirty="0">
              <a:solidFill>
                <a:srgbClr val="15213F"/>
              </a:solidFill>
              <a:latin typeface="Roboto Slab" pitchFamily="34" charset="0"/>
              <a:ea typeface="Roboto Slab" pitchFamily="34" charset="-122"/>
              <a:cs typeface="Roboto Slab" pitchFamily="34" charset="-120"/>
            </a:endParaRPr>
          </a:p>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Storage: 512 GB SSD (1 TB HDD optional)</a:t>
            </a:r>
            <a:endParaRPr lang="en-US" sz="2400" dirty="0">
              <a:solidFill>
                <a:srgbClr val="15213F"/>
              </a:solidFill>
              <a:latin typeface="Roboto Slab" pitchFamily="34" charset="0"/>
              <a:ea typeface="Roboto Slab" pitchFamily="34" charset="-122"/>
              <a:cs typeface="Roboto Slab" pitchFamily="34" charset="-120"/>
            </a:endParaRPr>
          </a:p>
          <a:p>
            <a:pPr marL="342900" indent="-342900" algn="l">
              <a:lnSpc>
                <a:spcPct val="150000"/>
              </a:lnSpc>
              <a:buFont typeface="Arial" panose="020B0604020202020204" pitchFamily="34" charset="0"/>
              <a:buChar char="•"/>
            </a:pPr>
            <a:r>
              <a:rPr lang="en-US" sz="2400" dirty="0">
                <a:solidFill>
                  <a:srgbClr val="15213F"/>
                </a:solidFill>
                <a:latin typeface="Roboto Slab" pitchFamily="34" charset="0"/>
                <a:ea typeface="Roboto Slab" pitchFamily="34" charset="-122"/>
                <a:cs typeface="Roboto Slab" pitchFamily="34" charset="-120"/>
              </a:rPr>
              <a:t>Display: 15-inch LED monitor</a:t>
            </a: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US" sz="2400" dirty="0"/>
          </a:p>
          <a:p>
            <a:pPr marL="342900" indent="-342900" algn="l">
              <a:lnSpc>
                <a:spcPct val="150000"/>
              </a:lnSpc>
              <a:buFont typeface="Arial" panose="020B0604020202020204" pitchFamily="34" charset="0"/>
              <a:buChar char="•"/>
            </a:pPr>
            <a:endParaRPr lang="en-US" sz="2400" dirty="0"/>
          </a:p>
        </p:txBody>
      </p:sp>
      <p:sp>
        <p:nvSpPr>
          <p:cNvPr id="5" name="TextBox 4"/>
          <p:cNvSpPr txBox="1"/>
          <p:nvPr/>
        </p:nvSpPr>
        <p:spPr>
          <a:xfrm>
            <a:off x="1359568" y="1339758"/>
            <a:ext cx="9312442" cy="595804"/>
          </a:xfrm>
          <a:prstGeom prst="rect">
            <a:avLst/>
          </a:prstGeom>
          <a:noFill/>
        </p:spPr>
        <p:txBody>
          <a:bodyPr wrap="square">
            <a:spAutoFit/>
          </a:bodyPr>
          <a:lstStyle/>
          <a:p>
            <a:pPr marL="0" indent="0" algn="l">
              <a:lnSpc>
                <a:spcPts val="3450"/>
              </a:lnSpc>
              <a:buNone/>
            </a:pPr>
            <a:r>
              <a:rPr lang="en-US" sz="5000" dirty="0">
                <a:solidFill>
                  <a:srgbClr val="3257B8"/>
                </a:solidFill>
                <a:latin typeface="Roboto Slab" pitchFamily="34" charset="0"/>
                <a:ea typeface="Roboto Slab" pitchFamily="34" charset="-122"/>
                <a:cs typeface="Roboto Slab" pitchFamily="34" charset="-120"/>
              </a:rPr>
              <a:t>Hardware Requirements: </a:t>
            </a:r>
            <a:endParaRPr lang="en-US" sz="5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213961" y="1094354"/>
            <a:ext cx="8466773" cy="708779"/>
          </a:xfrm>
          <a:prstGeom prst="rect">
            <a:avLst/>
          </a:prstGeom>
          <a:noFill/>
        </p:spPr>
        <p:txBody>
          <a:bodyPr wrap="none" lIns="0" tIns="0" rIns="0" bIns="0" rtlCol="0" anchor="t"/>
          <a:lstStyle/>
          <a:p>
            <a:pPr algn="l">
              <a:lnSpc>
                <a:spcPts val="5550"/>
              </a:lnSpc>
            </a:pPr>
            <a:r>
              <a:rPr lang="en-US" sz="4450" dirty="0">
                <a:solidFill>
                  <a:srgbClr val="3257B8"/>
                </a:solidFill>
                <a:latin typeface="Roboto Slab" pitchFamily="34" charset="0"/>
                <a:ea typeface="Roboto Slab" pitchFamily="34" charset="-122"/>
                <a:cs typeface="Roboto Slab" pitchFamily="34" charset="-120"/>
              </a:rPr>
              <a:t>Functional                        Non-Functional</a:t>
            </a:r>
            <a:endParaRPr lang="en-US" sz="4450" dirty="0"/>
          </a:p>
        </p:txBody>
      </p:sp>
      <p:sp>
        <p:nvSpPr>
          <p:cNvPr id="4" name="Text 2"/>
          <p:cNvSpPr/>
          <p:nvPr/>
        </p:nvSpPr>
        <p:spPr>
          <a:xfrm>
            <a:off x="0" y="3759930"/>
            <a:ext cx="340162" cy="425291"/>
          </a:xfrm>
          <a:prstGeom prst="rect">
            <a:avLst/>
          </a:prstGeom>
          <a:noFill/>
        </p:spPr>
        <p:txBody>
          <a:bodyPr wrap="none" lIns="0" tIns="0" rIns="0" bIns="0" rtlCol="0" anchor="t"/>
          <a:lstStyle/>
          <a:p>
            <a:pPr marL="457200" indent="-457200" algn="ctr">
              <a:lnSpc>
                <a:spcPts val="2650"/>
              </a:lnSpc>
              <a:buFont typeface="Arial" panose="020B0604020202020204" pitchFamily="34" charset="0"/>
              <a:buChar char="•"/>
            </a:pPr>
            <a:endParaRPr lang="en-US" sz="2650" dirty="0"/>
          </a:p>
        </p:txBody>
      </p:sp>
      <p:sp>
        <p:nvSpPr>
          <p:cNvPr id="5" name="Text 3"/>
          <p:cNvSpPr/>
          <p:nvPr/>
        </p:nvSpPr>
        <p:spPr>
          <a:xfrm>
            <a:off x="1230921" y="2462387"/>
            <a:ext cx="5314258" cy="3841144"/>
          </a:xfrm>
          <a:prstGeom prst="rect">
            <a:avLst/>
          </a:prstGeom>
          <a:noFill/>
        </p:spPr>
        <p:txBody>
          <a:bodyPr wrap="square" lIns="0" tIns="0" rIns="0" bIns="0" rtlCol="0" anchor="t"/>
          <a:lstStyle/>
          <a:p>
            <a:pPr marL="342900" indent="-342900">
              <a:lnSpc>
                <a:spcPct val="150000"/>
              </a:lnSpc>
              <a:buFont typeface="Arial" panose="020B0604020202020204" pitchFamily="34" charset="0"/>
              <a:buChar char="•"/>
            </a:pPr>
            <a:r>
              <a:rPr lang="en-IN" sz="2400" dirty="0"/>
              <a:t>Caption Generation</a:t>
            </a:r>
            <a:endParaRPr lang="en-IN" sz="2400" dirty="0"/>
          </a:p>
          <a:p>
            <a:pPr marL="342900" indent="-342900">
              <a:lnSpc>
                <a:spcPct val="150000"/>
              </a:lnSpc>
              <a:buFont typeface="Arial" panose="020B0604020202020204" pitchFamily="34" charset="0"/>
              <a:buChar char="•"/>
            </a:pPr>
            <a:r>
              <a:rPr lang="en-IN" sz="2400" dirty="0"/>
              <a:t>Story Generation</a:t>
            </a:r>
            <a:endParaRPr lang="en-IN" sz="2400" dirty="0"/>
          </a:p>
          <a:p>
            <a:pPr marL="342900" indent="-342900">
              <a:lnSpc>
                <a:spcPct val="150000"/>
              </a:lnSpc>
              <a:buFont typeface="Arial" panose="020B0604020202020204" pitchFamily="34" charset="0"/>
              <a:buChar char="•"/>
            </a:pPr>
            <a:r>
              <a:rPr lang="en-IN" sz="2400" dirty="0"/>
              <a:t>Story-to-Speech Generation</a:t>
            </a:r>
            <a:endParaRPr lang="en-IN" sz="2400" dirty="0"/>
          </a:p>
          <a:p>
            <a:pPr marL="342900" indent="-342900">
              <a:lnSpc>
                <a:spcPct val="150000"/>
              </a:lnSpc>
              <a:buFont typeface="Arial" panose="020B0604020202020204" pitchFamily="34" charset="0"/>
              <a:buChar char="•"/>
            </a:pPr>
            <a:r>
              <a:rPr lang="en-IN" sz="2400" dirty="0"/>
              <a:t>User Interface / Output Display</a:t>
            </a:r>
            <a:endParaRPr lang="en-IN" sz="2400" dirty="0"/>
          </a:p>
          <a:p>
            <a:pPr marL="342900" indent="-342900">
              <a:lnSpc>
                <a:spcPct val="150000"/>
              </a:lnSpc>
              <a:buFont typeface="Arial" panose="020B0604020202020204" pitchFamily="34" charset="0"/>
              <a:buChar char="•"/>
            </a:pPr>
            <a:endParaRPr lang="en-US" sz="2400" dirty="0"/>
          </a:p>
          <a:p>
            <a:pPr marL="342900" indent="-342900">
              <a:lnSpc>
                <a:spcPct val="150000"/>
              </a:lnSpc>
              <a:buFont typeface="Arial" panose="020B0604020202020204" pitchFamily="34" charset="0"/>
              <a:buChar char="•"/>
            </a:pPr>
            <a:endParaRPr lang="en-IN" sz="2400" dirty="0"/>
          </a:p>
          <a:p>
            <a:pPr marL="342900" indent="-342900">
              <a:lnSpc>
                <a:spcPct val="150000"/>
              </a:lnSpc>
              <a:buFont typeface="Arial" panose="020B0604020202020204" pitchFamily="34" charset="0"/>
              <a:buChar char="•"/>
            </a:pPr>
            <a:endParaRPr lang="en-IN" sz="2400" dirty="0"/>
          </a:p>
          <a:p>
            <a:pPr marL="342900" indent="-342900" algn="l">
              <a:lnSpc>
                <a:spcPct val="150000"/>
              </a:lnSpc>
              <a:buFont typeface="Arial" panose="020B0604020202020204" pitchFamily="34" charset="0"/>
              <a:buChar char="•"/>
            </a:pPr>
            <a:endParaRPr lang="en-US" sz="2200" dirty="0"/>
          </a:p>
        </p:txBody>
      </p:sp>
      <p:sp>
        <p:nvSpPr>
          <p:cNvPr id="11" name="Text 9"/>
          <p:cNvSpPr/>
          <p:nvPr/>
        </p:nvSpPr>
        <p:spPr>
          <a:xfrm>
            <a:off x="756761" y="4752391"/>
            <a:ext cx="340162" cy="425291"/>
          </a:xfrm>
          <a:prstGeom prst="rect">
            <a:avLst/>
          </a:prstGeom>
          <a:noFill/>
        </p:spPr>
        <p:txBody>
          <a:bodyPr wrap="none" lIns="0" tIns="0" rIns="0" bIns="0" rtlCol="0" anchor="t"/>
          <a:lstStyle/>
          <a:p>
            <a:pPr algn="ctr">
              <a:lnSpc>
                <a:spcPts val="2650"/>
              </a:lnSpc>
            </a:pPr>
            <a:endParaRPr lang="en-US" sz="2650" dirty="0"/>
          </a:p>
        </p:txBody>
      </p:sp>
      <p:sp>
        <p:nvSpPr>
          <p:cNvPr id="16" name="Text 14"/>
          <p:cNvSpPr/>
          <p:nvPr/>
        </p:nvSpPr>
        <p:spPr>
          <a:xfrm>
            <a:off x="1530906" y="5289947"/>
            <a:ext cx="2835235" cy="354330"/>
          </a:xfrm>
          <a:prstGeom prst="rect">
            <a:avLst/>
          </a:prstGeom>
          <a:noFill/>
        </p:spPr>
        <p:txBody>
          <a:bodyPr wrap="none" lIns="0" tIns="0" rIns="0" bIns="0" rtlCol="0" anchor="t"/>
          <a:lstStyle/>
          <a:p>
            <a:pPr marL="342900" indent="-342900" algn="l">
              <a:lnSpc>
                <a:spcPts val="2750"/>
              </a:lnSpc>
              <a:buFont typeface="Arial" panose="020B0604020202020204" pitchFamily="34" charset="0"/>
              <a:buChar char="•"/>
            </a:pPr>
            <a:endParaRPr lang="en-US" sz="2200" dirty="0"/>
          </a:p>
        </p:txBody>
      </p:sp>
      <p:sp>
        <p:nvSpPr>
          <p:cNvPr id="26" name="TextBox 25"/>
          <p:cNvSpPr txBox="1"/>
          <p:nvPr/>
        </p:nvSpPr>
        <p:spPr>
          <a:xfrm>
            <a:off x="7471610" y="2462387"/>
            <a:ext cx="3152273" cy="83450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dirty="0"/>
              <a:t>Usability</a:t>
            </a:r>
            <a:endParaRPr lang="en-IN" sz="2400" dirty="0"/>
          </a:p>
          <a:p>
            <a:pPr marL="285750" indent="-285750">
              <a:lnSpc>
                <a:spcPct val="150000"/>
              </a:lnSpc>
              <a:buFont typeface="Arial" panose="020B0604020202020204" pitchFamily="34" charset="0"/>
              <a:buChar char="•"/>
            </a:pPr>
            <a:r>
              <a:rPr lang="en-IN" sz="2400" dirty="0"/>
              <a:t>Performance</a:t>
            </a:r>
            <a:endParaRPr lang="en-IN" sz="2400" dirty="0"/>
          </a:p>
          <a:p>
            <a:pPr marL="285750" indent="-285750">
              <a:lnSpc>
                <a:spcPct val="150000"/>
              </a:lnSpc>
              <a:buFont typeface="Arial" panose="020B0604020202020204" pitchFamily="34" charset="0"/>
              <a:buChar char="•"/>
            </a:pPr>
            <a:r>
              <a:rPr lang="en-IN" sz="2400" dirty="0"/>
              <a:t>Reliability</a:t>
            </a:r>
            <a:endParaRPr lang="en-IN" sz="2400" dirty="0"/>
          </a:p>
          <a:p>
            <a:pPr marL="285750" indent="-285750">
              <a:lnSpc>
                <a:spcPct val="150000"/>
              </a:lnSpc>
              <a:buFont typeface="Arial" panose="020B0604020202020204" pitchFamily="34" charset="0"/>
              <a:buChar char="•"/>
            </a:pPr>
            <a:r>
              <a:rPr lang="en-IN" sz="2400" dirty="0"/>
              <a:t>Scalability</a:t>
            </a:r>
            <a:endParaRPr lang="en-IN" sz="2400" dirty="0"/>
          </a:p>
          <a:p>
            <a:pPr marL="285750" indent="-285750">
              <a:lnSpc>
                <a:spcPct val="150000"/>
              </a:lnSpc>
              <a:buFont typeface="Arial" panose="020B0604020202020204" pitchFamily="34" charset="0"/>
              <a:buChar char="•"/>
            </a:pPr>
            <a:r>
              <a:rPr lang="en-IN" sz="2400" dirty="0"/>
              <a:t>Portability</a:t>
            </a:r>
            <a:endParaRPr lang="en-IN" sz="2400" dirty="0"/>
          </a:p>
          <a:p>
            <a:pPr marL="285750" indent="-285750">
              <a:lnSpc>
                <a:spcPct val="150000"/>
              </a:lnSpc>
              <a:buFont typeface="Arial" panose="020B0604020202020204" pitchFamily="34" charset="0"/>
              <a:buChar char="•"/>
            </a:pPr>
            <a:r>
              <a:rPr lang="en-IN" sz="2400" dirty="0"/>
              <a:t>Maintainability</a:t>
            </a:r>
            <a:endParaRPr lang="en-IN" sz="2400" dirty="0"/>
          </a:p>
          <a:p>
            <a:pPr marL="285750" indent="-285750">
              <a:lnSpc>
                <a:spcPct val="150000"/>
              </a:lnSpc>
              <a:buFont typeface="Arial" panose="020B0604020202020204" pitchFamily="34" charset="0"/>
              <a:buChar char="•"/>
            </a:pPr>
            <a:r>
              <a:rPr lang="en-IN" sz="2400" dirty="0"/>
              <a:t>Accessibility</a:t>
            </a:r>
            <a:endParaRPr lang="en-IN" sz="2400" dirty="0"/>
          </a:p>
          <a:p>
            <a:pPr marL="285750" indent="-285750">
              <a:lnSpc>
                <a:spcPct val="150000"/>
              </a:lnSpc>
              <a:buFont typeface="Arial" panose="020B0604020202020204" pitchFamily="34" charset="0"/>
              <a:buChar char="•"/>
            </a:pPr>
            <a:r>
              <a:rPr lang="en-IN" sz="2400" dirty="0"/>
              <a:t>Audio Quality</a:t>
            </a: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a:p>
            <a:pPr marL="285750" indent="-285750">
              <a:lnSpc>
                <a:spcPct val="150000"/>
              </a:lnSpc>
              <a:buFont typeface="Arial" panose="020B0604020202020204" pitchFamily="34" charset="0"/>
              <a:buChar char="•"/>
            </a:pP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3158" y="2486072"/>
            <a:ext cx="4451684" cy="4467057"/>
          </a:xfrm>
          <a:prstGeom prst="rect">
            <a:avLst/>
          </a:prstGeom>
          <a:noFill/>
        </p:spPr>
        <p:txBody>
          <a:bodyPr wrap="square">
            <a:spAutoFit/>
          </a:bodyPr>
          <a:lstStyle/>
          <a:p>
            <a:pPr marL="342900" indent="-342900">
              <a:lnSpc>
                <a:spcPct val="150000"/>
              </a:lnSpc>
              <a:buFont typeface="+mj-lt"/>
              <a:buAutoNum type="arabicPeriod"/>
            </a:pPr>
            <a:r>
              <a:rPr lang="en-IN" sz="2400" dirty="0"/>
              <a:t>Problem Definition</a:t>
            </a:r>
            <a:endParaRPr lang="en-IN" sz="2400" dirty="0"/>
          </a:p>
          <a:p>
            <a:pPr marL="342900" indent="-342900">
              <a:lnSpc>
                <a:spcPct val="150000"/>
              </a:lnSpc>
              <a:buFont typeface="+mj-lt"/>
              <a:buAutoNum type="arabicPeriod"/>
            </a:pPr>
            <a:r>
              <a:rPr lang="en-IN" sz="2400" dirty="0"/>
              <a:t>Requirements</a:t>
            </a:r>
            <a:endParaRPr lang="en-IN" sz="2400" dirty="0"/>
          </a:p>
          <a:p>
            <a:pPr marL="342900" indent="-342900">
              <a:lnSpc>
                <a:spcPct val="150000"/>
              </a:lnSpc>
              <a:buFont typeface="+mj-lt"/>
              <a:buAutoNum type="arabicPeriod"/>
            </a:pPr>
            <a:r>
              <a:rPr lang="en-IN" sz="2400" dirty="0"/>
              <a:t>Embedding</a:t>
            </a:r>
            <a:endParaRPr lang="en-IN" sz="2400" dirty="0"/>
          </a:p>
          <a:p>
            <a:pPr marL="342900" indent="-342900">
              <a:lnSpc>
                <a:spcPct val="150000"/>
              </a:lnSpc>
              <a:buFont typeface="+mj-lt"/>
              <a:buAutoNum type="arabicPeriod"/>
            </a:pPr>
            <a:r>
              <a:rPr lang="en-IN" sz="2400" dirty="0"/>
              <a:t>Generation (InceptionV3 CNN)</a:t>
            </a:r>
            <a:endParaRPr lang="en-IN" sz="2400" dirty="0"/>
          </a:p>
          <a:p>
            <a:pPr marL="342900" indent="-342900">
              <a:lnSpc>
                <a:spcPct val="150000"/>
              </a:lnSpc>
              <a:buFont typeface="+mj-lt"/>
              <a:buAutoNum type="arabicPeriod"/>
            </a:pPr>
            <a:r>
              <a:rPr lang="en-IN" sz="2400" dirty="0"/>
              <a:t>Caption Generation (LSTM)</a:t>
            </a:r>
            <a:endParaRPr lang="en-IN" sz="2400" dirty="0"/>
          </a:p>
          <a:p>
            <a:pPr marL="342900" indent="-342900">
              <a:lnSpc>
                <a:spcPct val="150000"/>
              </a:lnSpc>
              <a:buFont typeface="+mj-lt"/>
              <a:buAutoNum type="arabicPeriod"/>
            </a:pPr>
            <a:r>
              <a:rPr lang="en-IN" sz="2400" dirty="0"/>
              <a:t>Story Generation (GPT-2)</a:t>
            </a:r>
            <a:endParaRPr lang="en-IN" sz="2400" dirty="0"/>
          </a:p>
          <a:p>
            <a:pPr marL="342900" indent="-342900">
              <a:lnSpc>
                <a:spcPct val="150000"/>
              </a:lnSpc>
              <a:buFont typeface="+mj-lt"/>
              <a:buAutoNum type="arabicPeriod"/>
            </a:pPr>
            <a:r>
              <a:rPr lang="en-IN" sz="2400" dirty="0"/>
              <a:t>Speech Generation (</a:t>
            </a:r>
            <a:r>
              <a:rPr lang="en-IN" sz="2400" dirty="0" err="1"/>
              <a:t>gTTS</a:t>
            </a:r>
            <a:r>
              <a:rPr lang="en-IN" sz="2400" dirty="0"/>
              <a:t>)</a:t>
            </a:r>
            <a:endParaRPr lang="en-IN" sz="2400" dirty="0"/>
          </a:p>
          <a:p>
            <a:pPr marL="342900" indent="-342900">
              <a:lnSpc>
                <a:spcPct val="150000"/>
              </a:lnSpc>
              <a:buFont typeface="+mj-lt"/>
              <a:buAutoNum type="arabicPeriod"/>
            </a:pPr>
            <a:r>
              <a:rPr lang="en-IN" sz="2400" dirty="0"/>
              <a:t>Output Display</a:t>
            </a:r>
            <a:endParaRPr lang="en-IN" sz="2400" dirty="0"/>
          </a:p>
        </p:txBody>
      </p:sp>
      <p:sp>
        <p:nvSpPr>
          <p:cNvPr id="3" name="TextBox 2"/>
          <p:cNvSpPr txBox="1"/>
          <p:nvPr/>
        </p:nvSpPr>
        <p:spPr>
          <a:xfrm>
            <a:off x="1203158" y="1330749"/>
            <a:ext cx="7315200" cy="707886"/>
          </a:xfrm>
          <a:prstGeom prst="rect">
            <a:avLst/>
          </a:prstGeom>
          <a:noFill/>
        </p:spPr>
        <p:txBody>
          <a:bodyPr wrap="square">
            <a:spAutoFit/>
          </a:bodyPr>
          <a:lstStyle/>
          <a:p>
            <a:r>
              <a:rPr lang="en-US" sz="4000" dirty="0">
                <a:solidFill>
                  <a:srgbClr val="3257B8"/>
                </a:solidFill>
                <a:latin typeface="Roboto Slab" pitchFamily="34" charset="0"/>
                <a:ea typeface="Roboto Slab" pitchFamily="34" charset="-122"/>
                <a:cs typeface="Roboto Slab" pitchFamily="34" charset="-120"/>
              </a:rPr>
              <a:t>System Analysis: </a:t>
            </a:r>
            <a:endParaRPr lang="en-IN" sz="4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2841</Words>
  <Application>WPS Presentation</Application>
  <PresentationFormat>Custom</PresentationFormat>
  <Paragraphs>126</Paragraphs>
  <Slides>19</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Roboto Slab</vt:lpstr>
      <vt:lpstr>Roboto Slab</vt:lpstr>
      <vt:lpstr>Roboto Slab</vt:lpstr>
      <vt:lpstr>Roboto</vt:lpstr>
      <vt:lpstr>Roboto</vt:lpstr>
      <vt:lpstr>Roboto</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Vaishnavi yadav</cp:lastModifiedBy>
  <cp:revision>9</cp:revision>
  <dcterms:created xsi:type="dcterms:W3CDTF">2025-04-21T18:19:00Z</dcterms:created>
  <dcterms:modified xsi:type="dcterms:W3CDTF">2025-06-01T06:32:10Z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0A1A44BD8B104BEAA6DC26DCF7FFA524_12</vt:lpwstr>
  </property>
  <property fmtid="{D5CDD505-2E9C-101B-9397-08002B2CF9AE}" pid="3" name="KSOProductBuildVer">
    <vt:lpwstr>2057-12.2.0.21183</vt:lpwstr>
  </property>
</Properties>
</file>