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79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66" r:id="rId26"/>
    <p:sldId id="294" r:id="rId27"/>
    <p:sldId id="295" r:id="rId28"/>
  </p:sldIdLst>
  <p:sldSz cx="14630400" cy="8229600"/>
  <p:notesSz cx="8229600" cy="14630400"/>
  <p:embeddedFontLs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10"/>
  </p:normalViewPr>
  <p:slideViewPr>
    <p:cSldViewPr snapToGrid="0" snapToObjects="1">
      <p:cViewPr>
        <p:scale>
          <a:sx n="50" d="100"/>
          <a:sy n="50" d="100"/>
        </p:scale>
        <p:origin x="91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75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637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Intrusion Detection System Using Hybrid Detection Approaches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940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Combining Signature-Based and Anomaly-Based Techniques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121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4302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075" y="623173"/>
            <a:ext cx="5665351" cy="708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System Analysis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17759" y="1671161"/>
            <a:ext cx="30480" cy="5935623"/>
          </a:xfrm>
          <a:prstGeom prst="roundRect">
            <a:avLst>
              <a:gd name="adj" fmla="val 312270"/>
            </a:avLst>
          </a:prstGeom>
          <a:solidFill>
            <a:srgbClr val="D1C8C6"/>
          </a:solidFill>
          <a:ln/>
        </p:spPr>
      </p:sp>
      <p:sp>
        <p:nvSpPr>
          <p:cNvPr id="4" name="Shape 2"/>
          <p:cNvSpPr/>
          <p:nvPr/>
        </p:nvSpPr>
        <p:spPr>
          <a:xfrm>
            <a:off x="1357432" y="2165747"/>
            <a:ext cx="793075" cy="30480"/>
          </a:xfrm>
          <a:prstGeom prst="roundRect">
            <a:avLst>
              <a:gd name="adj" fmla="val 312270"/>
            </a:avLst>
          </a:prstGeom>
          <a:solidFill>
            <a:srgbClr val="D1C8C6"/>
          </a:solidFill>
          <a:ln/>
        </p:spPr>
      </p:sp>
      <p:sp>
        <p:nvSpPr>
          <p:cNvPr id="5" name="Shape 3"/>
          <p:cNvSpPr/>
          <p:nvPr/>
        </p:nvSpPr>
        <p:spPr>
          <a:xfrm>
            <a:off x="878086" y="1926074"/>
            <a:ext cx="509826" cy="50982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9419" y="2010966"/>
            <a:ext cx="127159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79345" y="1897737"/>
            <a:ext cx="11457980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Inputs: Network traffic data from the KDD CUP 1999 dataset.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1357432" y="3207901"/>
            <a:ext cx="793075" cy="30480"/>
          </a:xfrm>
          <a:prstGeom prst="roundRect">
            <a:avLst>
              <a:gd name="adj" fmla="val 312270"/>
            </a:avLst>
          </a:prstGeom>
          <a:solidFill>
            <a:srgbClr val="D1C8C6"/>
          </a:solidFill>
          <a:ln/>
        </p:spPr>
      </p:sp>
      <p:sp>
        <p:nvSpPr>
          <p:cNvPr id="9" name="Shape 7"/>
          <p:cNvSpPr/>
          <p:nvPr/>
        </p:nvSpPr>
        <p:spPr>
          <a:xfrm>
            <a:off x="878086" y="2968228"/>
            <a:ext cx="509826" cy="50982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46321" y="3053120"/>
            <a:ext cx="173236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2379345" y="2939891"/>
            <a:ext cx="11457980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Processing: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379345" y="3438287"/>
            <a:ext cx="11457980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Signature-based detection using regex patterns.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379345" y="3936683"/>
            <a:ext cx="11457980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Anomaly-based detection using Isolation Forest.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57432" y="5246846"/>
            <a:ext cx="793075" cy="30480"/>
          </a:xfrm>
          <a:prstGeom prst="roundRect">
            <a:avLst>
              <a:gd name="adj" fmla="val 312270"/>
            </a:avLst>
          </a:prstGeom>
          <a:solidFill>
            <a:srgbClr val="D1C8C6"/>
          </a:solidFill>
          <a:ln/>
        </p:spPr>
      </p:sp>
      <p:sp>
        <p:nvSpPr>
          <p:cNvPr id="15" name="Shape 13"/>
          <p:cNvSpPr/>
          <p:nvPr/>
        </p:nvSpPr>
        <p:spPr>
          <a:xfrm>
            <a:off x="878086" y="5007173"/>
            <a:ext cx="509826" cy="50982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50012" y="5092065"/>
            <a:ext cx="165973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379345" y="4978837"/>
            <a:ext cx="11457980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Outputs: Real-time alerts for detected intrusions.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1357432" y="6289000"/>
            <a:ext cx="793075" cy="30480"/>
          </a:xfrm>
          <a:prstGeom prst="roundRect">
            <a:avLst>
              <a:gd name="adj" fmla="val 312270"/>
            </a:avLst>
          </a:prstGeom>
          <a:solidFill>
            <a:srgbClr val="D1C8C6"/>
          </a:solidFill>
          <a:ln/>
        </p:spPr>
      </p:sp>
      <p:sp>
        <p:nvSpPr>
          <p:cNvPr id="19" name="Shape 17"/>
          <p:cNvSpPr/>
          <p:nvPr/>
        </p:nvSpPr>
        <p:spPr>
          <a:xfrm>
            <a:off x="878086" y="6049328"/>
            <a:ext cx="509826" cy="50982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1041321" y="6134219"/>
            <a:ext cx="183237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2379345" y="6020991"/>
            <a:ext cx="11457980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Benefits: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2379345" y="6519386"/>
            <a:ext cx="11457980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detection of threats.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2379345" y="7017782"/>
            <a:ext cx="11457980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Persistent storage of anomalies for future reference.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806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System Design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27008"/>
            <a:ext cx="6521410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9744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Architecture: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464844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Preprocessing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020604" y="4963835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Signature Detection Module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5462826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Anomaly Detection Module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0604" y="5961817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Alert System (Tkinter-based GUI)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727008"/>
            <a:ext cx="6521410" cy="90725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542014" y="39744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Workflow: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42014" y="4464844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1. Load dataset.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7542014" y="4963835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2. Detect threats using both techniques.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7542014" y="5462826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3. Display and store results.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663700"/>
            <a:ext cx="9258300" cy="55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FAF6E7-010B-E2E3-5B61-B6D02E852D58}"/>
              </a:ext>
            </a:extLst>
          </p:cNvPr>
          <p:cNvSpPr txBox="1"/>
          <p:nvPr/>
        </p:nvSpPr>
        <p:spPr>
          <a:xfrm>
            <a:off x="3248526" y="661242"/>
            <a:ext cx="7315200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4950"/>
              </a:lnSpc>
              <a:buNone/>
            </a:pPr>
            <a:r>
              <a:rPr lang="en-US" sz="4800" b="1" dirty="0">
                <a:latin typeface="Crimson Pro Bold"/>
                <a:ea typeface="Outfit Extra Bold" pitchFamily="34" charset="-122"/>
                <a:cs typeface="Outfit Extra Bold" pitchFamily="34" charset="-120"/>
              </a:rPr>
              <a:t>System Architecture</a:t>
            </a:r>
            <a:endParaRPr lang="en-US" sz="4800" dirty="0">
              <a:latin typeface="Crims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10526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41EF55-A19F-2E41-33CD-2A2D04498E4C}"/>
              </a:ext>
            </a:extLst>
          </p:cNvPr>
          <p:cNvSpPr txBox="1"/>
          <p:nvPr/>
        </p:nvSpPr>
        <p:spPr>
          <a:xfrm>
            <a:off x="3874169" y="879719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rimson Pro Bold"/>
                <a:ea typeface="Outfit Extra Bold" pitchFamily="34" charset="-122"/>
                <a:cs typeface="Outfit Extra Bold" pitchFamily="34" charset="-120"/>
              </a:rPr>
              <a:t>Class Diagram</a:t>
            </a:r>
            <a:endParaRPr lang="en-IN" sz="4800" dirty="0">
              <a:latin typeface="Crimson Pro Bold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D52CAC-DA79-7D5B-66B1-114EABB0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32013"/>
            <a:ext cx="13735050" cy="56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04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D9261F-BA50-65CE-753C-1EEB26CF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26" y="1979414"/>
            <a:ext cx="9404905" cy="58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B60E7A-504C-33E3-E886-B96769D514C7}"/>
              </a:ext>
            </a:extLst>
          </p:cNvPr>
          <p:cNvSpPr txBox="1"/>
          <p:nvPr/>
        </p:nvSpPr>
        <p:spPr>
          <a:xfrm>
            <a:off x="4138863" y="862082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rimson Pro Bold"/>
                <a:ea typeface="Outfit Extra Bold" pitchFamily="34" charset="-122"/>
                <a:cs typeface="Outfit Extra Bold" pitchFamily="34" charset="-120"/>
              </a:rPr>
              <a:t>Use Case Diagram</a:t>
            </a:r>
            <a:endParaRPr lang="en-IN" sz="4800" dirty="0">
              <a:latin typeface="Crims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57940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DE71E7-479F-3423-AD0B-9562F337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379" y="1964692"/>
            <a:ext cx="7987250" cy="5953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C5D14-E4A2-4C08-D730-C0F8DC24B10C}"/>
              </a:ext>
            </a:extLst>
          </p:cNvPr>
          <p:cNvSpPr txBox="1"/>
          <p:nvPr/>
        </p:nvSpPr>
        <p:spPr>
          <a:xfrm>
            <a:off x="5161548" y="801924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rimson Pro Bold"/>
                <a:ea typeface="Outfit Extra Bold" pitchFamily="34" charset="-122"/>
                <a:cs typeface="Outfit Extra Bold" pitchFamily="34" charset="-120"/>
              </a:rPr>
              <a:t>Activity Diagram</a:t>
            </a:r>
            <a:endParaRPr lang="en-IN" sz="4800" dirty="0">
              <a:latin typeface="Crims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89352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8F8C7-F0E9-7FE3-7DD1-3F94C200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66" y="2116182"/>
            <a:ext cx="10933611" cy="51791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48251-899D-9D71-3A13-908BF682947B}"/>
              </a:ext>
            </a:extLst>
          </p:cNvPr>
          <p:cNvSpPr txBox="1"/>
          <p:nvPr/>
        </p:nvSpPr>
        <p:spPr>
          <a:xfrm>
            <a:off x="4102769" y="934279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rimson Pro Bold"/>
                <a:ea typeface="Outfit Extra Bold" pitchFamily="34" charset="-122"/>
                <a:cs typeface="Outfit Extra Bold" pitchFamily="34" charset="-120"/>
              </a:rPr>
              <a:t>Sequence Diagram</a:t>
            </a:r>
            <a:endParaRPr lang="en-IN" sz="4800" dirty="0">
              <a:latin typeface="Crims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96482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9801C-B067-7DCA-7A89-30B049DB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2" y="2803358"/>
            <a:ext cx="12477416" cy="4439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B15FF-E202-C875-2B7D-1F8E38F5C4B9}"/>
              </a:ext>
            </a:extLst>
          </p:cNvPr>
          <p:cNvSpPr txBox="1"/>
          <p:nvPr/>
        </p:nvSpPr>
        <p:spPr>
          <a:xfrm>
            <a:off x="2200275" y="1347537"/>
            <a:ext cx="711216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4950"/>
              </a:lnSpc>
              <a:buNone/>
            </a:pPr>
            <a:r>
              <a:rPr lang="en-US" sz="4500" b="1" dirty="0">
                <a:latin typeface="Crimson Pro Bold"/>
              </a:rPr>
              <a:t>Loading the Data File</a:t>
            </a:r>
            <a:endParaRPr lang="en-US" sz="4500" dirty="0">
              <a:latin typeface="Crims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414527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FDE8F-998A-CFA3-541B-38563D58ACC9}"/>
              </a:ext>
            </a:extLst>
          </p:cNvPr>
          <p:cNvSpPr txBox="1"/>
          <p:nvPr/>
        </p:nvSpPr>
        <p:spPr>
          <a:xfrm>
            <a:off x="4235114" y="709863"/>
            <a:ext cx="61601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rimson Pro Bold"/>
              </a:rPr>
              <a:t>Data Description</a:t>
            </a:r>
            <a:endParaRPr lang="en-IN" sz="4500" dirty="0">
              <a:latin typeface="Crimson Pro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A7480-84A1-525B-D824-9FFDFAA2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86" y="2093496"/>
            <a:ext cx="11903427" cy="57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B8074-5F48-6109-1B58-C5182D3E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93438"/>
            <a:ext cx="10984832" cy="5846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2CF837-33E3-D22D-9D10-9DCF8F9BC954}"/>
              </a:ext>
            </a:extLst>
          </p:cNvPr>
          <p:cNvSpPr txBox="1"/>
          <p:nvPr/>
        </p:nvSpPr>
        <p:spPr>
          <a:xfrm>
            <a:off x="3862137" y="589547"/>
            <a:ext cx="60398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latin typeface="Crimson Pro Bold"/>
              </a:rPr>
              <a:t>Training Data</a:t>
            </a:r>
            <a:endParaRPr lang="en-IN" sz="4500" dirty="0">
              <a:latin typeface="Crims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55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3E657E-49DB-8160-EE48-5EC42CC818F3}"/>
              </a:ext>
            </a:extLst>
          </p:cNvPr>
          <p:cNvSpPr txBox="1"/>
          <p:nvPr/>
        </p:nvSpPr>
        <p:spPr>
          <a:xfrm>
            <a:off x="2751880" y="574885"/>
            <a:ext cx="9192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Crimson Pro Bold"/>
                <a:ea typeface="Prata" panose="020B0604020202020204" charset="-120"/>
              </a:rPr>
              <a:t>Mini Project Final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A0FF3-FCAD-3DA4-6D08-8621C66E2CAD}"/>
              </a:ext>
            </a:extLst>
          </p:cNvPr>
          <p:cNvSpPr txBox="1"/>
          <p:nvPr/>
        </p:nvSpPr>
        <p:spPr>
          <a:xfrm>
            <a:off x="3657600" y="1669774"/>
            <a:ext cx="78220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 </a:t>
            </a:r>
            <a:endParaRPr lang="en-IN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93AE0-0BE0-D619-259E-EBD729FEC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18421"/>
              </p:ext>
            </p:extLst>
          </p:nvPr>
        </p:nvGraphicFramePr>
        <p:xfrm>
          <a:off x="3970422" y="2518441"/>
          <a:ext cx="5952968" cy="260701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77836">
                  <a:extLst>
                    <a:ext uri="{9D8B030D-6E8A-4147-A177-3AD203B41FA5}">
                      <a16:colId xmlns:a16="http://schemas.microsoft.com/office/drawing/2014/main" val="2140418761"/>
                    </a:ext>
                  </a:extLst>
                </a:gridCol>
                <a:gridCol w="3775132">
                  <a:extLst>
                    <a:ext uri="{9D8B030D-6E8A-4147-A177-3AD203B41FA5}">
                      <a16:colId xmlns:a16="http://schemas.microsoft.com/office/drawing/2014/main" val="2596825052"/>
                    </a:ext>
                  </a:extLst>
                </a:gridCol>
              </a:tblGrid>
              <a:tr h="7316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21531"/>
                  </a:ext>
                </a:extLst>
              </a:tr>
              <a:tr h="4688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21AG1A6725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G. PRIYANKA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33706"/>
                  </a:ext>
                </a:extLst>
              </a:tr>
              <a:tr h="4688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21AG1A6716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CH.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VAISHNAVI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50838"/>
                  </a:ext>
                </a:extLst>
              </a:tr>
              <a:tr h="46884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21AG1A6747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M.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SOUMIKA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77148"/>
                  </a:ext>
                </a:extLst>
              </a:tr>
              <a:tr h="46884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22AG5A6701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K.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NITHIN</a:t>
                      </a:r>
                      <a:endParaRPr lang="en-US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64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134884-6431-B488-8C2D-EE8D2881ABF4}"/>
              </a:ext>
            </a:extLst>
          </p:cNvPr>
          <p:cNvSpPr txBox="1"/>
          <p:nvPr/>
        </p:nvSpPr>
        <p:spPr>
          <a:xfrm>
            <a:off x="3511253" y="5507027"/>
            <a:ext cx="7315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 the supervision of </a:t>
            </a:r>
          </a:p>
          <a:p>
            <a:pPr algn="ctr"/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Mr. Ashwani Attri (Assistant professor</a:t>
            </a:r>
            <a:r>
              <a:rPr lang="en-US" sz="2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EF18E-3C68-C6C7-E987-CD2B54E5A338}"/>
              </a:ext>
            </a:extLst>
          </p:cNvPr>
          <p:cNvSpPr txBox="1"/>
          <p:nvPr/>
        </p:nvSpPr>
        <p:spPr>
          <a:xfrm>
            <a:off x="2751880" y="6426153"/>
            <a:ext cx="91924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300" dirty="0">
              <a:latin typeface="Prata" panose="020B0604020202020204" charset="-120"/>
              <a:ea typeface="Prata" panose="020B0604020202020204" charset="-120"/>
            </a:endParaRPr>
          </a:p>
          <a:p>
            <a:r>
              <a:rPr lang="en-US" sz="2300" dirty="0">
                <a:latin typeface="Prata" panose="020B0604020202020204" charset="-120"/>
                <a:ea typeface="Prata" panose="020B0604020202020204" charset="-120"/>
              </a:rPr>
              <a:t>Department of computer science and engineering (Data Science)</a:t>
            </a:r>
          </a:p>
          <a:p>
            <a:endParaRPr lang="en-US" sz="2300" dirty="0">
              <a:latin typeface="Prata" panose="020B0604020202020204" charset="-120"/>
              <a:ea typeface="Prata" panose="020B0604020202020204" charset="-120"/>
            </a:endParaRPr>
          </a:p>
          <a:p>
            <a:r>
              <a:rPr lang="en-US" sz="2300" dirty="0">
                <a:latin typeface="Prata" panose="020B0604020202020204" charset="-120"/>
                <a:ea typeface="Prata" panose="020B0604020202020204" charset="-120"/>
              </a:rPr>
              <a:t> </a:t>
            </a:r>
          </a:p>
          <a:p>
            <a:r>
              <a:rPr lang="en-US" sz="2800" dirty="0">
                <a:latin typeface="Prata" panose="020B0604020202020204" charset="-120"/>
                <a:ea typeface="Prata" panose="020B0604020202020204" charset="-120"/>
              </a:rPr>
              <a:t>		</a:t>
            </a:r>
            <a:r>
              <a:rPr lang="en-US" sz="2800" dirty="0"/>
              <a:t> </a:t>
            </a:r>
            <a:r>
              <a:rPr lang="en-US" sz="2800" b="1" dirty="0">
                <a:latin typeface="Overpass Bold"/>
                <a:ea typeface="Prata" panose="020B0604020202020204" charset="-120"/>
              </a:rPr>
              <a:t>ACE ENGINEERING COLLEGE</a:t>
            </a:r>
          </a:p>
          <a:p>
            <a:r>
              <a:rPr lang="en-US" b="1" dirty="0">
                <a:latin typeface="Overpass Bold"/>
                <a:ea typeface="Prata" panose="020B0604020202020204" charset="-120"/>
              </a:rPr>
              <a:t>			</a:t>
            </a:r>
            <a:r>
              <a:rPr lang="en-US" sz="1800" dirty="0"/>
              <a:t> </a:t>
            </a:r>
            <a:endParaRPr lang="en-US" sz="2400" b="1" dirty="0">
              <a:latin typeface="Overpass Bold"/>
              <a:ea typeface="Prata" panose="020B0604020202020204" charset="-120"/>
            </a:endParaRPr>
          </a:p>
          <a:p>
            <a:r>
              <a:rPr lang="en-US" sz="2400" b="1" dirty="0">
                <a:latin typeface="Overpass Bold"/>
                <a:ea typeface="Prata" panose="020B0604020202020204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32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94FB1-98C9-3644-0292-434BA0A6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89" y="1503372"/>
            <a:ext cx="11444437" cy="6064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A34E7E-7FD8-4D23-D092-17D6AB2E9047}"/>
              </a:ext>
            </a:extLst>
          </p:cNvPr>
          <p:cNvSpPr txBox="1"/>
          <p:nvPr/>
        </p:nvSpPr>
        <p:spPr>
          <a:xfrm>
            <a:off x="2959768" y="409074"/>
            <a:ext cx="6906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latin typeface="Crimson Pro Bold"/>
              </a:rPr>
              <a:t>Testing Data</a:t>
            </a:r>
            <a:endParaRPr lang="en-IN" sz="4500" dirty="0">
              <a:latin typeface="Crimson Pro Bold"/>
            </a:endParaRPr>
          </a:p>
          <a:p>
            <a:pPr algn="ctr"/>
            <a:endParaRPr lang="en-IN" sz="4500" dirty="0">
              <a:latin typeface="Crims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32197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49805-5BF2-4C8B-31B1-2F4938A12B9A}"/>
              </a:ext>
            </a:extLst>
          </p:cNvPr>
          <p:cNvSpPr txBox="1"/>
          <p:nvPr/>
        </p:nvSpPr>
        <p:spPr>
          <a:xfrm>
            <a:off x="3441032" y="657110"/>
            <a:ext cx="61120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latin typeface="Crimson Pro Bold"/>
              </a:rPr>
              <a:t>Co-relation Matrix</a:t>
            </a:r>
            <a:endParaRPr lang="en-IN" sz="4500" dirty="0">
              <a:latin typeface="Crimson Pro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F839E-29CD-BA2F-ECD0-7980298B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9355"/>
            <a:ext cx="11666621" cy="61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4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DB2C1-2B5D-7073-A3AB-11A435A32463}"/>
              </a:ext>
            </a:extLst>
          </p:cNvPr>
          <p:cNvSpPr txBox="1"/>
          <p:nvPr/>
        </p:nvSpPr>
        <p:spPr>
          <a:xfrm>
            <a:off x="3284621" y="457199"/>
            <a:ext cx="6930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500" b="1" dirty="0">
                <a:latin typeface="Crimson Pro Bold"/>
              </a:rPr>
              <a:t>Evaluation of the Model</a:t>
            </a:r>
            <a:endParaRPr lang="en-IN" sz="4500" dirty="0">
              <a:latin typeface="Crimson Pro Bold"/>
            </a:endParaRPr>
          </a:p>
          <a:p>
            <a:pPr algn="ctr"/>
            <a:endParaRPr lang="en-IN" sz="4500" dirty="0">
              <a:latin typeface="Crimson Pro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58A28-D29F-6D13-1FE6-80E6744E9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0" y="1648326"/>
            <a:ext cx="12192000" cy="62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27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9B86E-77DF-B96D-58D2-DC946F0C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09" y="1896737"/>
            <a:ext cx="5312486" cy="2733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4BF5F4-DDF5-F9FB-D5BC-6B506AD6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585" y="1931323"/>
            <a:ext cx="5040897" cy="273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86CB8-41D1-B862-984F-E7F84730D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155" y="4931439"/>
            <a:ext cx="6526255" cy="297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A2FBC7-3FA2-A235-F18A-ABD5C2283B56}"/>
              </a:ext>
            </a:extLst>
          </p:cNvPr>
          <p:cNvSpPr txBox="1"/>
          <p:nvPr/>
        </p:nvSpPr>
        <p:spPr>
          <a:xfrm>
            <a:off x="3392905" y="589547"/>
            <a:ext cx="57029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latin typeface="Crimson Pro Bold"/>
              </a:rPr>
              <a:t>Final Report</a:t>
            </a:r>
            <a:endParaRPr lang="en-IN" sz="4500" dirty="0">
              <a:latin typeface="Crims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70329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115AC-3605-BD7B-8E80-4DDED295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99" y="1564105"/>
            <a:ext cx="12431027" cy="6208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AC106E-49F3-6A84-117C-99410A7BDF64}"/>
              </a:ext>
            </a:extLst>
          </p:cNvPr>
          <p:cNvSpPr txBox="1"/>
          <p:nvPr/>
        </p:nvSpPr>
        <p:spPr>
          <a:xfrm>
            <a:off x="3993280" y="457200"/>
            <a:ext cx="5113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latin typeface="Crimson Pro Bold"/>
              </a:rPr>
              <a:t>Output</a:t>
            </a:r>
            <a:endParaRPr lang="en-IN" sz="4500" dirty="0">
              <a:latin typeface="Crimson Pro Bold"/>
            </a:endParaRPr>
          </a:p>
          <a:p>
            <a:pPr algn="ctr"/>
            <a:endParaRPr lang="en-IN" sz="4500" dirty="0">
              <a:latin typeface="Crims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166391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Summary: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hybrid IDS combining signature-based and anomaly-based approaches enhances detection capabilities.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alerts and persistent storage make the system reliable and user-friendly.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Future Scope: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133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with real-time network traffic.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6803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 detection using deep learning models.</a:t>
            </a:r>
            <a:endParaRPr lang="en-US" sz="17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EC22228-A2FC-D51E-7F2B-083252996D52}"/>
              </a:ext>
            </a:extLst>
          </p:cNvPr>
          <p:cNvSpPr/>
          <p:nvPr/>
        </p:nvSpPr>
        <p:spPr>
          <a:xfrm>
            <a:off x="4572000" y="534065"/>
            <a:ext cx="4067056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231971"/>
                </a:solidFill>
                <a:latin typeface="Crimson Pro Bold"/>
                <a:ea typeface="Outfit Extra Bold" pitchFamily="34" charset="-122"/>
                <a:cs typeface="Outfit Extra Bold" pitchFamily="34" charset="-120"/>
              </a:rPr>
              <a:t>References</a:t>
            </a:r>
            <a:endParaRPr lang="en-US" sz="4800" dirty="0">
              <a:latin typeface="Crimson Pro Bold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0258D17-383B-D556-B822-BC882FB04383}"/>
              </a:ext>
            </a:extLst>
          </p:cNvPr>
          <p:cNvSpPr/>
          <p:nvPr/>
        </p:nvSpPr>
        <p:spPr>
          <a:xfrm>
            <a:off x="5381685" y="2100226"/>
            <a:ext cx="2033468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0AA93D9-1D12-C6E8-9950-E372713BF118}"/>
              </a:ext>
            </a:extLst>
          </p:cNvPr>
          <p:cNvSpPr/>
          <p:nvPr/>
        </p:nvSpPr>
        <p:spPr>
          <a:xfrm>
            <a:off x="5381685" y="2458128"/>
            <a:ext cx="7934087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E571D667-901B-5BE3-FC19-55ADBB182EC3}"/>
              </a:ext>
            </a:extLst>
          </p:cNvPr>
          <p:cNvSpPr/>
          <p:nvPr/>
        </p:nvSpPr>
        <p:spPr>
          <a:xfrm>
            <a:off x="2994917" y="2904294"/>
            <a:ext cx="8289235" cy="509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https://onlinelibrary.wiley.com/doi/full/10.1155/2021/6639714</a:t>
            </a: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49B2984-D978-BD7C-EC21-4D8C10BB53B4}"/>
              </a:ext>
            </a:extLst>
          </p:cNvPr>
          <p:cNvSpPr/>
          <p:nvPr/>
        </p:nvSpPr>
        <p:spPr>
          <a:xfrm>
            <a:off x="5381685" y="4215967"/>
            <a:ext cx="7934087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BC6F114-8971-6FAD-485F-E799475937B0}"/>
              </a:ext>
            </a:extLst>
          </p:cNvPr>
          <p:cNvSpPr/>
          <p:nvPr/>
        </p:nvSpPr>
        <p:spPr>
          <a:xfrm>
            <a:off x="2994917" y="1621912"/>
            <a:ext cx="8640566" cy="999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https://m4d.iti.gr/wp-content/uploads/2022/12/Host-based-intrusion-detection-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using-signature-based-and-AI-driven-anomaly-detection-methods_final.pdf</a:t>
            </a: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26CCD0C4-3A61-050E-1DA6-05920F5EEEE3}"/>
              </a:ext>
            </a:extLst>
          </p:cNvPr>
          <p:cNvSpPr/>
          <p:nvPr/>
        </p:nvSpPr>
        <p:spPr>
          <a:xfrm>
            <a:off x="3042581" y="3955795"/>
            <a:ext cx="8745143" cy="796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15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3 Sommer, Robin, and Vern Paxson. 2010. "Outside the closed world: On using machine learning</a:t>
            </a:r>
          </a:p>
          <a:p>
            <a:pPr marL="0" indent="0" algn="just">
              <a:lnSpc>
                <a:spcPts val="215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for network intrusiondetection." 2010 IEEE symposium on security and privacy. </a:t>
            </a:r>
          </a:p>
          <a:p>
            <a:pPr marL="0" indent="0" algn="just">
              <a:lnSpc>
                <a:spcPts val="215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https://doi.org/10.1109/sp.2010.25.</a:t>
            </a:r>
          </a:p>
        </p:txBody>
      </p:sp>
      <p:pic>
        <p:nvPicPr>
          <p:cNvPr id="9" name="Image 4" descr="preencoded.png">
            <a:extLst>
              <a:ext uri="{FF2B5EF4-FFF2-40B4-BE49-F238E27FC236}">
                <a16:creationId xmlns:a16="http://schemas.microsoft.com/office/drawing/2014/main" id="{39135947-41E2-BA75-6312-1FFA5058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91" y="1689709"/>
            <a:ext cx="432078" cy="432078"/>
          </a:xfrm>
          <a:prstGeom prst="rect">
            <a:avLst/>
          </a:prstGeom>
        </p:spPr>
      </p:pic>
      <p:sp>
        <p:nvSpPr>
          <p:cNvPr id="10" name="Text 7">
            <a:extLst>
              <a:ext uri="{FF2B5EF4-FFF2-40B4-BE49-F238E27FC236}">
                <a16:creationId xmlns:a16="http://schemas.microsoft.com/office/drawing/2014/main" id="{39A99BBD-87F3-344C-682E-E04179D1C40A}"/>
              </a:ext>
            </a:extLst>
          </p:cNvPr>
          <p:cNvSpPr/>
          <p:nvPr/>
        </p:nvSpPr>
        <p:spPr>
          <a:xfrm>
            <a:off x="3099062" y="5431534"/>
            <a:ext cx="8536421" cy="1021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000"/>
              </a:lnSpc>
              <a:buNone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6Wang, Xingyou, Weijie Jiang, and Zhiyong Luo. "Combination of convolutional </a:t>
            </a:r>
          </a:p>
          <a:p>
            <a:pPr marL="0" indent="0" algn="just">
              <a:lnSpc>
                <a:spcPts val="2000"/>
              </a:lnSpc>
              <a:buNone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and recurrent neural network for sentiment analysis of short texts." In Proceedings </a:t>
            </a:r>
          </a:p>
          <a:p>
            <a:pPr marL="0" indent="0" algn="just">
              <a:lnSpc>
                <a:spcPts val="2000"/>
              </a:lnSpc>
              <a:buNone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of COLING 2016, the 26th internationalconference on computational linguistics:</a:t>
            </a:r>
          </a:p>
          <a:p>
            <a:pPr marL="0" indent="0" algn="just">
              <a:lnSpc>
                <a:spcPts val="2000"/>
              </a:lnSpc>
              <a:buNone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Technical papers, pp. 2428-2437. 2016.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59E8CC36-2EBA-D530-5391-0D0B421F1EF0}"/>
              </a:ext>
            </a:extLst>
          </p:cNvPr>
          <p:cNvSpPr/>
          <p:nvPr/>
        </p:nvSpPr>
        <p:spPr>
          <a:xfrm>
            <a:off x="3042581" y="7075656"/>
            <a:ext cx="7934087" cy="60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Paxson, Vern. 1999. "Bro: A system for detecting network intruders in real-time." Computer networks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31 (23-24): 2435-2463. </a:t>
            </a:r>
          </a:p>
        </p:txBody>
      </p:sp>
      <p:pic>
        <p:nvPicPr>
          <p:cNvPr id="12" name="Image 4" descr="preencoded.png">
            <a:extLst>
              <a:ext uri="{FF2B5EF4-FFF2-40B4-BE49-F238E27FC236}">
                <a16:creationId xmlns:a16="http://schemas.microsoft.com/office/drawing/2014/main" id="{3C68A75C-757E-B7CC-8E86-1F9D1D50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91" y="2874158"/>
            <a:ext cx="432078" cy="432078"/>
          </a:xfrm>
          <a:prstGeom prst="rect">
            <a:avLst/>
          </a:prstGeom>
        </p:spPr>
      </p:pic>
      <p:pic>
        <p:nvPicPr>
          <p:cNvPr id="13" name="Image 4" descr="preencoded.png">
            <a:extLst>
              <a:ext uri="{FF2B5EF4-FFF2-40B4-BE49-F238E27FC236}">
                <a16:creationId xmlns:a16="http://schemas.microsoft.com/office/drawing/2014/main" id="{31159E96-AD58-DDAA-747E-B88149D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91" y="4058607"/>
            <a:ext cx="432078" cy="432078"/>
          </a:xfrm>
          <a:prstGeom prst="rect">
            <a:avLst/>
          </a:prstGeom>
        </p:spPr>
      </p:pic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AD59FF64-F9C7-67BE-67D6-B10FD6EA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94" y="5688929"/>
            <a:ext cx="432078" cy="432078"/>
          </a:xfrm>
          <a:prstGeom prst="rect">
            <a:avLst/>
          </a:prstGeom>
        </p:spPr>
      </p:pic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99E0A3DA-0993-878B-2919-29113E16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02" y="7089417"/>
            <a:ext cx="432078" cy="4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2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268B48-8E5D-EEA9-2DF5-1DD519649E53}"/>
              </a:ext>
            </a:extLst>
          </p:cNvPr>
          <p:cNvSpPr txBox="1"/>
          <p:nvPr/>
        </p:nvSpPr>
        <p:spPr>
          <a:xfrm>
            <a:off x="3648576" y="3713566"/>
            <a:ext cx="732121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500" b="1" dirty="0">
                <a:latin typeface="Crimson Pro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587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5DC3C-816A-FC81-D2A6-75EAD7575E9B}"/>
              </a:ext>
            </a:extLst>
          </p:cNvPr>
          <p:cNvSpPr txBox="1"/>
          <p:nvPr/>
        </p:nvSpPr>
        <p:spPr>
          <a:xfrm>
            <a:off x="1900989" y="2194288"/>
            <a:ext cx="8013032" cy="562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Overpass" pitchFamily="34" charset="0"/>
              </a:rPr>
              <a:t>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Introduction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2.  Types of NIDS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3.  Existing Systems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4.  Proposed System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5.  Software Requirements and Hardware Requirements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6.  Functional and Non-Functional Requirements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7.  System Analysis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8.  System Architecture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9.  UML Diagrams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10.Implementation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11. References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C97AB-71FD-E460-9D4E-DF0B7D972DB1}"/>
              </a:ext>
            </a:extLst>
          </p:cNvPr>
          <p:cNvSpPr txBox="1"/>
          <p:nvPr/>
        </p:nvSpPr>
        <p:spPr>
          <a:xfrm>
            <a:off x="2875547" y="636110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kern="0" spc="-137" dirty="0">
                <a:latin typeface="Crimson Pro Bold"/>
                <a:ea typeface="Overpass Bold" pitchFamily="34" charset="-122"/>
                <a:cs typeface="Overpass Bold" pitchFamily="34" charset="-120"/>
              </a:rPr>
              <a:t>Content :</a:t>
            </a:r>
            <a:endParaRPr lang="en-IN" sz="4800" dirty="0">
              <a:latin typeface="Crims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02087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34613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What is Intrusion Detection?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process of identifying unauthorized access or abnormal behavior in a network.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Two main techniques: Signature-based and Anomaly-based detection.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68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Existing System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65778"/>
            <a:ext cx="4196358" cy="2546985"/>
          </a:xfrm>
          <a:prstGeom prst="roundRect">
            <a:avLst>
              <a:gd name="adj" fmla="val 374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600212"/>
            <a:ext cx="32206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Signature-Based Detection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09063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Detects threats based on predefined patterns.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95252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Limitations: Cannot detect new or unknown attacks.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365778"/>
            <a:ext cx="4196358" cy="2546985"/>
          </a:xfrm>
          <a:prstGeom prst="roundRect">
            <a:avLst>
              <a:gd name="adj" fmla="val 374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51396" y="3600212"/>
            <a:ext cx="31234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Anomaly-Based Detection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51396" y="409063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Identifies deviations from normal behavior.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451396" y="495252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Limitations: High false positive rate.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365778"/>
            <a:ext cx="4196358" cy="2546985"/>
          </a:xfrm>
          <a:prstGeom prst="roundRect">
            <a:avLst>
              <a:gd name="adj" fmla="val 374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74568" y="36002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4568" y="409063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Lack of integration between these approaches.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4568" y="495252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Difficulty in handling complex threats.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27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Proposed Model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96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5242" y="3381851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296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Hybrid Approach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787259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 signature-based and anomaly-based detection.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530906" y="464915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machine learning (Isolation Forest) for anomaly detection.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530906" y="551104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Detect known attacks using predefined patterns (regex signatures).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667" y="3296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97021" y="3381851"/>
            <a:ext cx="17347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8165783" y="3296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8165783" y="3787259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Enhanced accuracy in detecting intrusions.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165783" y="428625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alerts using a graphical interface (Tkinter).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8165783" y="478524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Persistent storage for anomaly tracking.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523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System Requirements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28154"/>
            <a:ext cx="35360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Software Requirements (SRS)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092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3.8+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Libraries: Pandas, NumPy, Scikit-learn, Tkinter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Operating System: Windows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102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Dataset: KDD CUP 1999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328154"/>
            <a:ext cx="37029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Hardware Requirements (HRS)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9092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Processor: Dual-core 2 GHz or higher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RAM: 4 GB minimum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Storage: 1 GB for application and dataset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01929"/>
            <a:ext cx="60906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Functional Requirements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50870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944660"/>
            <a:ext cx="56882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Detect known attacks using signature patterns.</a:t>
            </a: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3150870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85221" y="3944660"/>
            <a:ext cx="61849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Identify anomalous behavior using Isolation Forest.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3790" y="5773222"/>
            <a:ext cx="55946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Display alerts for detected threats in real-time.</a:t>
            </a:r>
            <a:endParaRPr lang="en-US" sz="2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4979432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485221" y="5773222"/>
            <a:ext cx="55008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Persist detected anomalies for future analysis.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4628"/>
            <a:ext cx="73081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Non-Functional Requirements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997035"/>
            <a:ext cx="1614011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1333" y="2585680"/>
            <a:ext cx="10608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2223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088255" y="2714268"/>
            <a:ext cx="48283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 dataset efficiently for real-time alerts.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2164" y="3787378"/>
            <a:ext cx="14454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895261" y="3587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895261" y="4077891"/>
            <a:ext cx="44031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 large datasets with minimal delay.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724281"/>
            <a:ext cx="484203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5141" y="5151001"/>
            <a:ext cx="13847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6702266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Usability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702266" y="5441513"/>
            <a:ext cx="3905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user-friendly alerts via a GUI.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6087904"/>
            <a:ext cx="6456164" cy="1306949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77878" y="6514624"/>
            <a:ext cx="15275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7509272" y="63147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Reliability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09272" y="6805136"/>
            <a:ext cx="54908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Maintain accurate detection with low false positives.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726</Words>
  <Application>Microsoft Office PowerPoint</Application>
  <PresentationFormat>Custom</PresentationFormat>
  <Paragraphs>155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Crimson Pro Bold</vt:lpstr>
      <vt:lpstr>Overpass Bold</vt:lpstr>
      <vt:lpstr>Prata</vt:lpstr>
      <vt:lpstr>Open Sans</vt:lpstr>
      <vt:lpstr>Overpass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ravi ravi</cp:lastModifiedBy>
  <cp:revision>4</cp:revision>
  <dcterms:created xsi:type="dcterms:W3CDTF">2024-12-14T02:56:39Z</dcterms:created>
  <dcterms:modified xsi:type="dcterms:W3CDTF">2024-12-14T03:29:21Z</dcterms:modified>
</cp:coreProperties>
</file>