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201b59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201b59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e35fdb49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e35fdb49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e35fdb49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e35fdb49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e35fdb49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e35fdb49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e35fdb49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e35fdb49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e35fdb49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e35fdb49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0"/>
              </a:spcAft>
              <a:buClr>
                <a:schemeClr val="dk1"/>
              </a:buClr>
              <a:buSzPts val="1100"/>
              <a:buFont typeface="Arial"/>
              <a:buNone/>
            </a:pPr>
            <a:r>
              <a:rPr lang="en-GB" sz="2300">
                <a:solidFill>
                  <a:srgbClr val="1F1F1F"/>
                </a:solidFill>
                <a:latin typeface="Georgia"/>
                <a:ea typeface="Georgia"/>
                <a:cs typeface="Georgia"/>
                <a:sym typeface="Georgia"/>
              </a:rPr>
              <a:t>Hand gestures for emergency situations: A video dataset based on words from Indian sign language</a:t>
            </a:r>
            <a:endParaRPr sz="2300">
              <a:solidFill>
                <a:srgbClr val="1F1F1F"/>
              </a:solidFill>
              <a:latin typeface="Georgia"/>
              <a:ea typeface="Georgia"/>
              <a:cs typeface="Georgia"/>
              <a:sym typeface="Georgia"/>
            </a:endParaRPr>
          </a:p>
          <a:p>
            <a:pPr indent="0" lvl="0" marL="0" rtl="0" algn="ctr">
              <a:spcBef>
                <a:spcPts val="1200"/>
              </a:spcBef>
              <a:spcAft>
                <a:spcPts val="0"/>
              </a:spcAft>
              <a:buNone/>
            </a:pPr>
            <a:r>
              <a:t/>
            </a:r>
            <a:endParaRPr/>
          </a:p>
        </p:txBody>
      </p:sp>
      <p:sp>
        <p:nvSpPr>
          <p:cNvPr id="55" name="Google Shape;55;p13"/>
          <p:cNvSpPr txBox="1"/>
          <p:nvPr>
            <p:ph idx="1" type="subTitle"/>
          </p:nvPr>
        </p:nvSpPr>
        <p:spPr>
          <a:xfrm>
            <a:off x="311700" y="28673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Clr>
                <a:schemeClr val="dk1"/>
              </a:buClr>
              <a:buSzPct val="39285"/>
              <a:buFont typeface="Arial"/>
              <a:buNone/>
            </a:pPr>
            <a:r>
              <a:rPr lang="en-GB"/>
              <a:t>Name: Soumik Roy</a:t>
            </a:r>
            <a:br>
              <a:rPr lang="en-GB"/>
            </a:br>
            <a:r>
              <a:rPr lang="en-GB"/>
              <a:t>ID: 20101573</a:t>
            </a:r>
            <a:br>
              <a:rPr lang="en-GB"/>
            </a:br>
            <a:r>
              <a:rPr lang="en-GB"/>
              <a:t>Section: 01</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Abstract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F1F1F"/>
                </a:solidFill>
                <a:latin typeface="Georgia"/>
                <a:ea typeface="Georgia"/>
                <a:cs typeface="Georgia"/>
                <a:sym typeface="Georgia"/>
              </a:rPr>
              <a:t>The videos of eight ISL words have been collected from 26 individuals (including 12 males and 14 females) in the age group of 22 to 26 years with two samples from each individual in an indoor environment with normal lighting conditions. The dataset is useful for the researchers working on vision based sign language recognition (SLR) as well as hand gesture recognition (HGR). Moreover, support vector machine based classification and deep learning based classification of the emergency gestures has been carried out and the base classification performance shows that the database can be used as a benchmarking dataset for developing novel and improved techniques for recognizing the hand gestures of emergency words in Indian sign language.</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64705"/>
              <a:buFont typeface="Arial"/>
              <a:buNone/>
            </a:pPr>
            <a:r>
              <a:rPr lang="en-GB" sz="1700">
                <a:solidFill>
                  <a:srgbClr val="1F1F1F"/>
                </a:solidFill>
                <a:latin typeface="Georgia"/>
                <a:ea typeface="Georgia"/>
                <a:cs typeface="Georgia"/>
                <a:sym typeface="Georgia"/>
              </a:rPr>
              <a:t>Value of the Data</a:t>
            </a:r>
            <a:endParaRPr sz="1700">
              <a:solidFill>
                <a:srgbClr val="1F1F1F"/>
              </a:solidFill>
              <a:latin typeface="Georgia"/>
              <a:ea typeface="Georgia"/>
              <a:cs typeface="Georgia"/>
              <a:sym typeface="Georgia"/>
            </a:endParaRPr>
          </a:p>
          <a:p>
            <a:pPr indent="0" lvl="0" marL="0" rtl="0" algn="ctr">
              <a:spcBef>
                <a:spcPts val="60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F1F1F"/>
                </a:solidFill>
                <a:latin typeface="Georgia"/>
                <a:ea typeface="Georgia"/>
                <a:cs typeface="Georgia"/>
                <a:sym typeface="Georgia"/>
              </a:rPr>
              <a:t>The dataset proposed in this article is the first publicly available dataset of the hand gestures of the emergency ISL words. This dataset can act as a basic benchmarking database of a set of hand gestures of emergency ISL words. It can be referred for further expanding the dataset by replicating the samples, or adding new samples of the gestures in different views and background conditions to further develop and improve the SLR and HGR techniques.</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64705"/>
              <a:buFont typeface="Arial"/>
              <a:buNone/>
            </a:pPr>
            <a:r>
              <a:rPr lang="en-GB" sz="1700">
                <a:solidFill>
                  <a:srgbClr val="1F1F1F"/>
                </a:solidFill>
                <a:latin typeface="Georgia"/>
                <a:ea typeface="Georgia"/>
                <a:cs typeface="Georgia"/>
                <a:sym typeface="Georgia"/>
              </a:rPr>
              <a:t>Data Description</a:t>
            </a:r>
            <a:endParaRPr sz="1700">
              <a:solidFill>
                <a:srgbClr val="1F1F1F"/>
              </a:solidFill>
              <a:latin typeface="Georgia"/>
              <a:ea typeface="Georgia"/>
              <a:cs typeface="Georgia"/>
              <a:sym typeface="Georgia"/>
            </a:endParaRPr>
          </a:p>
          <a:p>
            <a:pPr indent="0" lvl="0" marL="0" rtl="0" algn="l">
              <a:spcBef>
                <a:spcPts val="60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F1F1F"/>
              </a:buClr>
              <a:buSzPts val="1200"/>
              <a:buFont typeface="Georgia"/>
              <a:buAutoNum type="arabicPeriod"/>
            </a:pPr>
            <a:r>
              <a:rPr lang="en-GB" sz="1200">
                <a:solidFill>
                  <a:srgbClr val="1F1F1F"/>
                </a:solidFill>
                <a:latin typeface="Georgia"/>
                <a:ea typeface="Georgia"/>
                <a:cs typeface="Georgia"/>
                <a:sym typeface="Georgia"/>
              </a:rPr>
              <a:t>The dataset contains the RGB videos of hand gestures of eight ISL words, namely, ‘accident’, ‘call’, ‘doctor’, ‘help’, ‘hot’, ‘lose’, ‘pain’ and ‘thief’ which are commonly used to convey messages or seek support during emergency situations.</a:t>
            </a:r>
            <a:endParaRPr sz="1200">
              <a:solidFill>
                <a:srgbClr val="1F1F1F"/>
              </a:solidFill>
              <a:latin typeface="Georgia"/>
              <a:ea typeface="Georgia"/>
              <a:cs typeface="Georgia"/>
              <a:sym typeface="Georgia"/>
            </a:endParaRPr>
          </a:p>
          <a:p>
            <a:pPr indent="-304800" lvl="0" marL="457200" rtl="0" algn="l">
              <a:spcBef>
                <a:spcPts val="0"/>
              </a:spcBef>
              <a:spcAft>
                <a:spcPts val="0"/>
              </a:spcAft>
              <a:buClr>
                <a:srgbClr val="1F1F1F"/>
              </a:buClr>
              <a:buSzPts val="1200"/>
              <a:buFont typeface="Georgia"/>
              <a:buAutoNum type="arabicPeriod"/>
            </a:pPr>
            <a:r>
              <a:rPr lang="en-GB" sz="1200">
                <a:solidFill>
                  <a:srgbClr val="1F1F1F"/>
                </a:solidFill>
                <a:latin typeface="Georgia"/>
                <a:ea typeface="Georgia"/>
                <a:cs typeface="Georgia"/>
                <a:sym typeface="Georgia"/>
              </a:rPr>
              <a:t>The dataset is included in two folders namely ‘Raw_Data’ and ‘Cropped_Data’. The folder ‘Raw_Data’ contains the original ISL videos of size 1280x720 pixels. The folder ‘Cropped_Data’ contains the video sequences obtained after cropping out the excessive backgrounds and rescaling the frames to a uniform size of 500x600 pixels.</a:t>
            </a:r>
            <a:endParaRPr sz="1200">
              <a:solidFill>
                <a:srgbClr val="1F1F1F"/>
              </a:solidFill>
              <a:latin typeface="Georgia"/>
              <a:ea typeface="Georgia"/>
              <a:cs typeface="Georgia"/>
              <a:sym typeface="Georgia"/>
            </a:endParaRPr>
          </a:p>
          <a:p>
            <a:pPr indent="0" lvl="0" marL="914400" rtl="0" algn="l">
              <a:spcBef>
                <a:spcPts val="1200"/>
              </a:spcBef>
              <a:spcAft>
                <a:spcPts val="0"/>
              </a:spcAft>
              <a:buNone/>
            </a:pPr>
            <a:r>
              <a:t/>
            </a:r>
            <a:endParaRPr sz="1200">
              <a:solidFill>
                <a:srgbClr val="1F1F1F"/>
              </a:solidFill>
              <a:latin typeface="Georgia"/>
              <a:ea typeface="Georgia"/>
              <a:cs typeface="Georgia"/>
              <a:sym typeface="Georgia"/>
            </a:endParaRPr>
          </a:p>
          <a:p>
            <a:pPr indent="0" lvl="0" marL="457200" rtl="0" algn="l">
              <a:spcBef>
                <a:spcPts val="1200"/>
              </a:spcBef>
              <a:spcAft>
                <a:spcPts val="1200"/>
              </a:spcAft>
              <a:buNone/>
            </a:pPr>
            <a:r>
              <a:t/>
            </a:r>
            <a:endParaRPr sz="1200">
              <a:solidFill>
                <a:srgbClr val="1F1F1F"/>
              </a:solidFill>
              <a:latin typeface="Georgia"/>
              <a:ea typeface="Georgia"/>
              <a:cs typeface="Georgia"/>
              <a:sym typeface="Georgia"/>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64705"/>
              <a:buFont typeface="Arial"/>
              <a:buNone/>
            </a:pPr>
            <a:r>
              <a:rPr lang="en-GB" sz="1700">
                <a:solidFill>
                  <a:srgbClr val="1F1F1F"/>
                </a:solidFill>
                <a:latin typeface="Georgia"/>
                <a:ea typeface="Georgia"/>
                <a:cs typeface="Georgia"/>
                <a:sym typeface="Georgia"/>
              </a:rPr>
              <a:t>Experimental design</a:t>
            </a:r>
            <a:endParaRPr sz="1700">
              <a:solidFill>
                <a:srgbClr val="1F1F1F"/>
              </a:solidFill>
              <a:latin typeface="Georgia"/>
              <a:ea typeface="Georgia"/>
              <a:cs typeface="Georgia"/>
              <a:sym typeface="Georgia"/>
            </a:endParaRPr>
          </a:p>
          <a:p>
            <a:pPr indent="0" lvl="0" marL="0" rtl="0" algn="ctr">
              <a:spcBef>
                <a:spcPts val="600"/>
              </a:spcBef>
              <a:spcAft>
                <a:spcPts val="0"/>
              </a:spcAft>
              <a:buNone/>
            </a:pPr>
            <a:r>
              <a:t/>
            </a:r>
            <a:endParaRPr/>
          </a:p>
        </p:txBody>
      </p:sp>
      <p:sp>
        <p:nvSpPr>
          <p:cNvPr id="83" name="Google Shape;83;p1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304800" lvl="0" marL="457200" rtl="0" algn="ctr">
              <a:spcBef>
                <a:spcPts val="0"/>
              </a:spcBef>
              <a:spcAft>
                <a:spcPts val="0"/>
              </a:spcAft>
              <a:buClr>
                <a:srgbClr val="1F1F1F"/>
              </a:buClr>
              <a:buSzPts val="1200"/>
              <a:buFont typeface="Georgia"/>
              <a:buAutoNum type="arabicPeriod"/>
            </a:pPr>
            <a:r>
              <a:rPr lang="en-GB" sz="1200">
                <a:solidFill>
                  <a:srgbClr val="1F1F1F"/>
                </a:solidFill>
                <a:latin typeface="Georgia"/>
                <a:ea typeface="Georgia"/>
                <a:cs typeface="Georgia"/>
                <a:sym typeface="Georgia"/>
              </a:rPr>
              <a:t>A Sony cyber shot DSC-W810 digital camera with 1280x720 pixels frame size is used for the data collection.</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t/>
            </a:r>
            <a:endParaRPr sz="1200">
              <a:solidFill>
                <a:srgbClr val="1F1F1F"/>
              </a:solidFill>
              <a:latin typeface="Georgia"/>
              <a:ea typeface="Georgia"/>
              <a:cs typeface="Georgia"/>
              <a:sym typeface="Georgia"/>
            </a:endParaRPr>
          </a:p>
          <a:p>
            <a:pPr indent="0" lvl="0" marL="0" rtl="0" algn="ctr">
              <a:spcBef>
                <a:spcPts val="1200"/>
              </a:spcBef>
              <a:spcAft>
                <a:spcPts val="1200"/>
              </a:spcAft>
              <a:buNone/>
            </a:pPr>
            <a:r>
              <a:rPr lang="en-GB" sz="1200">
                <a:solidFill>
                  <a:srgbClr val="1F1F1F"/>
                </a:solidFill>
                <a:latin typeface="Georgia"/>
                <a:ea typeface="Georgia"/>
                <a:cs typeface="Georgia"/>
                <a:sym typeface="Georgia"/>
              </a:rPr>
              <a:t>Fig. (a) A single frame of the video for the hand gesture of the word ‘accident’ in original form (b) the corresponding frame obtained after cropping and downsampling.</a:t>
            </a:r>
            <a:endParaRPr sz="1200">
              <a:solidFill>
                <a:srgbClr val="1F1F1F"/>
              </a:solidFill>
              <a:latin typeface="Georgia"/>
              <a:ea typeface="Georgia"/>
              <a:cs typeface="Georgia"/>
              <a:sym typeface="Georgia"/>
            </a:endParaRPr>
          </a:p>
        </p:txBody>
      </p:sp>
      <p:pic>
        <p:nvPicPr>
          <p:cNvPr id="84" name="Google Shape;84;p17"/>
          <p:cNvPicPr preferRelativeResize="0"/>
          <p:nvPr/>
        </p:nvPicPr>
        <p:blipFill>
          <a:blip r:embed="rId3">
            <a:alphaModFix/>
          </a:blip>
          <a:stretch>
            <a:fillRect/>
          </a:stretch>
        </p:blipFill>
        <p:spPr>
          <a:xfrm>
            <a:off x="2697113" y="2208425"/>
            <a:ext cx="3749775" cy="1742150"/>
          </a:xfrm>
          <a:prstGeom prst="rect">
            <a:avLst/>
          </a:prstGeom>
          <a:noFill/>
          <a:ln>
            <a:noFill/>
          </a:ln>
        </p:spPr>
      </p:pic>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64705"/>
              <a:buFont typeface="Arial"/>
              <a:buNone/>
            </a:pPr>
            <a:r>
              <a:rPr lang="en-GB" sz="1700">
                <a:solidFill>
                  <a:srgbClr val="1F1F1F"/>
                </a:solidFill>
                <a:latin typeface="Georgia"/>
                <a:ea typeface="Georgia"/>
                <a:cs typeface="Georgia"/>
                <a:sym typeface="Georgia"/>
              </a:rPr>
              <a:t>Data analysis</a:t>
            </a:r>
            <a:endParaRPr sz="1700">
              <a:solidFill>
                <a:srgbClr val="1F1F1F"/>
              </a:solidFill>
              <a:latin typeface="Georgia"/>
              <a:ea typeface="Georgia"/>
              <a:cs typeface="Georgia"/>
              <a:sym typeface="Georgia"/>
            </a:endParaRPr>
          </a:p>
          <a:p>
            <a:pPr indent="0" lvl="0" marL="0" rtl="0" algn="l">
              <a:spcBef>
                <a:spcPts val="60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1F1F1F"/>
                </a:solidFill>
                <a:latin typeface="Georgia"/>
                <a:ea typeface="Georgia"/>
                <a:cs typeface="Georgia"/>
                <a:sym typeface="Georgia"/>
              </a:rPr>
              <a:t>The ISL gestures in the cropped dataset have been analysed by classifying them with the conventional feature driven approach using multiclass support vector machine (SVM) as well as the recently evolved data driven approach using deep learning model. In both cases, 50% of the dataset is used for training and the remaining 50% is used for testing.</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rPr lang="en-GB" sz="1200">
                <a:solidFill>
                  <a:srgbClr val="1F1F1F"/>
                </a:solidFill>
                <a:latin typeface="Georgia"/>
                <a:ea typeface="Georgia"/>
                <a:cs typeface="Georgia"/>
                <a:sym typeface="Georgia"/>
              </a:rPr>
              <a:t>SVM is a supervised machine learning approach used for binary and multiclass pattern recognition.</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rPr lang="en-GB" sz="1200">
                <a:solidFill>
                  <a:srgbClr val="1F1F1F"/>
                </a:solidFill>
                <a:latin typeface="Georgia"/>
                <a:ea typeface="Georgia"/>
                <a:cs typeface="Georgia"/>
                <a:sym typeface="Georgia"/>
              </a:rPr>
              <a:t>Multiclass SVM is utilized in this work and obtained an average classification accuracy of 90%.</a:t>
            </a:r>
            <a:endParaRPr sz="1200">
              <a:solidFill>
                <a:srgbClr val="1F1F1F"/>
              </a:solidFill>
              <a:latin typeface="Georgia"/>
              <a:ea typeface="Georgia"/>
              <a:cs typeface="Georgia"/>
              <a:sym typeface="Georgia"/>
            </a:endParaRPr>
          </a:p>
          <a:p>
            <a:pPr indent="0" lvl="0" marL="0" rtl="0" algn="l">
              <a:spcBef>
                <a:spcPts val="1200"/>
              </a:spcBef>
              <a:spcAft>
                <a:spcPts val="1200"/>
              </a:spcAft>
              <a:buNone/>
            </a:pPr>
            <a:r>
              <a:t/>
            </a:r>
            <a:endParaRPr sz="1200">
              <a:solidFill>
                <a:srgbClr val="1F1F1F"/>
              </a:solidFill>
              <a:latin typeface="Georgia"/>
              <a:ea typeface="Georgia"/>
              <a:cs typeface="Georgia"/>
              <a:sym typeface="Georgia"/>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64705"/>
              <a:buFont typeface="Arial"/>
              <a:buNone/>
            </a:pPr>
            <a:r>
              <a:rPr lang="en-GB" sz="1700">
                <a:solidFill>
                  <a:srgbClr val="1F1F1F"/>
                </a:solidFill>
                <a:latin typeface="Georgia"/>
                <a:ea typeface="Georgia"/>
                <a:cs typeface="Georgia"/>
                <a:sym typeface="Georgia"/>
              </a:rPr>
              <a:t>Declaration of Competing Interest</a:t>
            </a:r>
            <a:endParaRPr sz="1700">
              <a:solidFill>
                <a:srgbClr val="1F1F1F"/>
              </a:solidFill>
              <a:latin typeface="Georgia"/>
              <a:ea typeface="Georgia"/>
              <a:cs typeface="Georgia"/>
              <a:sym typeface="Georgia"/>
            </a:endParaRPr>
          </a:p>
          <a:p>
            <a:pPr indent="0" lvl="0" marL="0" rtl="0" algn="l">
              <a:spcBef>
                <a:spcPts val="60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F1F1F"/>
                </a:solidFill>
                <a:latin typeface="Georgia"/>
                <a:ea typeface="Georgia"/>
                <a:cs typeface="Georgia"/>
                <a:sym typeface="Georgia"/>
              </a:rPr>
              <a:t>The authors declare that they have no known competing financial interests or personal relationships which have, or could be perceived to have, influenced the work reported in this article.</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