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Montserrat"/>
      <p:regular r:id="rId19"/>
      <p:bold r:id="rId20"/>
      <p:italic r:id="rId21"/>
      <p:boldItalic r:id="rId22"/>
    </p:embeddedFont>
    <p:embeddedFont>
      <p:font typeface="Libre Franklin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ibreFranklinMedium-bold.fntdata"/><Relationship Id="rId23" Type="http://schemas.openxmlformats.org/officeDocument/2006/relationships/font" Target="fonts/LibreFranklin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Medium-boldItalic.fntdata"/><Relationship Id="rId25" Type="http://schemas.openxmlformats.org/officeDocument/2006/relationships/font" Target="fonts/LibreFranklin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rot="-1898322">
            <a:off x="12872211" y="-2776467"/>
            <a:ext cx="8774178" cy="8796169"/>
          </a:xfrm>
          <a:custGeom>
            <a:rect b="b" l="l" r="r" t="t"/>
            <a:pathLst>
              <a:path extrusionOk="0" h="8796169" w="8774178">
                <a:moveTo>
                  <a:pt x="0" y="0"/>
                </a:moveTo>
                <a:lnTo>
                  <a:pt x="8774178" y="0"/>
                </a:lnTo>
                <a:lnTo>
                  <a:pt x="8774178" y="8796168"/>
                </a:lnTo>
                <a:lnTo>
                  <a:pt x="0" y="8796168"/>
                </a:lnTo>
                <a:lnTo>
                  <a:pt x="0" y="0"/>
                </a:lnTo>
                <a:close/>
              </a:path>
            </a:pathLst>
          </a:custGeom>
          <a:blipFill rotWithShape="1">
            <a:blip r:embed="rId3">
              <a:alphaModFix/>
            </a:blip>
            <a:stretch>
              <a:fillRect b="0" l="0" r="0" t="0"/>
            </a:stretch>
          </a:blipFill>
          <a:ln>
            <a:noFill/>
          </a:ln>
        </p:spPr>
      </p:sp>
      <p:grpSp>
        <p:nvGrpSpPr>
          <p:cNvPr id="85" name="Google Shape;85;p13"/>
          <p:cNvGrpSpPr/>
          <p:nvPr/>
        </p:nvGrpSpPr>
        <p:grpSpPr>
          <a:xfrm>
            <a:off x="14778711" y="7667323"/>
            <a:ext cx="1578921" cy="1578921"/>
            <a:chOff x="0" y="0"/>
            <a:chExt cx="812800" cy="812800"/>
          </a:xfrm>
        </p:grpSpPr>
        <p:sp>
          <p:nvSpPr>
            <p:cNvPr id="86" name="Google Shape;86;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8" name="Google Shape;88;p13"/>
          <p:cNvSpPr txBox="1"/>
          <p:nvPr/>
        </p:nvSpPr>
        <p:spPr>
          <a:xfrm>
            <a:off x="763400" y="8283225"/>
            <a:ext cx="9683700" cy="1243800"/>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Clr>
                <a:srgbClr val="000000"/>
              </a:buClr>
              <a:buSzPts val="3308"/>
              <a:buFont typeface="Arial"/>
              <a:buNone/>
            </a:pPr>
            <a:r>
              <a:rPr b="1" i="0" lang="en-US" sz="3408" u="none" cap="none" strike="noStrike">
                <a:solidFill>
                  <a:srgbClr val="000000"/>
                </a:solidFill>
                <a:latin typeface="Montserrat"/>
                <a:ea typeface="Montserrat"/>
                <a:cs typeface="Montserrat"/>
                <a:sym typeface="Montserrat"/>
              </a:rPr>
              <a:t>Submitted to</a:t>
            </a:r>
            <a:r>
              <a:rPr b="0" i="0" lang="en-US" sz="3408" u="none" cap="none" strike="noStrike">
                <a:solidFill>
                  <a:srgbClr val="000000"/>
                </a:solidFill>
                <a:latin typeface="Montserrat"/>
                <a:ea typeface="Montserrat"/>
                <a:cs typeface="Montserrat"/>
                <a:sym typeface="Montserrat"/>
              </a:rPr>
              <a:t>: </a:t>
            </a:r>
            <a:endParaRPr b="0" i="0" sz="3408" u="none" cap="none" strike="noStrike">
              <a:solidFill>
                <a:srgbClr val="000000"/>
              </a:solidFill>
              <a:latin typeface="Montserrat"/>
              <a:ea typeface="Montserrat"/>
              <a:cs typeface="Montserrat"/>
              <a:sym typeface="Montserrat"/>
            </a:endParaRPr>
          </a:p>
          <a:p>
            <a:pPr indent="0" lvl="0" marL="0" marR="0" rtl="0" algn="l">
              <a:lnSpc>
                <a:spcPct val="140024"/>
              </a:lnSpc>
              <a:spcBef>
                <a:spcPts val="0"/>
              </a:spcBef>
              <a:spcAft>
                <a:spcPts val="0"/>
              </a:spcAft>
              <a:buClr>
                <a:srgbClr val="000000"/>
              </a:buClr>
              <a:buSzPts val="3308"/>
              <a:buFont typeface="Arial"/>
              <a:buNone/>
            </a:pPr>
            <a:r>
              <a:rPr b="0" i="0" lang="en-US" sz="3308" u="none" cap="none" strike="noStrike">
                <a:solidFill>
                  <a:srgbClr val="000000"/>
                </a:solidFill>
                <a:latin typeface="Montserrat"/>
                <a:ea typeface="Montserrat"/>
                <a:cs typeface="Montserrat"/>
                <a:sym typeface="Montserrat"/>
              </a:rPr>
              <a:t>Mr. Annajiat Alim Rasel Sir</a:t>
            </a:r>
            <a:endParaRPr b="0" i="0" sz="1400" u="none" cap="none" strike="noStrike">
              <a:solidFill>
                <a:srgbClr val="000000"/>
              </a:solidFill>
              <a:latin typeface="Arial"/>
              <a:ea typeface="Arial"/>
              <a:cs typeface="Arial"/>
              <a:sym typeface="Arial"/>
            </a:endParaRPr>
          </a:p>
        </p:txBody>
      </p:sp>
      <p:sp>
        <p:nvSpPr>
          <p:cNvPr id="89" name="Google Shape;89;p13"/>
          <p:cNvSpPr txBox="1"/>
          <p:nvPr/>
        </p:nvSpPr>
        <p:spPr>
          <a:xfrm>
            <a:off x="839600" y="4923475"/>
            <a:ext cx="8546400" cy="4481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4200"/>
              <a:buFont typeface="Arial"/>
              <a:buNone/>
            </a:pPr>
            <a:r>
              <a:rPr b="1" i="0" lang="en-US" sz="3400" u="none" cap="none" strike="noStrike">
                <a:solidFill>
                  <a:srgbClr val="000000"/>
                </a:solidFill>
                <a:latin typeface="Montserrat"/>
                <a:ea typeface="Montserrat"/>
                <a:cs typeface="Montserrat"/>
                <a:sym typeface="Montserrat"/>
              </a:rPr>
              <a:t>Submitted by:</a:t>
            </a:r>
            <a:endParaRPr b="0" i="0" sz="3400" u="none" cap="none" strike="noStrike">
              <a:solidFill>
                <a:srgbClr val="000000"/>
              </a:solidFill>
              <a:latin typeface="Arial"/>
              <a:ea typeface="Arial"/>
              <a:cs typeface="Arial"/>
              <a:sym typeface="Arial"/>
            </a:endParaRPr>
          </a:p>
          <a:p>
            <a:pPr indent="0" lvl="0" marL="0" marR="0" rtl="0" algn="l">
              <a:lnSpc>
                <a:spcPct val="140014"/>
              </a:lnSpc>
              <a:spcBef>
                <a:spcPts val="0"/>
              </a:spcBef>
              <a:spcAft>
                <a:spcPts val="0"/>
              </a:spcAft>
              <a:buClr>
                <a:srgbClr val="000000"/>
              </a:buClr>
              <a:buSzPts val="2799"/>
              <a:buFont typeface="Arial"/>
              <a:buNone/>
            </a:pPr>
            <a:r>
              <a:rPr b="0" i="0" lang="en-US" sz="2799" u="none" cap="none" strike="noStrike">
                <a:solidFill>
                  <a:srgbClr val="000000"/>
                </a:solidFill>
                <a:latin typeface="Montserrat"/>
                <a:ea typeface="Montserrat"/>
                <a:cs typeface="Montserrat"/>
                <a:sym typeface="Montserrat"/>
              </a:rPr>
              <a:t>Mohammad Aman Ullah Khan; ID: 19301139.</a:t>
            </a:r>
            <a:endParaRPr b="0" i="0" sz="1400" u="none" cap="none" strike="noStrike">
              <a:solidFill>
                <a:srgbClr val="000000"/>
              </a:solidFill>
              <a:latin typeface="Arial"/>
              <a:ea typeface="Arial"/>
              <a:cs typeface="Arial"/>
              <a:sym typeface="Arial"/>
            </a:endParaRPr>
          </a:p>
          <a:p>
            <a:pPr indent="0" lvl="0" marL="0" marR="0" rtl="0" algn="l">
              <a:lnSpc>
                <a:spcPct val="140014"/>
              </a:lnSpc>
              <a:spcBef>
                <a:spcPts val="0"/>
              </a:spcBef>
              <a:spcAft>
                <a:spcPts val="0"/>
              </a:spcAft>
              <a:buClr>
                <a:srgbClr val="000000"/>
              </a:buClr>
              <a:buSzPts val="2799"/>
              <a:buFont typeface="Arial"/>
              <a:buNone/>
            </a:pPr>
            <a:r>
              <a:rPr b="0" i="0" lang="en-US" sz="2799" u="none" cap="none" strike="noStrike">
                <a:solidFill>
                  <a:srgbClr val="000000"/>
                </a:solidFill>
                <a:latin typeface="Montserrat"/>
                <a:ea typeface="Montserrat"/>
                <a:cs typeface="Montserrat"/>
                <a:sym typeface="Montserrat"/>
              </a:rPr>
              <a:t>Nirjhar Gope; ID: 19301140.</a:t>
            </a:r>
            <a:endParaRPr b="0" i="0" sz="1400" u="none" cap="none" strike="noStrike">
              <a:solidFill>
                <a:srgbClr val="000000"/>
              </a:solidFill>
              <a:latin typeface="Arial"/>
              <a:ea typeface="Arial"/>
              <a:cs typeface="Arial"/>
              <a:sym typeface="Arial"/>
            </a:endParaRPr>
          </a:p>
          <a:p>
            <a:pPr indent="0" lvl="0" marL="0" marR="0" rtl="0" algn="l">
              <a:lnSpc>
                <a:spcPct val="140014"/>
              </a:lnSpc>
              <a:spcBef>
                <a:spcPts val="0"/>
              </a:spcBef>
              <a:spcAft>
                <a:spcPts val="0"/>
              </a:spcAft>
              <a:buClr>
                <a:srgbClr val="000000"/>
              </a:buClr>
              <a:buSzPts val="2799"/>
              <a:buFont typeface="Arial"/>
              <a:buNone/>
            </a:pPr>
            <a:r>
              <a:rPr b="0" i="0" lang="en-US" sz="2799" u="none" cap="none" strike="noStrike">
                <a:solidFill>
                  <a:srgbClr val="000000"/>
                </a:solidFill>
                <a:latin typeface="Montserrat"/>
                <a:ea typeface="Montserrat"/>
                <a:cs typeface="Montserrat"/>
                <a:sym typeface="Montserrat"/>
              </a:rPr>
              <a:t>Soumik Roy; ID: 20101573.</a:t>
            </a:r>
            <a:endParaRPr b="0" i="0" sz="1400" u="none" cap="none" strike="noStrike">
              <a:solidFill>
                <a:srgbClr val="000000"/>
              </a:solidFill>
              <a:latin typeface="Arial"/>
              <a:ea typeface="Arial"/>
              <a:cs typeface="Arial"/>
              <a:sym typeface="Arial"/>
            </a:endParaRPr>
          </a:p>
          <a:p>
            <a:pPr indent="0" lvl="0" marL="0" marR="0" rtl="0" algn="l">
              <a:lnSpc>
                <a:spcPct val="140014"/>
              </a:lnSpc>
              <a:spcBef>
                <a:spcPts val="0"/>
              </a:spcBef>
              <a:spcAft>
                <a:spcPts val="0"/>
              </a:spcAft>
              <a:buClr>
                <a:srgbClr val="000000"/>
              </a:buClr>
              <a:buSzPts val="2799"/>
              <a:buFont typeface="Arial"/>
              <a:buNone/>
            </a:pPr>
            <a:r>
              <a:rPr b="0" i="0" lang="en-US" sz="2799" u="none" cap="none" strike="noStrike">
                <a:solidFill>
                  <a:srgbClr val="000000"/>
                </a:solidFill>
                <a:latin typeface="Montserrat"/>
                <a:ea typeface="Montserrat"/>
                <a:cs typeface="Montserrat"/>
                <a:sym typeface="Montserrat"/>
              </a:rPr>
              <a:t>Rifha Hossain Munaja; ID: 20301466.</a:t>
            </a:r>
            <a:endParaRPr b="0" i="0" sz="1400" u="none" cap="none" strike="noStrike">
              <a:solidFill>
                <a:srgbClr val="000000"/>
              </a:solidFill>
              <a:latin typeface="Arial"/>
              <a:ea typeface="Arial"/>
              <a:cs typeface="Arial"/>
              <a:sym typeface="Arial"/>
            </a:endParaRPr>
          </a:p>
          <a:p>
            <a:pPr indent="0" lvl="0" marL="0" marR="0" rtl="0" algn="l">
              <a:lnSpc>
                <a:spcPct val="210075"/>
              </a:lnSpc>
              <a:spcBef>
                <a:spcPts val="0"/>
              </a:spcBef>
              <a:spcAft>
                <a:spcPts val="0"/>
              </a:spcAft>
              <a:buClr>
                <a:srgbClr val="000000"/>
              </a:buClr>
              <a:buSzPts val="2799"/>
              <a:buFont typeface="Arial"/>
              <a:buNone/>
            </a:pPr>
            <a:r>
              <a:t/>
            </a:r>
            <a:endParaRPr b="1" i="0" sz="2799" u="none" cap="none" strike="noStrike">
              <a:solidFill>
                <a:srgbClr val="000000"/>
              </a:solidFill>
              <a:latin typeface="Montserrat"/>
              <a:ea typeface="Montserrat"/>
              <a:cs typeface="Montserrat"/>
              <a:sym typeface="Montserrat"/>
            </a:endParaRPr>
          </a:p>
          <a:p>
            <a:pPr indent="0" lvl="0" marL="0" marR="0" rtl="0" algn="l">
              <a:lnSpc>
                <a:spcPct val="210075"/>
              </a:lnSpc>
              <a:spcBef>
                <a:spcPts val="0"/>
              </a:spcBef>
              <a:spcAft>
                <a:spcPts val="0"/>
              </a:spcAft>
              <a:buClr>
                <a:srgbClr val="000000"/>
              </a:buClr>
              <a:buSzPts val="2799"/>
              <a:buFont typeface="Arial"/>
              <a:buNone/>
            </a:pPr>
            <a:r>
              <a:t/>
            </a:r>
            <a:endParaRPr b="1" i="0" sz="2799" u="none" cap="none" strike="noStrike">
              <a:solidFill>
                <a:srgbClr val="000000"/>
              </a:solidFill>
              <a:latin typeface="Montserrat"/>
              <a:ea typeface="Montserrat"/>
              <a:cs typeface="Montserrat"/>
              <a:sym typeface="Montserrat"/>
            </a:endParaRPr>
          </a:p>
        </p:txBody>
      </p:sp>
      <p:sp>
        <p:nvSpPr>
          <p:cNvPr id="90" name="Google Shape;90;p13"/>
          <p:cNvSpPr txBox="1"/>
          <p:nvPr/>
        </p:nvSpPr>
        <p:spPr>
          <a:xfrm>
            <a:off x="0" y="14934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01</a:t>
            </a:r>
            <a:endParaRPr b="0" i="0" sz="2900" u="none" cap="none" strike="noStrike">
              <a:solidFill>
                <a:srgbClr val="363636"/>
              </a:solidFill>
              <a:latin typeface="Libre Franklin Medium"/>
              <a:ea typeface="Libre Franklin Medium"/>
              <a:cs typeface="Libre Franklin Medium"/>
              <a:sym typeface="Libre Franklin Medium"/>
            </a:endParaRPr>
          </a:p>
        </p:txBody>
      </p:sp>
      <p:sp>
        <p:nvSpPr>
          <p:cNvPr id="91" name="Google Shape;91;p13"/>
          <p:cNvSpPr txBox="1"/>
          <p:nvPr/>
        </p:nvSpPr>
        <p:spPr>
          <a:xfrm>
            <a:off x="1084200" y="1033950"/>
            <a:ext cx="11618700" cy="3173400"/>
          </a:xfrm>
          <a:prstGeom prst="rect">
            <a:avLst/>
          </a:prstGeom>
          <a:noFill/>
          <a:ln>
            <a:noFill/>
          </a:ln>
        </p:spPr>
        <p:txBody>
          <a:bodyPr anchorCtr="0" anchor="t" bIns="91425" lIns="91425" spcFirstLastPara="1" rIns="91425" wrap="square" tIns="91425">
            <a:noAutofit/>
          </a:bodyPr>
          <a:lstStyle/>
          <a:p>
            <a:pPr indent="0" lvl="0" marL="114300" marR="114300" rtl="0" algn="l">
              <a:lnSpc>
                <a:spcPct val="133330"/>
              </a:lnSpc>
              <a:spcBef>
                <a:spcPts val="300"/>
              </a:spcBef>
              <a:spcAft>
                <a:spcPts val="0"/>
              </a:spcAft>
              <a:buClr>
                <a:srgbClr val="000000"/>
              </a:buClr>
              <a:buSzPts val="4800"/>
              <a:buFont typeface="Arial"/>
              <a:buNone/>
            </a:pPr>
            <a:r>
              <a:rPr b="0" i="0" lang="en-US" sz="4800" u="none" cap="none" strike="noStrike">
                <a:solidFill>
                  <a:schemeClr val="dk2"/>
                </a:solidFill>
                <a:latin typeface="Libre Franklin Medium"/>
                <a:ea typeface="Libre Franklin Medium"/>
                <a:cs typeface="Libre Franklin Medium"/>
                <a:sym typeface="Libre Franklin Medium"/>
              </a:rPr>
              <a:t>Bangla Sign Language (BdSL-D1500) Numerals Classification using </a:t>
            </a:r>
            <a:endParaRPr b="0" i="0" sz="4800" u="none" cap="none" strike="noStrike">
              <a:solidFill>
                <a:schemeClr val="dk2"/>
              </a:solidFill>
              <a:latin typeface="Libre Franklin Medium"/>
              <a:ea typeface="Libre Franklin Medium"/>
              <a:cs typeface="Libre Franklin Medium"/>
              <a:sym typeface="Libre Franklin Medium"/>
            </a:endParaRPr>
          </a:p>
          <a:p>
            <a:pPr indent="0" lvl="0" marL="114300" marR="114300" rtl="0" algn="l">
              <a:lnSpc>
                <a:spcPct val="133330"/>
              </a:lnSpc>
              <a:spcBef>
                <a:spcPts val="300"/>
              </a:spcBef>
              <a:spcAft>
                <a:spcPts val="300"/>
              </a:spcAft>
              <a:buClr>
                <a:srgbClr val="000000"/>
              </a:buClr>
              <a:buSzPts val="4800"/>
              <a:buFont typeface="Arial"/>
              <a:buNone/>
            </a:pPr>
            <a:r>
              <a:rPr b="0" i="0" lang="en-US" sz="4800" u="none" cap="none" strike="noStrike">
                <a:solidFill>
                  <a:schemeClr val="dk2"/>
                </a:solidFill>
                <a:latin typeface="Libre Franklin Medium"/>
                <a:ea typeface="Libre Franklin Medium"/>
                <a:cs typeface="Libre Franklin Medium"/>
                <a:sym typeface="Libre Franklin Medium"/>
              </a:rPr>
              <a:t>CNN based Transfer Learning Models</a:t>
            </a:r>
            <a:endParaRPr b="0" i="0" sz="4800" u="none" cap="none" strike="noStrike">
              <a:solidFill>
                <a:schemeClr val="dk2"/>
              </a:solidFill>
              <a:latin typeface="Libre Franklin Medium"/>
              <a:ea typeface="Libre Franklin Medium"/>
              <a:cs typeface="Libre Franklin Medium"/>
              <a:sym typeface="Libre Franklin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p:nvPr/>
        </p:nvSpPr>
        <p:spPr>
          <a:xfrm rot="-1898322">
            <a:off x="13741323" y="-2992604"/>
            <a:ext cx="8774178" cy="8796169"/>
          </a:xfrm>
          <a:custGeom>
            <a:rect b="b" l="l" r="r" t="t"/>
            <a:pathLst>
              <a:path extrusionOk="0" h="8796169" w="8774178">
                <a:moveTo>
                  <a:pt x="0" y="0"/>
                </a:moveTo>
                <a:lnTo>
                  <a:pt x="8774178" y="0"/>
                </a:lnTo>
                <a:lnTo>
                  <a:pt x="8774178" y="8796169"/>
                </a:lnTo>
                <a:lnTo>
                  <a:pt x="0" y="8796169"/>
                </a:lnTo>
                <a:lnTo>
                  <a:pt x="0" y="0"/>
                </a:lnTo>
                <a:close/>
              </a:path>
            </a:pathLst>
          </a:custGeom>
          <a:blipFill rotWithShape="1">
            <a:blip r:embed="rId3">
              <a:alphaModFix/>
            </a:blip>
            <a:stretch>
              <a:fillRect b="0" l="0" r="0" t="0"/>
            </a:stretch>
          </a:blipFill>
          <a:ln>
            <a:noFill/>
          </a:ln>
        </p:spPr>
      </p:sp>
      <p:grpSp>
        <p:nvGrpSpPr>
          <p:cNvPr id="198" name="Google Shape;198;p22"/>
          <p:cNvGrpSpPr/>
          <p:nvPr/>
        </p:nvGrpSpPr>
        <p:grpSpPr>
          <a:xfrm>
            <a:off x="15971625" y="7039650"/>
            <a:ext cx="1578921" cy="1578921"/>
            <a:chOff x="0" y="0"/>
            <a:chExt cx="812800" cy="812800"/>
          </a:xfrm>
        </p:grpSpPr>
        <p:sp>
          <p:nvSpPr>
            <p:cNvPr id="199" name="Google Shape;199;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22"/>
          <p:cNvSpPr/>
          <p:nvPr/>
        </p:nvSpPr>
        <p:spPr>
          <a:xfrm>
            <a:off x="426175" y="0"/>
            <a:ext cx="13380509" cy="4782984"/>
          </a:xfrm>
          <a:custGeom>
            <a:rect b="b" l="l" r="r" t="t"/>
            <a:pathLst>
              <a:path extrusionOk="0" h="4782984" w="11150424">
                <a:moveTo>
                  <a:pt x="0" y="0"/>
                </a:moveTo>
                <a:lnTo>
                  <a:pt x="11150424" y="0"/>
                </a:lnTo>
                <a:lnTo>
                  <a:pt x="11150424" y="4782984"/>
                </a:lnTo>
                <a:lnTo>
                  <a:pt x="0" y="4782984"/>
                </a:lnTo>
                <a:lnTo>
                  <a:pt x="0" y="0"/>
                </a:lnTo>
                <a:close/>
              </a:path>
            </a:pathLst>
          </a:custGeom>
          <a:blipFill rotWithShape="1">
            <a:blip r:embed="rId4">
              <a:alphaModFix/>
            </a:blip>
            <a:stretch>
              <a:fillRect b="0" l="0" r="0" t="0"/>
            </a:stretch>
          </a:blipFill>
          <a:ln>
            <a:noFill/>
          </a:ln>
        </p:spPr>
      </p:sp>
      <p:sp>
        <p:nvSpPr>
          <p:cNvPr id="202" name="Google Shape;202;p22"/>
          <p:cNvSpPr txBox="1"/>
          <p:nvPr/>
        </p:nvSpPr>
        <p:spPr>
          <a:xfrm>
            <a:off x="9250375" y="4666625"/>
            <a:ext cx="6266100" cy="4987200"/>
          </a:xfrm>
          <a:prstGeom prst="rect">
            <a:avLst/>
          </a:prstGeom>
          <a:noFill/>
          <a:ln>
            <a:noFill/>
          </a:ln>
        </p:spPr>
        <p:txBody>
          <a:bodyPr anchorCtr="0" anchor="t" bIns="0" lIns="0" spcFirstLastPara="1" rIns="0" wrap="square" tIns="0">
            <a:spAutoFit/>
          </a:bodyPr>
          <a:lstStyle/>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Architecture Overview</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Create a simple diagram or illustration of the MobileNet architecture.</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Highlight key components:</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Input layer (e.g., image)</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Convolutional layers</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Depthwise separable convolutions</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Pointwise convolutions</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Down-sampling (e.g., pooling)</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Fully connected layers (if applicable)</a:t>
            </a:r>
            <a:endParaRPr b="0" i="0" sz="1900" u="none" cap="none" strike="noStrike">
              <a:solidFill>
                <a:srgbClr val="000000"/>
              </a:solidFill>
              <a:latin typeface="Arial"/>
              <a:ea typeface="Arial"/>
              <a:cs typeface="Arial"/>
              <a:sym typeface="Arial"/>
            </a:endParaRPr>
          </a:p>
          <a:p>
            <a:pPr indent="-191086" lvl="1" marL="318672" marR="0" rtl="0" algn="l">
              <a:lnSpc>
                <a:spcPct val="139972"/>
              </a:lnSpc>
              <a:spcBef>
                <a:spcPts val="0"/>
              </a:spcBef>
              <a:spcAft>
                <a:spcPts val="0"/>
              </a:spcAft>
              <a:buClr>
                <a:srgbClr val="000000"/>
              </a:buClr>
              <a:buSzPts val="1976"/>
              <a:buFont typeface="Arial"/>
              <a:buChar char="•"/>
            </a:pPr>
            <a:r>
              <a:rPr b="0" i="0" lang="en-US" sz="1976" u="none" cap="none" strike="noStrike">
                <a:solidFill>
                  <a:srgbClr val="000000"/>
                </a:solidFill>
                <a:latin typeface="Montserrat"/>
                <a:ea typeface="Montserrat"/>
                <a:cs typeface="Montserrat"/>
                <a:sym typeface="Montserrat"/>
              </a:rPr>
              <a:t>Output layer (e.g., classification or regression)</a:t>
            </a:r>
            <a:endParaRPr b="0" i="0" sz="1900" u="none" cap="none" strike="noStrike">
              <a:solidFill>
                <a:srgbClr val="000000"/>
              </a:solidFill>
              <a:latin typeface="Arial"/>
              <a:ea typeface="Arial"/>
              <a:cs typeface="Arial"/>
              <a:sym typeface="Arial"/>
            </a:endParaRPr>
          </a:p>
          <a:p>
            <a:pPr indent="0" lvl="0" marL="0" marR="0" rtl="0" algn="l">
              <a:lnSpc>
                <a:spcPct val="139972"/>
              </a:lnSpc>
              <a:spcBef>
                <a:spcPts val="0"/>
              </a:spcBef>
              <a:spcAft>
                <a:spcPts val="0"/>
              </a:spcAft>
              <a:buClr>
                <a:srgbClr val="000000"/>
              </a:buClr>
              <a:buSzPts val="1476"/>
              <a:buFont typeface="Arial"/>
              <a:buNone/>
            </a:pPr>
            <a:r>
              <a:t/>
            </a:r>
            <a:endParaRPr b="0" i="0" sz="1976" u="none" cap="none" strike="noStrike">
              <a:solidFill>
                <a:srgbClr val="000000"/>
              </a:solidFill>
              <a:latin typeface="Montserrat"/>
              <a:ea typeface="Montserrat"/>
              <a:cs typeface="Montserrat"/>
              <a:sym typeface="Montserrat"/>
            </a:endParaRPr>
          </a:p>
        </p:txBody>
      </p:sp>
      <p:sp>
        <p:nvSpPr>
          <p:cNvPr id="203" name="Google Shape;203;p22"/>
          <p:cNvSpPr txBox="1"/>
          <p:nvPr/>
        </p:nvSpPr>
        <p:spPr>
          <a:xfrm>
            <a:off x="426175" y="4945700"/>
            <a:ext cx="8824200" cy="5017800"/>
          </a:xfrm>
          <a:prstGeom prst="rect">
            <a:avLst/>
          </a:prstGeom>
          <a:noFill/>
          <a:ln>
            <a:noFill/>
          </a:ln>
        </p:spPr>
        <p:txBody>
          <a:bodyPr anchorCtr="0" anchor="t" bIns="0" lIns="0" spcFirstLastPara="1" rIns="0" wrap="square" tIns="0">
            <a:spAutoFit/>
          </a:bodyPr>
          <a:lstStyle/>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Depthwise Separable Convolutions</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Explain that MobileNet utilizes depth wise separable convolutions</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Depthwise convolution: Applies a separate convolution to each input channel.</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Pointwise convolution: Combines the output of depthwise convolution using 1x1 convolutions.</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Efficiency</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Emphasize the efficiency of MobileNet</a:t>
            </a:r>
            <a:endParaRPr b="0" i="0" sz="2000" u="none" cap="none" strike="noStrike">
              <a:solidFill>
                <a:srgbClr val="000000"/>
              </a:solidFill>
              <a:latin typeface="Montserrat"/>
              <a:ea typeface="Montserrat"/>
              <a:cs typeface="Montserrat"/>
              <a:sym typeface="Montserrat"/>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Low computational cost due to reduced parameters.</a:t>
            </a:r>
            <a:endParaRPr b="0" i="0" sz="1600" u="none" cap="none" strike="noStrike">
              <a:solidFill>
                <a:srgbClr val="000000"/>
              </a:solidFill>
              <a:latin typeface="Arial"/>
              <a:ea typeface="Arial"/>
              <a:cs typeface="Arial"/>
              <a:sym typeface="Arial"/>
            </a:endParaRPr>
          </a:p>
          <a:p>
            <a:pPr indent="-207010" lvl="1" marL="388620" marR="0" rtl="0" algn="l">
              <a:lnSpc>
                <a:spcPct val="140000"/>
              </a:lnSpc>
              <a:spcBef>
                <a:spcPts val="0"/>
              </a:spcBef>
              <a:spcAft>
                <a:spcPts val="0"/>
              </a:spcAft>
              <a:buClr>
                <a:srgbClr val="000000"/>
              </a:buClr>
              <a:buSzPts val="2000"/>
              <a:buFont typeface="Arial"/>
              <a:buChar char="•"/>
            </a:pPr>
            <a:r>
              <a:rPr b="0" i="0" lang="en-US" sz="2000" u="none" cap="none" strike="noStrike">
                <a:solidFill>
                  <a:srgbClr val="000000"/>
                </a:solidFill>
                <a:latin typeface="Montserrat"/>
                <a:ea typeface="Montserrat"/>
                <a:cs typeface="Montserrat"/>
                <a:sym typeface="Montserrat"/>
              </a:rPr>
              <a:t>Suitable for real-time applications on resource-constrained devices.</a:t>
            </a:r>
            <a:endParaRPr b="0" i="0" sz="16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204" name="Google Shape;204;p22"/>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10</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nvSpPr>
        <p:spPr>
          <a:xfrm>
            <a:off x="1204000" y="3249650"/>
            <a:ext cx="10299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Research Methodology (1)</a:t>
            </a:r>
            <a:endParaRPr b="0" i="0" sz="1400" u="none" cap="none" strike="noStrike">
              <a:solidFill>
                <a:srgbClr val="000000"/>
              </a:solidFill>
              <a:latin typeface="Arial"/>
              <a:ea typeface="Arial"/>
              <a:cs typeface="Arial"/>
              <a:sym typeface="Arial"/>
            </a:endParaRPr>
          </a:p>
        </p:txBody>
      </p:sp>
      <p:sp>
        <p:nvSpPr>
          <p:cNvPr id="210" name="Google Shape;210;p23"/>
          <p:cNvSpPr txBox="1"/>
          <p:nvPr/>
        </p:nvSpPr>
        <p:spPr>
          <a:xfrm>
            <a:off x="855600" y="4639025"/>
            <a:ext cx="8473800" cy="5332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chemeClr val="dk1"/>
              </a:buClr>
              <a:buSzPts val="1100"/>
              <a:buFont typeface="Arial"/>
              <a:buNone/>
            </a:pPr>
            <a:r>
              <a:rPr b="1" i="0" lang="en-US" sz="2100" u="none" cap="none" strike="noStrike">
                <a:solidFill>
                  <a:schemeClr val="dk1"/>
                </a:solidFill>
                <a:latin typeface="Montserrat"/>
                <a:ea typeface="Montserrat"/>
                <a:cs typeface="Montserrat"/>
                <a:sym typeface="Montserrat"/>
              </a:rPr>
              <a:t>DenseNet201:</a:t>
            </a:r>
            <a:endParaRPr b="1"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Research Objective: To leverage DenseNet201 for image classification.</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Batch Size: 32</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Target Size: (150, 150)</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Epochs: 50</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Methodological Approach:</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Utilizing transfer learning, fine-tuning a pre-trained DenseNet201 model.</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Pre-trained on the ImageNet dataset.</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Employing data augmentation techniques.</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Training for 50 epochs to achieve convergence.</a:t>
            </a:r>
            <a:endParaRPr b="0" i="0" sz="21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100" u="none" cap="none" strike="noStrike">
              <a:solidFill>
                <a:schemeClr val="dk1"/>
              </a:solidFill>
              <a:latin typeface="Montserrat"/>
              <a:ea typeface="Montserrat"/>
              <a:cs typeface="Montserrat"/>
              <a:sym typeface="Montserrat"/>
            </a:endParaRPr>
          </a:p>
        </p:txBody>
      </p:sp>
      <p:sp>
        <p:nvSpPr>
          <p:cNvPr id="211" name="Google Shape;211;p23"/>
          <p:cNvSpPr txBox="1"/>
          <p:nvPr/>
        </p:nvSpPr>
        <p:spPr>
          <a:xfrm>
            <a:off x="9663550" y="4639025"/>
            <a:ext cx="8397300" cy="4925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2100"/>
              <a:buFont typeface="Arial"/>
              <a:buNone/>
            </a:pPr>
            <a:r>
              <a:rPr b="1" i="0" lang="en-US" sz="2100" u="none" cap="none" strike="noStrike">
                <a:solidFill>
                  <a:schemeClr val="dk1"/>
                </a:solidFill>
                <a:latin typeface="Montserrat"/>
                <a:ea typeface="Montserrat"/>
                <a:cs typeface="Montserrat"/>
                <a:sym typeface="Montserrat"/>
              </a:rPr>
              <a:t>DenseNet121</a:t>
            </a:r>
            <a:r>
              <a:rPr b="0" i="0" lang="en-US" sz="2100" u="none" cap="none" strike="noStrike">
                <a:solidFill>
                  <a:schemeClr val="dk1"/>
                </a:solidFill>
                <a:latin typeface="Montserrat"/>
                <a:ea typeface="Montserrat"/>
                <a:cs typeface="Montserrat"/>
                <a:sym typeface="Montserrat"/>
              </a:rPr>
              <a:t>:</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Research Objective: To investigate the capabilities of DenseNet121 for image analysis.</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Image Size: 224</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Batch Size: 16</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Epochs: 100</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Methodological Approach:</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Employing transfer learning by fine-tuning a pre-trained DenseNet121 model.</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Utilizing the pre-trained weights from the ImageNet dataset.</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Extending training for 100 epochs to capture complex image patterns.</a:t>
            </a:r>
            <a:endParaRPr b="0" i="0" sz="3100" u="none" cap="none" strike="noStrike">
              <a:solidFill>
                <a:schemeClr val="dk1"/>
              </a:solidFill>
              <a:latin typeface="Montserrat"/>
              <a:ea typeface="Montserrat"/>
              <a:cs typeface="Montserrat"/>
              <a:sym typeface="Montserrat"/>
            </a:endParaRPr>
          </a:p>
        </p:txBody>
      </p:sp>
      <p:grpSp>
        <p:nvGrpSpPr>
          <p:cNvPr id="212" name="Google Shape;212;p23"/>
          <p:cNvGrpSpPr/>
          <p:nvPr/>
        </p:nvGrpSpPr>
        <p:grpSpPr>
          <a:xfrm>
            <a:off x="0" y="-74013"/>
            <a:ext cx="18288279" cy="1948403"/>
            <a:chOff x="0" y="-38100"/>
            <a:chExt cx="9414331" cy="1002987"/>
          </a:xfrm>
        </p:grpSpPr>
        <p:sp>
          <p:nvSpPr>
            <p:cNvPr id="213" name="Google Shape;213;p23"/>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214" name="Google Shape;214;p23"/>
            <p:cNvSpPr txBox="1"/>
            <p:nvPr/>
          </p:nvSpPr>
          <p:spPr>
            <a:xfrm>
              <a:off x="0" y="-38100"/>
              <a:ext cx="9414300" cy="1002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15" name="Google Shape;215;p23"/>
          <p:cNvCxnSpPr/>
          <p:nvPr/>
        </p:nvCxnSpPr>
        <p:spPr>
          <a:xfrm>
            <a:off x="9329410" y="5151899"/>
            <a:ext cx="0" cy="3843300"/>
          </a:xfrm>
          <a:prstGeom prst="straightConnector1">
            <a:avLst/>
          </a:prstGeom>
          <a:noFill/>
          <a:ln cap="flat" cmpd="sng" w="38100">
            <a:solidFill>
              <a:srgbClr val="000000"/>
            </a:solidFill>
            <a:prstDash val="solid"/>
            <a:round/>
            <a:headEnd len="sm" w="sm" type="none"/>
            <a:tailEnd len="sm" w="sm" type="none"/>
          </a:ln>
        </p:spPr>
      </p:cxnSp>
      <p:sp>
        <p:nvSpPr>
          <p:cNvPr id="216" name="Google Shape;216;p23"/>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11</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nvSpPr>
        <p:spPr>
          <a:xfrm>
            <a:off x="1204000" y="3249650"/>
            <a:ext cx="98757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Research Methodology (2)</a:t>
            </a:r>
            <a:endParaRPr b="0" i="0" sz="1400" u="none" cap="none" strike="noStrike">
              <a:solidFill>
                <a:srgbClr val="000000"/>
              </a:solidFill>
              <a:latin typeface="Arial"/>
              <a:ea typeface="Arial"/>
              <a:cs typeface="Arial"/>
              <a:sym typeface="Arial"/>
            </a:endParaRPr>
          </a:p>
        </p:txBody>
      </p:sp>
      <p:sp>
        <p:nvSpPr>
          <p:cNvPr id="222" name="Google Shape;222;p24"/>
          <p:cNvSpPr txBox="1"/>
          <p:nvPr/>
        </p:nvSpPr>
        <p:spPr>
          <a:xfrm>
            <a:off x="855600" y="4639025"/>
            <a:ext cx="8473800" cy="55452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2100"/>
              <a:buFont typeface="Arial"/>
              <a:buNone/>
            </a:pPr>
            <a:r>
              <a:rPr b="1" i="0" lang="en-US" sz="2100" u="none" cap="none" strike="noStrike">
                <a:solidFill>
                  <a:schemeClr val="dk1"/>
                </a:solidFill>
                <a:latin typeface="Montserrat"/>
                <a:ea typeface="Montserrat"/>
                <a:cs typeface="Montserrat"/>
                <a:sym typeface="Montserrat"/>
              </a:rPr>
              <a:t>MobileNet:</a:t>
            </a:r>
            <a:endParaRPr b="1"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Research Objective: To assess MobileNet's performance in resource-constrained environments.</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Image Size: 64</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Batch Size: 32</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Epochs: 30</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Methodological Approach:</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Utilizing transfer learning, fine-tuning MobileNet pre-trained on ImageNet.</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Employing a reduced image size (64x64) to conserve computational resources.</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Training for 30 epochs to balance performance and resource efficiency.</a:t>
            </a:r>
            <a:endParaRPr b="1" i="0" sz="21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100" u="none" cap="none" strike="noStrike">
              <a:solidFill>
                <a:schemeClr val="dk1"/>
              </a:solidFill>
              <a:latin typeface="Montserrat"/>
              <a:ea typeface="Montserrat"/>
              <a:cs typeface="Montserrat"/>
              <a:sym typeface="Montserrat"/>
            </a:endParaRPr>
          </a:p>
        </p:txBody>
      </p:sp>
      <p:sp>
        <p:nvSpPr>
          <p:cNvPr id="223" name="Google Shape;223;p24"/>
          <p:cNvSpPr txBox="1"/>
          <p:nvPr/>
        </p:nvSpPr>
        <p:spPr>
          <a:xfrm>
            <a:off x="9663550" y="4639025"/>
            <a:ext cx="8397300" cy="478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2100"/>
              <a:buFont typeface="Arial"/>
              <a:buNone/>
            </a:pPr>
            <a:r>
              <a:rPr b="1" i="0" lang="en-US" sz="2100" u="none" cap="none" strike="noStrike">
                <a:solidFill>
                  <a:schemeClr val="dk1"/>
                </a:solidFill>
                <a:latin typeface="Montserrat"/>
                <a:ea typeface="Montserrat"/>
                <a:cs typeface="Montserrat"/>
                <a:sym typeface="Montserrat"/>
              </a:rPr>
              <a:t>VGG16:</a:t>
            </a:r>
            <a:endParaRPr b="1"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Research Objective: To explore the capabilities of VGG16 in deep image classification.</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Image Size: 224</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Batch Size: 16</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Epochs: 75</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Methodological Approach:</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Leveraging transfer learning by fine-tuning a pre-trained VGG16 model on ImageNet.</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Extensive training for 75 epochs to capture fine-grained image features.</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Using high-resolution images (224x224) to preserve image details.</a:t>
            </a:r>
            <a:endParaRPr b="1" i="0" sz="2100" u="none" cap="none" strike="noStrike">
              <a:solidFill>
                <a:schemeClr val="dk1"/>
              </a:solidFill>
              <a:latin typeface="Montserrat"/>
              <a:ea typeface="Montserrat"/>
              <a:cs typeface="Montserrat"/>
              <a:sym typeface="Montserrat"/>
            </a:endParaRPr>
          </a:p>
        </p:txBody>
      </p:sp>
      <p:grpSp>
        <p:nvGrpSpPr>
          <p:cNvPr id="224" name="Google Shape;224;p24"/>
          <p:cNvGrpSpPr/>
          <p:nvPr/>
        </p:nvGrpSpPr>
        <p:grpSpPr>
          <a:xfrm>
            <a:off x="0" y="-74013"/>
            <a:ext cx="18288279" cy="1948403"/>
            <a:chOff x="0" y="-38100"/>
            <a:chExt cx="9414331" cy="1002987"/>
          </a:xfrm>
        </p:grpSpPr>
        <p:sp>
          <p:nvSpPr>
            <p:cNvPr id="225" name="Google Shape;225;p24"/>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226" name="Google Shape;226;p24"/>
            <p:cNvSpPr txBox="1"/>
            <p:nvPr/>
          </p:nvSpPr>
          <p:spPr>
            <a:xfrm>
              <a:off x="0" y="-38100"/>
              <a:ext cx="9414300" cy="1002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27" name="Google Shape;227;p24"/>
          <p:cNvCxnSpPr/>
          <p:nvPr/>
        </p:nvCxnSpPr>
        <p:spPr>
          <a:xfrm>
            <a:off x="9329410" y="5151899"/>
            <a:ext cx="0" cy="3843300"/>
          </a:xfrm>
          <a:prstGeom prst="straightConnector1">
            <a:avLst/>
          </a:prstGeom>
          <a:noFill/>
          <a:ln cap="flat" cmpd="sng" w="38100">
            <a:solidFill>
              <a:srgbClr val="000000"/>
            </a:solidFill>
            <a:prstDash val="solid"/>
            <a:round/>
            <a:headEnd len="sm" w="sm" type="none"/>
            <a:tailEnd len="sm" w="sm" type="none"/>
          </a:ln>
        </p:spPr>
      </p:cxnSp>
      <p:sp>
        <p:nvSpPr>
          <p:cNvPr id="228" name="Google Shape;228;p24"/>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12</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nvSpPr>
        <p:spPr>
          <a:xfrm>
            <a:off x="3983061" y="4011683"/>
            <a:ext cx="5890800" cy="1129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Clr>
                <a:srgbClr val="000000"/>
              </a:buClr>
              <a:buSzPts val="7340"/>
              <a:buFont typeface="Arial"/>
              <a:buNone/>
            </a:pPr>
            <a:r>
              <a:rPr b="1" i="0" lang="en-US" sz="7340" u="none" cap="none" strike="noStrike">
                <a:solidFill>
                  <a:srgbClr val="000000"/>
                </a:solidFill>
                <a:latin typeface="Montserrat"/>
                <a:ea typeface="Montserrat"/>
                <a:cs typeface="Montserrat"/>
                <a:sym typeface="Montserrat"/>
              </a:rPr>
              <a:t>Thanks!</a:t>
            </a:r>
            <a:endParaRPr b="0" i="0" sz="1400" u="none" cap="none" strike="noStrike">
              <a:solidFill>
                <a:srgbClr val="000000"/>
              </a:solidFill>
              <a:latin typeface="Arial"/>
              <a:ea typeface="Arial"/>
              <a:cs typeface="Arial"/>
              <a:sym typeface="Arial"/>
            </a:endParaRPr>
          </a:p>
        </p:txBody>
      </p:sp>
      <p:sp>
        <p:nvSpPr>
          <p:cNvPr id="234" name="Google Shape;234;p25"/>
          <p:cNvSpPr txBox="1"/>
          <p:nvPr/>
        </p:nvSpPr>
        <p:spPr>
          <a:xfrm>
            <a:off x="5626338" y="5447012"/>
            <a:ext cx="5222700" cy="1413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2700"/>
              <a:buFont typeface="Arial"/>
              <a:buNone/>
            </a:pPr>
            <a:r>
              <a:rPr b="1" i="0" lang="en-US" sz="2700" u="none" cap="none" strike="noStrike">
                <a:solidFill>
                  <a:srgbClr val="000000"/>
                </a:solidFill>
                <a:latin typeface="Montserrat"/>
                <a:ea typeface="Montserrat"/>
                <a:cs typeface="Montserrat"/>
                <a:sym typeface="Montserrat"/>
              </a:rPr>
              <a:t>Do you have any questions?</a:t>
            </a:r>
            <a:endParaRPr b="0" i="0" sz="1400" u="none" cap="none" strike="noStrike">
              <a:solidFill>
                <a:srgbClr val="000000"/>
              </a:solidFill>
              <a:latin typeface="Arial"/>
              <a:ea typeface="Arial"/>
              <a:cs typeface="Arial"/>
              <a:sym typeface="Arial"/>
            </a:endParaRPr>
          </a:p>
          <a:p>
            <a:pPr indent="0" lvl="0" marL="0" marR="0" rtl="0" algn="r">
              <a:lnSpc>
                <a:spcPct val="120000"/>
              </a:lnSpc>
              <a:spcBef>
                <a:spcPts val="0"/>
              </a:spcBef>
              <a:spcAft>
                <a:spcPts val="0"/>
              </a:spcAft>
              <a:buClr>
                <a:srgbClr val="000000"/>
              </a:buClr>
              <a:buSzPts val="2700"/>
              <a:buFont typeface="Arial"/>
              <a:buNone/>
            </a:pPr>
            <a:r>
              <a:t/>
            </a:r>
            <a:endParaRPr b="1" i="0" sz="2700" u="none" cap="none" strike="noStrike">
              <a:solidFill>
                <a:srgbClr val="000000"/>
              </a:solidFill>
              <a:latin typeface="Montserrat"/>
              <a:ea typeface="Montserrat"/>
              <a:cs typeface="Montserrat"/>
              <a:sym typeface="Montserrat"/>
            </a:endParaRPr>
          </a:p>
          <a:p>
            <a:pPr indent="0" lvl="0" marL="0" marR="0" rtl="0" algn="r">
              <a:lnSpc>
                <a:spcPct val="120000"/>
              </a:lnSpc>
              <a:spcBef>
                <a:spcPts val="0"/>
              </a:spcBef>
              <a:spcAft>
                <a:spcPts val="0"/>
              </a:spcAft>
              <a:buClr>
                <a:srgbClr val="000000"/>
              </a:buClr>
              <a:buSzPts val="2700"/>
              <a:buFont typeface="Arial"/>
              <a:buNone/>
            </a:pPr>
            <a:r>
              <a:t/>
            </a:r>
            <a:endParaRPr b="1" i="0" sz="2700" u="none" cap="none" strike="noStrike">
              <a:solidFill>
                <a:srgbClr val="000000"/>
              </a:solidFill>
              <a:latin typeface="Montserrat"/>
              <a:ea typeface="Montserrat"/>
              <a:cs typeface="Montserrat"/>
              <a:sym typeface="Montserrat"/>
            </a:endParaRPr>
          </a:p>
        </p:txBody>
      </p:sp>
      <p:grpSp>
        <p:nvGrpSpPr>
          <p:cNvPr id="235" name="Google Shape;235;p25"/>
          <p:cNvGrpSpPr/>
          <p:nvPr/>
        </p:nvGrpSpPr>
        <p:grpSpPr>
          <a:xfrm>
            <a:off x="0" y="8842900"/>
            <a:ext cx="18288088" cy="1444104"/>
            <a:chOff x="0" y="-38100"/>
            <a:chExt cx="2137108" cy="365883"/>
          </a:xfrm>
        </p:grpSpPr>
        <p:sp>
          <p:nvSpPr>
            <p:cNvPr id="236" name="Google Shape;236;p25"/>
            <p:cNvSpPr/>
            <p:nvPr/>
          </p:nvSpPr>
          <p:spPr>
            <a:xfrm>
              <a:off x="0" y="0"/>
              <a:ext cx="2137108" cy="327783"/>
            </a:xfrm>
            <a:custGeom>
              <a:rect b="b" l="l" r="r" t="t"/>
              <a:pathLst>
                <a:path extrusionOk="0" h="327783" w="2137108">
                  <a:moveTo>
                    <a:pt x="0" y="0"/>
                  </a:moveTo>
                  <a:lnTo>
                    <a:pt x="2137108" y="0"/>
                  </a:lnTo>
                  <a:lnTo>
                    <a:pt x="2137108" y="327783"/>
                  </a:lnTo>
                  <a:lnTo>
                    <a:pt x="0" y="327783"/>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237" name="Google Shape;237;p25"/>
            <p:cNvSpPr txBox="1"/>
            <p:nvPr/>
          </p:nvSpPr>
          <p:spPr>
            <a:xfrm>
              <a:off x="0" y="-38100"/>
              <a:ext cx="2137108" cy="36588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38" name="Google Shape;238;p25"/>
          <p:cNvGrpSpPr/>
          <p:nvPr/>
        </p:nvGrpSpPr>
        <p:grpSpPr>
          <a:xfrm>
            <a:off x="16352154" y="6056195"/>
            <a:ext cx="373881" cy="373881"/>
            <a:chOff x="0" y="0"/>
            <a:chExt cx="812800" cy="812800"/>
          </a:xfrm>
        </p:grpSpPr>
        <p:sp>
          <p:nvSpPr>
            <p:cNvPr id="239" name="Google Shape;239;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1" name="Google Shape;241;p25"/>
          <p:cNvGrpSpPr/>
          <p:nvPr/>
        </p:nvGrpSpPr>
        <p:grpSpPr>
          <a:xfrm>
            <a:off x="16352154" y="3359300"/>
            <a:ext cx="373881" cy="373881"/>
            <a:chOff x="0" y="0"/>
            <a:chExt cx="812800" cy="812800"/>
          </a:xfrm>
        </p:grpSpPr>
        <p:sp>
          <p:nvSpPr>
            <p:cNvPr id="242" name="Google Shape;242;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4" name="Google Shape;244;p25"/>
          <p:cNvGrpSpPr/>
          <p:nvPr/>
        </p:nvGrpSpPr>
        <p:grpSpPr>
          <a:xfrm>
            <a:off x="9200" y="-150374"/>
            <a:ext cx="13893723" cy="1444565"/>
            <a:chOff x="0" y="-38100"/>
            <a:chExt cx="2137200" cy="366000"/>
          </a:xfrm>
        </p:grpSpPr>
        <p:sp>
          <p:nvSpPr>
            <p:cNvPr id="245" name="Google Shape;245;p25"/>
            <p:cNvSpPr/>
            <p:nvPr/>
          </p:nvSpPr>
          <p:spPr>
            <a:xfrm>
              <a:off x="0" y="0"/>
              <a:ext cx="2137108" cy="327783"/>
            </a:xfrm>
            <a:custGeom>
              <a:rect b="b" l="l" r="r" t="t"/>
              <a:pathLst>
                <a:path extrusionOk="0" h="327783" w="2137108">
                  <a:moveTo>
                    <a:pt x="0" y="0"/>
                  </a:moveTo>
                  <a:lnTo>
                    <a:pt x="2137108" y="0"/>
                  </a:lnTo>
                  <a:lnTo>
                    <a:pt x="2137108" y="327783"/>
                  </a:lnTo>
                  <a:lnTo>
                    <a:pt x="0" y="327783"/>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246" name="Google Shape;246;p25"/>
            <p:cNvSpPr txBox="1"/>
            <p:nvPr/>
          </p:nvSpPr>
          <p:spPr>
            <a:xfrm>
              <a:off x="0" y="-38100"/>
              <a:ext cx="2137200" cy="366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47" name="Google Shape;247;p25"/>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13</a:t>
            </a:r>
            <a:endParaRPr b="0" i="0" sz="2900" u="none" cap="none" strike="noStrike">
              <a:solidFill>
                <a:srgbClr val="363636"/>
              </a:solidFill>
              <a:latin typeface="Libre Franklin Medium"/>
              <a:ea typeface="Libre Franklin Medium"/>
              <a:cs typeface="Libre Franklin Medium"/>
              <a:sym typeface="Libre Franklin Medium"/>
            </a:endParaRPr>
          </a:p>
        </p:txBody>
      </p:sp>
      <p:sp>
        <p:nvSpPr>
          <p:cNvPr id="248" name="Google Shape;248;p25"/>
          <p:cNvSpPr/>
          <p:nvPr/>
        </p:nvSpPr>
        <p:spPr>
          <a:xfrm rot="-1897575">
            <a:off x="13742978" y="-2976480"/>
            <a:ext cx="8784619" cy="8806636"/>
          </a:xfrm>
          <a:custGeom>
            <a:rect b="b" l="l" r="r" t="t"/>
            <a:pathLst>
              <a:path extrusionOk="0" h="8796169" w="8774178">
                <a:moveTo>
                  <a:pt x="0" y="0"/>
                </a:moveTo>
                <a:lnTo>
                  <a:pt x="8774178" y="0"/>
                </a:lnTo>
                <a:lnTo>
                  <a:pt x="8774178" y="8796169"/>
                </a:lnTo>
                <a:lnTo>
                  <a:pt x="0" y="8796169"/>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nvSpPr>
        <p:spPr>
          <a:xfrm>
            <a:off x="1737398" y="3249661"/>
            <a:ext cx="8397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Abstract</a:t>
            </a:r>
            <a:endParaRPr b="0" i="0" sz="1400" u="none" cap="none" strike="noStrike">
              <a:solidFill>
                <a:srgbClr val="000000"/>
              </a:solidFill>
              <a:latin typeface="Arial"/>
              <a:ea typeface="Arial"/>
              <a:cs typeface="Arial"/>
              <a:sym typeface="Arial"/>
            </a:endParaRPr>
          </a:p>
        </p:txBody>
      </p:sp>
      <p:sp>
        <p:nvSpPr>
          <p:cNvPr id="97" name="Google Shape;97;p14"/>
          <p:cNvSpPr txBox="1"/>
          <p:nvPr/>
        </p:nvSpPr>
        <p:spPr>
          <a:xfrm>
            <a:off x="855600" y="4639025"/>
            <a:ext cx="8248200" cy="4355700"/>
          </a:xfrm>
          <a:prstGeom prst="rect">
            <a:avLst/>
          </a:prstGeom>
          <a:noFill/>
          <a:ln>
            <a:noFill/>
          </a:ln>
        </p:spPr>
        <p:txBody>
          <a:bodyPr anchorCtr="0" anchor="t" bIns="0" lIns="0" spcFirstLastPara="1" rIns="0" wrap="square" tIns="0">
            <a:spAutoFit/>
          </a:bodyPr>
          <a:lstStyle/>
          <a:p>
            <a:pPr indent="-368300" lvl="0" marL="457200" marR="0" rtl="0" algn="l">
              <a:lnSpc>
                <a:spcPct val="115000"/>
              </a:lnSpc>
              <a:spcBef>
                <a:spcPts val="0"/>
              </a:spcBef>
              <a:spcAft>
                <a:spcPts val="0"/>
              </a:spcAft>
              <a:buClr>
                <a:srgbClr val="D1D5DB"/>
              </a:buClr>
              <a:buSzPts val="2200"/>
              <a:buFont typeface="Montserrat"/>
              <a:buChar char="●"/>
            </a:pPr>
            <a:r>
              <a:rPr b="1" i="0" lang="en-US" sz="2100" u="none" cap="none" strike="noStrike">
                <a:solidFill>
                  <a:schemeClr val="dk1"/>
                </a:solidFill>
                <a:latin typeface="Montserrat"/>
                <a:ea typeface="Montserrat"/>
                <a:cs typeface="Montserrat"/>
                <a:sym typeface="Montserrat"/>
              </a:rPr>
              <a:t>Research Focus:</a:t>
            </a:r>
            <a:endParaRPr b="1"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Utilizing Convolutional Neural Networks (CNN) and Deep Learning to analyze Bengali sign languages.</a:t>
            </a:r>
            <a:endParaRPr b="0"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Identifying unique hand gestures for letters and numerals.</a:t>
            </a:r>
            <a:endParaRPr b="0" i="0" sz="2100" u="none" cap="none" strike="noStrike">
              <a:solidFill>
                <a:schemeClr val="dk1"/>
              </a:solidFill>
              <a:latin typeface="Montserrat"/>
              <a:ea typeface="Montserrat"/>
              <a:cs typeface="Montserrat"/>
              <a:sym typeface="Montserrat"/>
            </a:endParaRPr>
          </a:p>
          <a:p>
            <a:pPr indent="0" lvl="0" marL="914400" marR="0" rtl="0" algn="l">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a:ea typeface="Montserrat"/>
              <a:cs typeface="Montserrat"/>
              <a:sym typeface="Montserrat"/>
            </a:endParaRPr>
          </a:p>
          <a:p>
            <a:pPr indent="-368300" lvl="0" marL="457200" marR="0" rtl="0" algn="l">
              <a:lnSpc>
                <a:spcPct val="115000"/>
              </a:lnSpc>
              <a:spcBef>
                <a:spcPts val="0"/>
              </a:spcBef>
              <a:spcAft>
                <a:spcPts val="0"/>
              </a:spcAft>
              <a:buClr>
                <a:srgbClr val="D1D5DB"/>
              </a:buClr>
              <a:buSzPts val="2200"/>
              <a:buFont typeface="Montserrat"/>
              <a:buChar char="●"/>
            </a:pPr>
            <a:r>
              <a:rPr b="1" i="0" lang="en-US" sz="2100" u="none" cap="none" strike="noStrike">
                <a:solidFill>
                  <a:schemeClr val="dk1"/>
                </a:solidFill>
                <a:latin typeface="Montserrat"/>
                <a:ea typeface="Montserrat"/>
                <a:cs typeface="Montserrat"/>
                <a:sym typeface="Montserrat"/>
              </a:rPr>
              <a:t>Challenges:</a:t>
            </a:r>
            <a:endParaRPr b="1" i="0" sz="2100" u="none" cap="none" strike="noStrike">
              <a:solidFill>
                <a:schemeClr val="dk1"/>
              </a:solidFill>
              <a:latin typeface="Montserrat"/>
              <a:ea typeface="Montserrat"/>
              <a:cs typeface="Montserrat"/>
              <a:sym typeface="Montserrat"/>
            </a:endParaRPr>
          </a:p>
          <a:p>
            <a:pPr indent="-368300" lvl="1" marL="914400" marR="0" rtl="0" algn="l">
              <a:lnSpc>
                <a:spcPct val="115000"/>
              </a:lnSpc>
              <a:spcBef>
                <a:spcPts val="0"/>
              </a:spcBef>
              <a:spcAft>
                <a:spcPts val="0"/>
              </a:spcAft>
              <a:buClr>
                <a:srgbClr val="D1D5DB"/>
              </a:buClr>
              <a:buSzPts val="2200"/>
              <a:buFont typeface="Montserrat"/>
              <a:buChar char="●"/>
            </a:pPr>
            <a:r>
              <a:rPr b="0" i="0" lang="en-US" sz="2100" u="none" cap="none" strike="noStrike">
                <a:solidFill>
                  <a:schemeClr val="dk1"/>
                </a:solidFill>
                <a:latin typeface="Montserrat"/>
                <a:ea typeface="Montserrat"/>
                <a:cs typeface="Montserrat"/>
                <a:sym typeface="Montserrat"/>
              </a:rPr>
              <a:t>Bengali sign language images pose challenges due to variations in hand color and lighting conditions, causing misinterpretation of numerical digits.</a:t>
            </a:r>
            <a:endParaRPr b="0" i="0" sz="2100" u="none" cap="none" strike="noStrike">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193" u="none" cap="none" strike="noStrike">
              <a:solidFill>
                <a:srgbClr val="101010"/>
              </a:solidFill>
              <a:latin typeface="Montserrat"/>
              <a:ea typeface="Montserrat"/>
              <a:cs typeface="Montserrat"/>
              <a:sym typeface="Montserrat"/>
            </a:endParaRPr>
          </a:p>
        </p:txBody>
      </p:sp>
      <p:sp>
        <p:nvSpPr>
          <p:cNvPr id="98" name="Google Shape;98;p14"/>
          <p:cNvSpPr txBox="1"/>
          <p:nvPr/>
        </p:nvSpPr>
        <p:spPr>
          <a:xfrm>
            <a:off x="9831375" y="4912175"/>
            <a:ext cx="7881600" cy="3297000"/>
          </a:xfrm>
          <a:prstGeom prst="rect">
            <a:avLst/>
          </a:prstGeom>
          <a:noFill/>
          <a:ln>
            <a:noFill/>
          </a:ln>
        </p:spPr>
        <p:txBody>
          <a:bodyPr anchorCtr="0" anchor="t" bIns="0" lIns="0" spcFirstLastPara="1" rIns="0" wrap="square" tIns="0">
            <a:spAutoFit/>
          </a:bodyPr>
          <a:lstStyle/>
          <a:p>
            <a:pPr indent="-361950" lvl="0" marL="457200" marR="0" rtl="0" algn="l">
              <a:lnSpc>
                <a:spcPct val="115000"/>
              </a:lnSpc>
              <a:spcBef>
                <a:spcPts val="0"/>
              </a:spcBef>
              <a:spcAft>
                <a:spcPts val="0"/>
              </a:spcAft>
              <a:buClr>
                <a:srgbClr val="D1D5DB"/>
              </a:buClr>
              <a:buSzPts val="2100"/>
              <a:buFont typeface="Montserrat"/>
              <a:buChar char="●"/>
            </a:pPr>
            <a:r>
              <a:rPr b="1" i="0" lang="en-US" sz="2100" u="none" cap="none" strike="noStrike">
                <a:solidFill>
                  <a:schemeClr val="dk1"/>
                </a:solidFill>
                <a:latin typeface="Montserrat"/>
                <a:ea typeface="Montserrat"/>
                <a:cs typeface="Montserrat"/>
                <a:sym typeface="Montserrat"/>
              </a:rPr>
              <a:t>Dataset:</a:t>
            </a:r>
            <a:endParaRPr b="1"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Training dataset: 13,990 images across 10 different classes.</a:t>
            </a:r>
            <a:endParaRPr b="0"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Test dataset: 1,010 images across 10 classes.</a:t>
            </a:r>
            <a:endParaRPr b="0" i="0" sz="2100" u="none" cap="none" strike="noStrike">
              <a:solidFill>
                <a:schemeClr val="dk1"/>
              </a:solidFill>
              <a:latin typeface="Montserrat"/>
              <a:ea typeface="Montserrat"/>
              <a:cs typeface="Montserrat"/>
              <a:sym typeface="Montserrat"/>
            </a:endParaRPr>
          </a:p>
          <a:p>
            <a:pPr indent="0" lvl="0" marL="914400" marR="0" rtl="0" algn="l">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latin typeface="Montserrat"/>
              <a:ea typeface="Montserrat"/>
              <a:cs typeface="Montserrat"/>
              <a:sym typeface="Montserrat"/>
            </a:endParaRPr>
          </a:p>
          <a:p>
            <a:pPr indent="-361950" lvl="0" marL="457200" marR="0" rtl="0" algn="l">
              <a:lnSpc>
                <a:spcPct val="115000"/>
              </a:lnSpc>
              <a:spcBef>
                <a:spcPts val="0"/>
              </a:spcBef>
              <a:spcAft>
                <a:spcPts val="0"/>
              </a:spcAft>
              <a:buClr>
                <a:srgbClr val="D1D5DB"/>
              </a:buClr>
              <a:buSzPts val="2100"/>
              <a:buFont typeface="Montserrat"/>
              <a:buChar char="●"/>
            </a:pPr>
            <a:r>
              <a:rPr b="1" i="0" lang="en-US" sz="2100" u="none" cap="none" strike="noStrike">
                <a:solidFill>
                  <a:schemeClr val="dk1"/>
                </a:solidFill>
                <a:latin typeface="Montserrat"/>
                <a:ea typeface="Montserrat"/>
                <a:cs typeface="Montserrat"/>
                <a:sym typeface="Montserrat"/>
              </a:rPr>
              <a:t>Results:</a:t>
            </a:r>
            <a:endParaRPr b="1" i="0" sz="2100" u="none" cap="none" strike="noStrike">
              <a:solidFill>
                <a:schemeClr val="dk1"/>
              </a:solidFill>
              <a:latin typeface="Montserrat"/>
              <a:ea typeface="Montserrat"/>
              <a:cs typeface="Montserrat"/>
              <a:sym typeface="Montserrat"/>
            </a:endParaRPr>
          </a:p>
          <a:p>
            <a:pPr indent="-361950" lvl="1" marL="914400" marR="0" rtl="0" algn="l">
              <a:lnSpc>
                <a:spcPct val="115000"/>
              </a:lnSpc>
              <a:spcBef>
                <a:spcPts val="0"/>
              </a:spcBef>
              <a:spcAft>
                <a:spcPts val="0"/>
              </a:spcAft>
              <a:buClr>
                <a:srgbClr val="D1D5DB"/>
              </a:buClr>
              <a:buSzPts val="2100"/>
              <a:buFont typeface="Montserrat"/>
              <a:buChar char="●"/>
            </a:pPr>
            <a:r>
              <a:rPr b="0" i="0" lang="en-US" sz="2100" u="none" cap="none" strike="noStrike">
                <a:solidFill>
                  <a:schemeClr val="dk1"/>
                </a:solidFill>
                <a:latin typeface="Montserrat"/>
                <a:ea typeface="Montserrat"/>
                <a:cs typeface="Montserrat"/>
                <a:sym typeface="Montserrat"/>
              </a:rPr>
              <a:t>CNN achieved a remarkable test accuracy of 0.99 in DenseNet-121 and VGG16 on the Bengali sign language numeral test dataset.</a:t>
            </a:r>
            <a:endParaRPr b="0" i="0" sz="2100" u="none" cap="none" strike="noStrike">
              <a:solidFill>
                <a:srgbClr val="101010"/>
              </a:solidFill>
              <a:latin typeface="Montserrat"/>
              <a:ea typeface="Montserrat"/>
              <a:cs typeface="Montserrat"/>
              <a:sym typeface="Montserrat"/>
            </a:endParaRPr>
          </a:p>
        </p:txBody>
      </p:sp>
      <p:grpSp>
        <p:nvGrpSpPr>
          <p:cNvPr id="99" name="Google Shape;99;p14"/>
          <p:cNvGrpSpPr/>
          <p:nvPr/>
        </p:nvGrpSpPr>
        <p:grpSpPr>
          <a:xfrm>
            <a:off x="0" y="-74012"/>
            <a:ext cx="18288000" cy="1948373"/>
            <a:chOff x="0" y="-38100"/>
            <a:chExt cx="9414331" cy="1002987"/>
          </a:xfrm>
        </p:grpSpPr>
        <p:sp>
          <p:nvSpPr>
            <p:cNvPr id="100" name="Google Shape;100;p14"/>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01" name="Google Shape;101;p14"/>
            <p:cNvSpPr txBox="1"/>
            <p:nvPr/>
          </p:nvSpPr>
          <p:spPr>
            <a:xfrm>
              <a:off x="0" y="-38100"/>
              <a:ext cx="9414331" cy="1002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02" name="Google Shape;102;p14"/>
          <p:cNvCxnSpPr/>
          <p:nvPr/>
        </p:nvCxnSpPr>
        <p:spPr>
          <a:xfrm>
            <a:off x="9580335" y="4639024"/>
            <a:ext cx="0" cy="3843312"/>
          </a:xfrm>
          <a:prstGeom prst="straightConnector1">
            <a:avLst/>
          </a:prstGeom>
          <a:noFill/>
          <a:ln cap="flat" cmpd="sng" w="38100">
            <a:solidFill>
              <a:srgbClr val="000000"/>
            </a:solidFill>
            <a:prstDash val="solid"/>
            <a:round/>
            <a:headEnd len="sm" w="sm" type="none"/>
            <a:tailEnd len="sm" w="sm" type="none"/>
          </a:ln>
        </p:spPr>
      </p:cxnSp>
      <p:sp>
        <p:nvSpPr>
          <p:cNvPr id="103" name="Google Shape;103;p14"/>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02</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nvSpPr>
        <p:spPr>
          <a:xfrm>
            <a:off x="1737398" y="3249661"/>
            <a:ext cx="8397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VGG16</a:t>
            </a:r>
            <a:endParaRPr b="0" i="0" sz="1400" u="none" cap="none" strike="noStrike">
              <a:solidFill>
                <a:srgbClr val="000000"/>
              </a:solidFill>
              <a:latin typeface="Arial"/>
              <a:ea typeface="Arial"/>
              <a:cs typeface="Arial"/>
              <a:sym typeface="Arial"/>
            </a:endParaRPr>
          </a:p>
        </p:txBody>
      </p:sp>
      <p:sp>
        <p:nvSpPr>
          <p:cNvPr id="109" name="Google Shape;109;p15"/>
          <p:cNvSpPr txBox="1"/>
          <p:nvPr/>
        </p:nvSpPr>
        <p:spPr>
          <a:xfrm>
            <a:off x="1602706" y="6836513"/>
            <a:ext cx="7195200" cy="1224300"/>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Widely used in image processing, feature extraction, and as a pre-trained model for transfer learning.</a:t>
            </a:r>
            <a:endParaRPr b="0" i="0" sz="140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Excellent in object detection and classification tasks.</a:t>
            </a:r>
            <a:endParaRPr b="0" i="0" sz="1400" u="none" cap="none" strike="noStrike">
              <a:solidFill>
                <a:srgbClr val="000000"/>
              </a:solidFill>
              <a:latin typeface="Arial"/>
              <a:ea typeface="Arial"/>
              <a:cs typeface="Arial"/>
              <a:sym typeface="Arial"/>
            </a:endParaRPr>
          </a:p>
        </p:txBody>
      </p:sp>
      <p:sp>
        <p:nvSpPr>
          <p:cNvPr id="110" name="Google Shape;110;p15"/>
          <p:cNvSpPr txBox="1"/>
          <p:nvPr/>
        </p:nvSpPr>
        <p:spPr>
          <a:xfrm>
            <a:off x="10860722" y="5498767"/>
            <a:ext cx="4317600" cy="1224300"/>
          </a:xfrm>
          <a:prstGeom prst="rect">
            <a:avLst/>
          </a:prstGeom>
          <a:noFill/>
          <a:ln>
            <a:noFill/>
          </a:ln>
        </p:spPr>
        <p:txBody>
          <a:bodyPr anchorCtr="0" anchor="t" bIns="0" lIns="0" spcFirstLastPara="1" rIns="0" wrap="square" tIns="0">
            <a:spAutoFit/>
          </a:bodyPr>
          <a:lstStyle/>
          <a:p>
            <a:pPr indent="0" lvl="0" marL="0" marR="0" rtl="0" algn="l">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VGG16 (Visual Geometry Group 16) is a deep convolutional neural network architecture.</a:t>
            </a:r>
            <a:endParaRPr b="0" i="0" sz="1400" u="none" cap="none" strike="noStrike">
              <a:solidFill>
                <a:srgbClr val="000000"/>
              </a:solidFill>
              <a:latin typeface="Arial"/>
              <a:ea typeface="Arial"/>
              <a:cs typeface="Arial"/>
              <a:sym typeface="Arial"/>
            </a:endParaRPr>
          </a:p>
        </p:txBody>
      </p:sp>
      <p:sp>
        <p:nvSpPr>
          <p:cNvPr id="111" name="Google Shape;111;p15"/>
          <p:cNvSpPr txBox="1"/>
          <p:nvPr/>
        </p:nvSpPr>
        <p:spPr>
          <a:xfrm>
            <a:off x="1356375" y="4926322"/>
            <a:ext cx="7195200" cy="2126100"/>
          </a:xfrm>
          <a:prstGeom prst="rect">
            <a:avLst/>
          </a:prstGeom>
          <a:noFill/>
          <a:ln>
            <a:noFill/>
          </a:ln>
        </p:spPr>
        <p:txBody>
          <a:bodyPr anchorCtr="0" anchor="t" bIns="0" lIns="0" spcFirstLastPara="1" rIns="0" wrap="square" tIns="0">
            <a:spAutoFit/>
          </a:bodyPr>
          <a:lstStyle/>
          <a:p>
            <a:pPr indent="-225981" lvl="1" marL="451962" marR="0" rtl="0" algn="l">
              <a:lnSpc>
                <a:spcPct val="139990"/>
              </a:lnSpc>
              <a:spcBef>
                <a:spcPts val="0"/>
              </a:spcBef>
              <a:spcAft>
                <a:spcPts val="0"/>
              </a:spcAft>
              <a:buClr>
                <a:srgbClr val="101010"/>
              </a:buClr>
              <a:buSzPts val="2093"/>
              <a:buFont typeface="Arial"/>
              <a:buChar char="•"/>
            </a:pPr>
            <a:r>
              <a:rPr b="0" i="0" lang="en-US" sz="2093" u="none" cap="none" strike="noStrike">
                <a:solidFill>
                  <a:srgbClr val="101010"/>
                </a:solidFill>
                <a:latin typeface="Montserrat"/>
                <a:ea typeface="Montserrat"/>
                <a:cs typeface="Montserrat"/>
                <a:sym typeface="Montserrat"/>
              </a:rPr>
              <a:t>Developed by Visual Graphics Group from Oxford (VGG).</a:t>
            </a:r>
            <a:endParaRPr b="0" i="0" sz="1400" u="none" cap="none" strike="noStrike">
              <a:solidFill>
                <a:srgbClr val="000000"/>
              </a:solidFill>
              <a:latin typeface="Arial"/>
              <a:ea typeface="Arial"/>
              <a:cs typeface="Arial"/>
              <a:sym typeface="Arial"/>
            </a:endParaRPr>
          </a:p>
          <a:p>
            <a:pPr indent="-225981" lvl="1" marL="451962" marR="0" rtl="0" algn="l">
              <a:lnSpc>
                <a:spcPct val="139990"/>
              </a:lnSpc>
              <a:spcBef>
                <a:spcPts val="0"/>
              </a:spcBef>
              <a:spcAft>
                <a:spcPts val="0"/>
              </a:spcAft>
              <a:buClr>
                <a:srgbClr val="101010"/>
              </a:buClr>
              <a:buSzPts val="2093"/>
              <a:buFont typeface="Arial"/>
              <a:buChar char="•"/>
            </a:pPr>
            <a:r>
              <a:rPr b="0" i="0" lang="en-US" sz="2093" u="none" cap="none" strike="noStrike">
                <a:solidFill>
                  <a:srgbClr val="101010"/>
                </a:solidFill>
                <a:latin typeface="Montserrat"/>
                <a:ea typeface="Montserrat"/>
                <a:cs typeface="Montserrat"/>
                <a:sym typeface="Montserrat"/>
              </a:rPr>
              <a:t>A breakthrough in deep convolutional neural networks (CNNs) for image recognition tasks.</a:t>
            </a:r>
            <a:endParaRPr b="0" i="0" sz="140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093" u="none" cap="none" strike="noStrike">
              <a:solidFill>
                <a:srgbClr val="101010"/>
              </a:solidFill>
              <a:latin typeface="Montserrat"/>
              <a:ea typeface="Montserrat"/>
              <a:cs typeface="Montserrat"/>
              <a:sym typeface="Montserrat"/>
            </a:endParaRPr>
          </a:p>
        </p:txBody>
      </p:sp>
      <p:grpSp>
        <p:nvGrpSpPr>
          <p:cNvPr id="112" name="Google Shape;112;p15"/>
          <p:cNvGrpSpPr/>
          <p:nvPr/>
        </p:nvGrpSpPr>
        <p:grpSpPr>
          <a:xfrm>
            <a:off x="0" y="-74013"/>
            <a:ext cx="18288279" cy="1948403"/>
            <a:chOff x="0" y="-38100"/>
            <a:chExt cx="9414331" cy="1002987"/>
          </a:xfrm>
        </p:grpSpPr>
        <p:sp>
          <p:nvSpPr>
            <p:cNvPr id="113" name="Google Shape;113;p15"/>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14" name="Google Shape;114;p15"/>
            <p:cNvSpPr txBox="1"/>
            <p:nvPr/>
          </p:nvSpPr>
          <p:spPr>
            <a:xfrm>
              <a:off x="0" y="-38100"/>
              <a:ext cx="9414300" cy="1002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15" name="Google Shape;115;p15"/>
          <p:cNvCxnSpPr/>
          <p:nvPr/>
        </p:nvCxnSpPr>
        <p:spPr>
          <a:xfrm>
            <a:off x="9580335" y="4639024"/>
            <a:ext cx="0" cy="3843300"/>
          </a:xfrm>
          <a:prstGeom prst="straightConnector1">
            <a:avLst/>
          </a:prstGeom>
          <a:noFill/>
          <a:ln cap="flat" cmpd="sng" w="38100">
            <a:solidFill>
              <a:srgbClr val="000000"/>
            </a:solidFill>
            <a:prstDash val="solid"/>
            <a:round/>
            <a:headEnd len="sm" w="sm" type="none"/>
            <a:tailEnd len="sm" w="sm" type="none"/>
          </a:ln>
        </p:spPr>
      </p:cxnSp>
      <p:sp>
        <p:nvSpPr>
          <p:cNvPr id="116" name="Google Shape;116;p15"/>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03</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p:nvPr/>
        </p:nvSpPr>
        <p:spPr>
          <a:xfrm rot="-1898322">
            <a:off x="12872211" y="-2776467"/>
            <a:ext cx="8774178" cy="8796169"/>
          </a:xfrm>
          <a:custGeom>
            <a:rect b="b" l="l" r="r" t="t"/>
            <a:pathLst>
              <a:path extrusionOk="0" h="8796169" w="8774178">
                <a:moveTo>
                  <a:pt x="0" y="0"/>
                </a:moveTo>
                <a:lnTo>
                  <a:pt x="8774178" y="0"/>
                </a:lnTo>
                <a:lnTo>
                  <a:pt x="8774178" y="8796168"/>
                </a:lnTo>
                <a:lnTo>
                  <a:pt x="0" y="8796168"/>
                </a:lnTo>
                <a:lnTo>
                  <a:pt x="0" y="0"/>
                </a:lnTo>
                <a:close/>
              </a:path>
            </a:pathLst>
          </a:custGeom>
          <a:blipFill rotWithShape="1">
            <a:blip r:embed="rId3">
              <a:alphaModFix/>
            </a:blip>
            <a:stretch>
              <a:fillRect b="0" l="0" r="0" t="0"/>
            </a:stretch>
          </a:blipFill>
          <a:ln>
            <a:noFill/>
          </a:ln>
        </p:spPr>
      </p:sp>
      <p:grpSp>
        <p:nvGrpSpPr>
          <p:cNvPr id="122" name="Google Shape;122;p16"/>
          <p:cNvGrpSpPr/>
          <p:nvPr/>
        </p:nvGrpSpPr>
        <p:grpSpPr>
          <a:xfrm>
            <a:off x="10463626" y="1621617"/>
            <a:ext cx="753561" cy="753561"/>
            <a:chOff x="0" y="0"/>
            <a:chExt cx="812800" cy="812800"/>
          </a:xfrm>
        </p:grpSpPr>
        <p:sp>
          <p:nvSpPr>
            <p:cNvPr id="123" name="Google Shape;123;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5" name="Google Shape;125;p16"/>
          <p:cNvSpPr/>
          <p:nvPr/>
        </p:nvSpPr>
        <p:spPr>
          <a:xfrm>
            <a:off x="1145150" y="545700"/>
            <a:ext cx="9026734" cy="6097682"/>
          </a:xfrm>
          <a:custGeom>
            <a:rect b="b" l="l" r="r" t="t"/>
            <a:pathLst>
              <a:path extrusionOk="0" h="6097682" w="7617497">
                <a:moveTo>
                  <a:pt x="0" y="0"/>
                </a:moveTo>
                <a:lnTo>
                  <a:pt x="7617496" y="0"/>
                </a:lnTo>
                <a:lnTo>
                  <a:pt x="7617496" y="6097681"/>
                </a:lnTo>
                <a:lnTo>
                  <a:pt x="0" y="6097681"/>
                </a:lnTo>
                <a:lnTo>
                  <a:pt x="0" y="0"/>
                </a:lnTo>
                <a:close/>
              </a:path>
            </a:pathLst>
          </a:custGeom>
          <a:blipFill rotWithShape="1">
            <a:blip r:embed="rId4">
              <a:alphaModFix/>
            </a:blip>
            <a:stretch>
              <a:fillRect b="0" l="0" r="0" t="0"/>
            </a:stretch>
          </a:blipFill>
          <a:ln>
            <a:noFill/>
          </a:ln>
        </p:spPr>
      </p:sp>
      <p:sp>
        <p:nvSpPr>
          <p:cNvPr id="126" name="Google Shape;126;p16"/>
          <p:cNvSpPr txBox="1"/>
          <p:nvPr/>
        </p:nvSpPr>
        <p:spPr>
          <a:xfrm>
            <a:off x="9766257" y="6338253"/>
            <a:ext cx="7173600" cy="2216400"/>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5 Max pooling layers following some of the Conv layers, reducing the spatial dimensions by half (e.g., 224x224 to 112x112).</a:t>
            </a:r>
            <a:endParaRPr b="0" i="0" sz="1400" u="none" cap="none" strike="noStrike">
              <a:solidFill>
                <a:srgbClr val="000000"/>
              </a:solidFill>
              <a:latin typeface="Arial"/>
              <a:ea typeface="Arial"/>
              <a:cs typeface="Arial"/>
              <a:sym typeface="Arial"/>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These layers reduce the number of parameters and computation in the network, helping to prevent overfitting.</a:t>
            </a:r>
            <a:endParaRPr b="0" i="0" sz="1400"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127" name="Google Shape;127;p16"/>
          <p:cNvSpPr txBox="1"/>
          <p:nvPr/>
        </p:nvSpPr>
        <p:spPr>
          <a:xfrm>
            <a:off x="537525" y="6906900"/>
            <a:ext cx="8934000" cy="2992200"/>
          </a:xfrm>
          <a:prstGeom prst="rect">
            <a:avLst/>
          </a:prstGeom>
          <a:noFill/>
          <a:ln>
            <a:noFill/>
          </a:ln>
        </p:spPr>
        <p:txBody>
          <a:bodyPr anchorCtr="0" anchor="t" bIns="0" lIns="0" spcFirstLastPara="1" rIns="0" wrap="square" tIns="0">
            <a:spAutoFit/>
          </a:bodyPr>
          <a:lstStyle/>
          <a:p>
            <a:pPr indent="-342900" lvl="0" marL="457200" marR="0" rtl="0" algn="l">
              <a:lnSpc>
                <a:spcPct val="140000"/>
              </a:lnSpc>
              <a:spcBef>
                <a:spcPts val="0"/>
              </a:spcBef>
              <a:spcAft>
                <a:spcPts val="0"/>
              </a:spcAft>
              <a:buClr>
                <a:srgbClr val="000000"/>
              </a:buClr>
              <a:buSzPts val="1800"/>
              <a:buFont typeface="Montserrat"/>
              <a:buAutoNum type="arabicPeriod"/>
            </a:pPr>
            <a:r>
              <a:rPr b="0" i="0" lang="en-US" sz="1800" u="none" cap="none" strike="noStrike">
                <a:solidFill>
                  <a:srgbClr val="000000"/>
                </a:solidFill>
                <a:latin typeface="Montserrat"/>
                <a:ea typeface="Montserrat"/>
                <a:cs typeface="Montserrat"/>
                <a:sym typeface="Montserrat"/>
              </a:rPr>
              <a:t>Accepts an image of size 224x224 pixels with 3 color channels (RGB).</a:t>
            </a:r>
            <a:endParaRPr b="0" i="0" sz="19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Montserrat"/>
              <a:buAutoNum type="arabicPeriod"/>
            </a:pPr>
            <a:r>
              <a:rPr b="0" i="0" lang="en-US" sz="1800" u="none" cap="none" strike="noStrike">
                <a:solidFill>
                  <a:srgbClr val="000000"/>
                </a:solidFill>
                <a:latin typeface="Montserrat"/>
                <a:ea typeface="Montserrat"/>
                <a:cs typeface="Montserrat"/>
                <a:sym typeface="Montserrat"/>
              </a:rPr>
              <a:t>13 Conv layers using 3x3 filters, which capture patterns and features from the input image.</a:t>
            </a:r>
            <a:endParaRPr b="0" i="0" sz="14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Montserrat"/>
              <a:buAutoNum type="arabicPeriod"/>
            </a:pPr>
            <a:r>
              <a:rPr b="0" i="0" lang="en-US" sz="1800" u="none" cap="none" strike="noStrike">
                <a:solidFill>
                  <a:srgbClr val="000000"/>
                </a:solidFill>
                <a:latin typeface="Montserrat"/>
                <a:ea typeface="Montserrat"/>
                <a:cs typeface="Montserrat"/>
                <a:sym typeface="Montserrat"/>
              </a:rPr>
              <a:t>Sequentially numbered from Conv1_1 to Conv5_3, indicating the order </a:t>
            </a:r>
            <a:endParaRPr b="0" i="0" sz="1800" u="none" cap="none" strike="noStrike">
              <a:solidFill>
                <a:srgbClr val="000000"/>
              </a:solidFill>
              <a:latin typeface="Montserrat"/>
              <a:ea typeface="Montserrat"/>
              <a:cs typeface="Montserrat"/>
              <a:sym typeface="Montserrat"/>
            </a:endParaRPr>
          </a:p>
          <a:p>
            <a:pPr indent="0" lvl="0" marL="457200" marR="0" rtl="0" algn="l">
              <a:lnSpc>
                <a:spcPct val="140000"/>
              </a:lnSpc>
              <a:spcBef>
                <a:spcPts val="0"/>
              </a:spcBef>
              <a:spcAft>
                <a:spcPts val="0"/>
              </a:spcAft>
              <a:buClr>
                <a:srgbClr val="000000"/>
              </a:buClr>
              <a:buSzPts val="1800"/>
              <a:buFont typeface="Arial"/>
              <a:buNone/>
            </a:pPr>
            <a:r>
              <a:rPr b="0" i="0" lang="en-US" sz="1800" u="none" cap="none" strike="noStrike">
                <a:solidFill>
                  <a:srgbClr val="000000"/>
                </a:solidFill>
                <a:latin typeface="Montserrat"/>
                <a:ea typeface="Montserrat"/>
                <a:cs typeface="Montserrat"/>
                <a:sym typeface="Montserrat"/>
              </a:rPr>
              <a:t>&amp; the layer block they belong to.</a:t>
            </a:r>
            <a:endParaRPr b="0" i="0" sz="1400" u="none" cap="none" strike="noStrike">
              <a:solidFill>
                <a:srgbClr val="000000"/>
              </a:solidFill>
              <a:latin typeface="Arial"/>
              <a:ea typeface="Arial"/>
              <a:cs typeface="Arial"/>
              <a:sym typeface="Arial"/>
            </a:endParaRPr>
          </a:p>
          <a:p>
            <a:pPr indent="-342900" lvl="0" marL="457200" marR="0" rtl="0" algn="l">
              <a:lnSpc>
                <a:spcPct val="140000"/>
              </a:lnSpc>
              <a:spcBef>
                <a:spcPts val="0"/>
              </a:spcBef>
              <a:spcAft>
                <a:spcPts val="0"/>
              </a:spcAft>
              <a:buClr>
                <a:srgbClr val="000000"/>
              </a:buClr>
              <a:buSzPts val="1800"/>
              <a:buFont typeface="Montserrat"/>
              <a:buAutoNum type="arabicPeriod"/>
            </a:pPr>
            <a:r>
              <a:rPr b="0" i="0" lang="en-US" sz="1800" u="none" cap="none" strike="noStrike">
                <a:solidFill>
                  <a:srgbClr val="000000"/>
                </a:solidFill>
                <a:latin typeface="Montserrat"/>
                <a:ea typeface="Montserrat"/>
                <a:cs typeface="Montserrat"/>
                <a:sym typeface="Montserrat"/>
              </a:rPr>
              <a:t>Each Conv layer is followed by a ReLU (Rectified Linear Unit) activation function to introduce non-linearity.</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128" name="Google Shape;128;p16"/>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04</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nvSpPr>
        <p:spPr>
          <a:xfrm>
            <a:off x="1855252" y="3249661"/>
            <a:ext cx="8397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DENSENET-121</a:t>
            </a:r>
            <a:endParaRPr b="0" i="0" sz="1400" u="none" cap="none" strike="noStrike">
              <a:solidFill>
                <a:srgbClr val="000000"/>
              </a:solidFill>
              <a:latin typeface="Arial"/>
              <a:ea typeface="Arial"/>
              <a:cs typeface="Arial"/>
              <a:sym typeface="Arial"/>
            </a:endParaRPr>
          </a:p>
        </p:txBody>
      </p:sp>
      <p:sp>
        <p:nvSpPr>
          <p:cNvPr id="134" name="Google Shape;134;p17"/>
          <p:cNvSpPr txBox="1"/>
          <p:nvPr/>
        </p:nvSpPr>
        <p:spPr>
          <a:xfrm>
            <a:off x="11134675" y="5246225"/>
            <a:ext cx="5954700" cy="2430900"/>
          </a:xfrm>
          <a:prstGeom prst="rect">
            <a:avLst/>
          </a:prstGeom>
          <a:noFill/>
          <a:ln>
            <a:noFill/>
          </a:ln>
        </p:spPr>
        <p:txBody>
          <a:bodyPr anchorCtr="0" anchor="t" bIns="0" lIns="0" spcFirstLastPara="1" rIns="0" wrap="square" tIns="0">
            <a:spAutoFit/>
          </a:bodyPr>
          <a:lstStyle/>
          <a:p>
            <a:pPr indent="-245031" lvl="1" marL="451962" marR="0" rtl="0" algn="l">
              <a:lnSpc>
                <a:spcPct val="139990"/>
              </a:lnSpc>
              <a:spcBef>
                <a:spcPts val="0"/>
              </a:spcBef>
              <a:spcAft>
                <a:spcPts val="0"/>
              </a:spcAft>
              <a:buClr>
                <a:srgbClr val="101010"/>
              </a:buClr>
              <a:buSzPts val="2393"/>
              <a:buFont typeface="Arial"/>
              <a:buChar char="•"/>
            </a:pPr>
            <a:r>
              <a:rPr b="0" i="0" lang="en-US" sz="2393" u="none" cap="none" strike="noStrike">
                <a:solidFill>
                  <a:srgbClr val="101010"/>
                </a:solidFill>
                <a:latin typeface="Montserrat"/>
                <a:ea typeface="Montserrat"/>
                <a:cs typeface="Montserrat"/>
                <a:sym typeface="Montserrat"/>
              </a:rPr>
              <a:t>Image classification.</a:t>
            </a:r>
            <a:endParaRPr b="0" i="0" sz="1700" u="none" cap="none" strike="noStrike">
              <a:solidFill>
                <a:srgbClr val="000000"/>
              </a:solidFill>
              <a:latin typeface="Arial"/>
              <a:ea typeface="Arial"/>
              <a:cs typeface="Arial"/>
              <a:sym typeface="Arial"/>
            </a:endParaRPr>
          </a:p>
          <a:p>
            <a:pPr indent="-245031" lvl="1" marL="451962" marR="0" rtl="0" algn="l">
              <a:lnSpc>
                <a:spcPct val="139990"/>
              </a:lnSpc>
              <a:spcBef>
                <a:spcPts val="0"/>
              </a:spcBef>
              <a:spcAft>
                <a:spcPts val="0"/>
              </a:spcAft>
              <a:buClr>
                <a:srgbClr val="101010"/>
              </a:buClr>
              <a:buSzPts val="2393"/>
              <a:buFont typeface="Arial"/>
              <a:buChar char="•"/>
            </a:pPr>
            <a:r>
              <a:rPr b="0" i="0" lang="en-US" sz="2393" u="none" cap="none" strike="noStrike">
                <a:solidFill>
                  <a:srgbClr val="101010"/>
                </a:solidFill>
                <a:latin typeface="Montserrat"/>
                <a:ea typeface="Montserrat"/>
                <a:cs typeface="Montserrat"/>
                <a:sym typeface="Montserrat"/>
              </a:rPr>
              <a:t>Feature extraction.</a:t>
            </a:r>
            <a:endParaRPr b="0" i="0" sz="1700" u="none" cap="none" strike="noStrike">
              <a:solidFill>
                <a:srgbClr val="000000"/>
              </a:solidFill>
              <a:latin typeface="Arial"/>
              <a:ea typeface="Arial"/>
              <a:cs typeface="Arial"/>
              <a:sym typeface="Arial"/>
            </a:endParaRPr>
          </a:p>
          <a:p>
            <a:pPr indent="-245031" lvl="1" marL="451962" marR="0" rtl="0" algn="l">
              <a:lnSpc>
                <a:spcPct val="139990"/>
              </a:lnSpc>
              <a:spcBef>
                <a:spcPts val="0"/>
              </a:spcBef>
              <a:spcAft>
                <a:spcPts val="0"/>
              </a:spcAft>
              <a:buClr>
                <a:srgbClr val="101010"/>
              </a:buClr>
              <a:buSzPts val="2393"/>
              <a:buFont typeface="Arial"/>
              <a:buChar char="•"/>
            </a:pPr>
            <a:r>
              <a:rPr b="0" i="0" lang="en-US" sz="2393" u="none" cap="none" strike="noStrike">
                <a:solidFill>
                  <a:srgbClr val="101010"/>
                </a:solidFill>
                <a:latin typeface="Montserrat"/>
                <a:ea typeface="Montserrat"/>
                <a:cs typeface="Montserrat"/>
                <a:sym typeface="Montserrat"/>
              </a:rPr>
              <a:t>Transfer learning for various computer vision tasks.</a:t>
            </a:r>
            <a:endParaRPr b="0" i="0" sz="170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393" u="none" cap="none" strike="noStrike">
              <a:solidFill>
                <a:srgbClr val="101010"/>
              </a:solidFill>
              <a:latin typeface="Montserrat"/>
              <a:ea typeface="Montserrat"/>
              <a:cs typeface="Montserrat"/>
              <a:sym typeface="Montserrat"/>
            </a:endParaRPr>
          </a:p>
        </p:txBody>
      </p:sp>
      <p:sp>
        <p:nvSpPr>
          <p:cNvPr id="135" name="Google Shape;135;p17"/>
          <p:cNvSpPr txBox="1"/>
          <p:nvPr/>
        </p:nvSpPr>
        <p:spPr>
          <a:xfrm>
            <a:off x="1161925" y="4564900"/>
            <a:ext cx="8995200" cy="5787900"/>
          </a:xfrm>
          <a:prstGeom prst="rect">
            <a:avLst/>
          </a:prstGeom>
          <a:noFill/>
          <a:ln>
            <a:noFill/>
          </a:ln>
        </p:spPr>
        <p:txBody>
          <a:bodyPr anchorCtr="0" anchor="t" bIns="0" lIns="0" spcFirstLastPara="1" rIns="0" wrap="square" tIns="0">
            <a:spAutoFit/>
          </a:bodyPr>
          <a:lstStyle/>
          <a:p>
            <a:pPr indent="0" lvl="0" marL="0" marR="0" rtl="0" algn="just">
              <a:lnSpc>
                <a:spcPct val="139990"/>
              </a:lnSpc>
              <a:spcBef>
                <a:spcPts val="0"/>
              </a:spcBef>
              <a:spcAft>
                <a:spcPts val="0"/>
              </a:spcAft>
              <a:buClr>
                <a:srgbClr val="000000"/>
              </a:buClr>
              <a:buSzPts val="2093"/>
              <a:buFont typeface="Arial"/>
              <a:buNone/>
            </a:pPr>
            <a:r>
              <a:rPr b="0" i="0" lang="en-US" sz="2293" u="none" cap="none" strike="noStrike">
                <a:solidFill>
                  <a:srgbClr val="101010"/>
                </a:solidFill>
                <a:latin typeface="Montserrat"/>
                <a:ea typeface="Montserrat"/>
                <a:cs typeface="Montserrat"/>
                <a:sym typeface="Montserrat"/>
              </a:rPr>
              <a:t>DenseNet-121 is a convolutional neural network (CNN) architecture designed for image classification and feature extraction.</a:t>
            </a:r>
            <a:endParaRPr b="0" i="0" sz="1600" u="none" cap="none" strike="noStrike">
              <a:solidFill>
                <a:srgbClr val="000000"/>
              </a:solidFill>
              <a:latin typeface="Arial"/>
              <a:ea typeface="Arial"/>
              <a:cs typeface="Arial"/>
              <a:sym typeface="Arial"/>
            </a:endParaRPr>
          </a:p>
          <a:p>
            <a:pPr indent="-238681" lvl="1" marL="451962" marR="0" rtl="0" algn="just">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Strong feature reuse and gradient flow.</a:t>
            </a:r>
            <a:endParaRPr b="0" i="0" sz="1600" u="none" cap="none" strike="noStrike">
              <a:solidFill>
                <a:srgbClr val="000000"/>
              </a:solidFill>
              <a:latin typeface="Arial"/>
              <a:ea typeface="Arial"/>
              <a:cs typeface="Arial"/>
              <a:sym typeface="Arial"/>
            </a:endParaRPr>
          </a:p>
          <a:p>
            <a:pPr indent="-238681" lvl="1" marL="451962" marR="0" rtl="0" algn="just">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Requires fewer parameters compared to traditional architectures.</a:t>
            </a:r>
            <a:endParaRPr b="0" i="0" sz="1600" u="none" cap="none" strike="noStrike">
              <a:solidFill>
                <a:srgbClr val="000000"/>
              </a:solidFill>
              <a:latin typeface="Arial"/>
              <a:ea typeface="Arial"/>
              <a:cs typeface="Arial"/>
              <a:sym typeface="Arial"/>
            </a:endParaRPr>
          </a:p>
          <a:p>
            <a:pPr indent="-238681" lvl="1" marL="451962" marR="0" rtl="0" algn="just">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DenseNet-121 is a powerful model for image classification and feature extraction.</a:t>
            </a:r>
            <a:endParaRPr b="0" i="0" sz="1600" u="none" cap="none" strike="noStrike">
              <a:solidFill>
                <a:srgbClr val="000000"/>
              </a:solidFill>
              <a:latin typeface="Arial"/>
              <a:ea typeface="Arial"/>
              <a:cs typeface="Arial"/>
              <a:sym typeface="Arial"/>
            </a:endParaRPr>
          </a:p>
          <a:p>
            <a:pPr indent="-238681" lvl="1" marL="451962" marR="0" rtl="0" algn="just">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Its unique architecture leads to better feature reuse and efficiency.</a:t>
            </a:r>
            <a:endParaRPr b="0" i="0" sz="1600" u="none" cap="none" strike="noStrike">
              <a:solidFill>
                <a:srgbClr val="000000"/>
              </a:solidFill>
              <a:latin typeface="Arial"/>
              <a:ea typeface="Arial"/>
              <a:cs typeface="Arial"/>
              <a:sym typeface="Arial"/>
            </a:endParaRPr>
          </a:p>
          <a:p>
            <a:pPr indent="0" lvl="0" marL="0" marR="0" rtl="0" algn="just">
              <a:lnSpc>
                <a:spcPct val="139990"/>
              </a:lnSpc>
              <a:spcBef>
                <a:spcPts val="0"/>
              </a:spcBef>
              <a:spcAft>
                <a:spcPts val="0"/>
              </a:spcAft>
              <a:buClr>
                <a:srgbClr val="000000"/>
              </a:buClr>
              <a:buSzPts val="2093"/>
              <a:buFont typeface="Arial"/>
              <a:buNone/>
            </a:pPr>
            <a:r>
              <a:t/>
            </a:r>
            <a:endParaRPr b="0" i="0" sz="2293" u="none" cap="none" strike="noStrike">
              <a:solidFill>
                <a:srgbClr val="101010"/>
              </a:solidFill>
              <a:latin typeface="Montserrat"/>
              <a:ea typeface="Montserrat"/>
              <a:cs typeface="Montserrat"/>
              <a:sym typeface="Montserrat"/>
            </a:endParaRPr>
          </a:p>
          <a:p>
            <a:pPr indent="0" lvl="0" marL="0" marR="0" rtl="0" algn="just">
              <a:lnSpc>
                <a:spcPct val="139990"/>
              </a:lnSpc>
              <a:spcBef>
                <a:spcPts val="0"/>
              </a:spcBef>
              <a:spcAft>
                <a:spcPts val="0"/>
              </a:spcAft>
              <a:buClr>
                <a:srgbClr val="000000"/>
              </a:buClr>
              <a:buSzPts val="2093"/>
              <a:buFont typeface="Arial"/>
              <a:buNone/>
            </a:pPr>
            <a:r>
              <a:t/>
            </a:r>
            <a:endParaRPr b="0" i="0" sz="2293" u="none" cap="none" strike="noStrike">
              <a:solidFill>
                <a:srgbClr val="101010"/>
              </a:solidFill>
              <a:latin typeface="Montserrat"/>
              <a:ea typeface="Montserrat"/>
              <a:cs typeface="Montserrat"/>
              <a:sym typeface="Montserrat"/>
            </a:endParaRPr>
          </a:p>
        </p:txBody>
      </p:sp>
      <p:grpSp>
        <p:nvGrpSpPr>
          <p:cNvPr id="136" name="Google Shape;136;p17"/>
          <p:cNvGrpSpPr/>
          <p:nvPr/>
        </p:nvGrpSpPr>
        <p:grpSpPr>
          <a:xfrm>
            <a:off x="117855" y="-74012"/>
            <a:ext cx="18288000" cy="1948373"/>
            <a:chOff x="0" y="-38100"/>
            <a:chExt cx="9414331" cy="1002987"/>
          </a:xfrm>
        </p:grpSpPr>
        <p:sp>
          <p:nvSpPr>
            <p:cNvPr id="137" name="Google Shape;137;p17"/>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38" name="Google Shape;138;p17"/>
            <p:cNvSpPr txBox="1"/>
            <p:nvPr/>
          </p:nvSpPr>
          <p:spPr>
            <a:xfrm>
              <a:off x="0" y="-38100"/>
              <a:ext cx="9414331" cy="1002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39" name="Google Shape;139;p17"/>
          <p:cNvCxnSpPr/>
          <p:nvPr/>
        </p:nvCxnSpPr>
        <p:spPr>
          <a:xfrm>
            <a:off x="10856615" y="4489174"/>
            <a:ext cx="0" cy="3843300"/>
          </a:xfrm>
          <a:prstGeom prst="straightConnector1">
            <a:avLst/>
          </a:prstGeom>
          <a:noFill/>
          <a:ln cap="flat" cmpd="sng" w="38100">
            <a:solidFill>
              <a:srgbClr val="000000"/>
            </a:solidFill>
            <a:prstDash val="solid"/>
            <a:round/>
            <a:headEnd len="sm" w="sm" type="none"/>
            <a:tailEnd len="sm" w="sm" type="none"/>
          </a:ln>
        </p:spPr>
      </p:cxnSp>
      <p:sp>
        <p:nvSpPr>
          <p:cNvPr id="140" name="Google Shape;140;p17"/>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05</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p:nvPr/>
        </p:nvSpPr>
        <p:spPr>
          <a:xfrm rot="-1897575">
            <a:off x="14039528" y="-3221580"/>
            <a:ext cx="8784619" cy="8806636"/>
          </a:xfrm>
          <a:custGeom>
            <a:rect b="b" l="l" r="r" t="t"/>
            <a:pathLst>
              <a:path extrusionOk="0" h="8796169" w="8774178">
                <a:moveTo>
                  <a:pt x="0" y="0"/>
                </a:moveTo>
                <a:lnTo>
                  <a:pt x="8774178" y="0"/>
                </a:lnTo>
                <a:lnTo>
                  <a:pt x="8774178" y="8796169"/>
                </a:lnTo>
                <a:lnTo>
                  <a:pt x="0" y="8796169"/>
                </a:lnTo>
                <a:lnTo>
                  <a:pt x="0" y="0"/>
                </a:lnTo>
                <a:close/>
              </a:path>
            </a:pathLst>
          </a:custGeom>
          <a:blipFill rotWithShape="1">
            <a:blip r:embed="rId3">
              <a:alphaModFix/>
            </a:blip>
            <a:stretch>
              <a:fillRect b="0" l="0" r="0" t="0"/>
            </a:stretch>
          </a:blipFill>
          <a:ln>
            <a:noFill/>
          </a:ln>
        </p:spPr>
      </p:sp>
      <p:grpSp>
        <p:nvGrpSpPr>
          <p:cNvPr id="146" name="Google Shape;146;p18"/>
          <p:cNvGrpSpPr/>
          <p:nvPr/>
        </p:nvGrpSpPr>
        <p:grpSpPr>
          <a:xfrm>
            <a:off x="11541155" y="651919"/>
            <a:ext cx="753561" cy="753561"/>
            <a:chOff x="0" y="0"/>
            <a:chExt cx="812800" cy="812800"/>
          </a:xfrm>
        </p:grpSpPr>
        <p:sp>
          <p:nvSpPr>
            <p:cNvPr id="147" name="Google Shape;147;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9" name="Google Shape;149;p18"/>
          <p:cNvGrpSpPr/>
          <p:nvPr/>
        </p:nvGrpSpPr>
        <p:grpSpPr>
          <a:xfrm>
            <a:off x="15971625" y="7039650"/>
            <a:ext cx="1578921" cy="1578921"/>
            <a:chOff x="0" y="0"/>
            <a:chExt cx="812800" cy="812800"/>
          </a:xfrm>
        </p:grpSpPr>
        <p:sp>
          <p:nvSpPr>
            <p:cNvPr id="150" name="Google Shape;150;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2" name="Google Shape;152;p18"/>
          <p:cNvSpPr/>
          <p:nvPr/>
        </p:nvSpPr>
        <p:spPr>
          <a:xfrm>
            <a:off x="2270119" y="0"/>
            <a:ext cx="5435697" cy="7012050"/>
          </a:xfrm>
          <a:custGeom>
            <a:rect b="b" l="l" r="r" t="t"/>
            <a:pathLst>
              <a:path extrusionOk="0" h="7012050" w="5435697">
                <a:moveTo>
                  <a:pt x="0" y="0"/>
                </a:moveTo>
                <a:lnTo>
                  <a:pt x="5435698" y="0"/>
                </a:lnTo>
                <a:lnTo>
                  <a:pt x="5435698" y="7012050"/>
                </a:lnTo>
                <a:lnTo>
                  <a:pt x="0" y="7012050"/>
                </a:lnTo>
                <a:lnTo>
                  <a:pt x="0" y="0"/>
                </a:lnTo>
                <a:close/>
              </a:path>
            </a:pathLst>
          </a:custGeom>
          <a:blipFill rotWithShape="1">
            <a:blip r:embed="rId4">
              <a:alphaModFix/>
            </a:blip>
            <a:stretch>
              <a:fillRect b="0" l="0" r="0" t="0"/>
            </a:stretch>
          </a:blipFill>
          <a:ln>
            <a:noFill/>
          </a:ln>
        </p:spPr>
      </p:sp>
      <p:sp>
        <p:nvSpPr>
          <p:cNvPr id="153" name="Google Shape;153;p18"/>
          <p:cNvSpPr txBox="1"/>
          <p:nvPr/>
        </p:nvSpPr>
        <p:spPr>
          <a:xfrm>
            <a:off x="8528225" y="3299700"/>
            <a:ext cx="6779400" cy="7443000"/>
          </a:xfrm>
          <a:prstGeom prst="rect">
            <a:avLst/>
          </a:prstGeom>
          <a:noFill/>
          <a:ln>
            <a:noFill/>
          </a:ln>
        </p:spPr>
        <p:txBody>
          <a:bodyPr anchorCtr="0" anchor="t" bIns="0" lIns="0" spcFirstLastPara="1" rIns="0" wrap="square" tIns="0">
            <a:spAutoFit/>
          </a:bodyPr>
          <a:lstStyle/>
          <a:p>
            <a:pPr indent="-172036" lvl="1" marL="318672" marR="0" rtl="0" algn="l">
              <a:lnSpc>
                <a:spcPct val="139972"/>
              </a:lnSpc>
              <a:spcBef>
                <a:spcPts val="0"/>
              </a:spcBef>
              <a:spcAft>
                <a:spcPts val="0"/>
              </a:spcAft>
              <a:buClr>
                <a:srgbClr val="000000"/>
              </a:buClr>
              <a:buSzPts val="1676"/>
              <a:buFont typeface="Arial"/>
              <a:buChar char="•"/>
            </a:pPr>
            <a:r>
              <a:rPr b="0" i="0" lang="en-US" sz="1676" u="none" cap="none" strike="noStrike">
                <a:solidFill>
                  <a:srgbClr val="000000"/>
                </a:solidFill>
                <a:latin typeface="Montserrat"/>
                <a:ea typeface="Montserrat"/>
                <a:cs typeface="Montserrat"/>
                <a:sym typeface="Montserrat"/>
              </a:rPr>
              <a:t>Input and Initial Convolution:</a:t>
            </a:r>
            <a:endParaRPr b="0" i="0" sz="1600" u="none" cap="none" strike="noStrike">
              <a:solidFill>
                <a:srgbClr val="000000"/>
              </a:solidFill>
              <a:latin typeface="Arial"/>
              <a:ea typeface="Arial"/>
              <a:cs typeface="Arial"/>
              <a:sym typeface="Arial"/>
            </a:endParaRPr>
          </a:p>
          <a:p>
            <a:pPr indent="-172036" lvl="1" marL="318672" marR="0" rtl="0" algn="l">
              <a:lnSpc>
                <a:spcPct val="139972"/>
              </a:lnSpc>
              <a:spcBef>
                <a:spcPts val="0"/>
              </a:spcBef>
              <a:spcAft>
                <a:spcPts val="0"/>
              </a:spcAft>
              <a:buClr>
                <a:srgbClr val="000000"/>
              </a:buClr>
              <a:buSzPts val="1676"/>
              <a:buFont typeface="Arial"/>
              <a:buChar char="•"/>
            </a:pPr>
            <a:r>
              <a:rPr b="0" i="0" lang="en-US" sz="1676" u="none" cap="none" strike="noStrike">
                <a:solidFill>
                  <a:srgbClr val="000000"/>
                </a:solidFill>
                <a:latin typeface="Montserrat"/>
                <a:ea typeface="Montserrat"/>
                <a:cs typeface="Montserrat"/>
                <a:sym typeface="Montserrat"/>
              </a:rPr>
              <a:t>Input Image: The network accepts an input image for processing.</a:t>
            </a:r>
            <a:endParaRPr b="0" i="0" sz="1600" u="none" cap="none" strike="noStrike">
              <a:solidFill>
                <a:srgbClr val="000000"/>
              </a:solidFill>
              <a:latin typeface="Arial"/>
              <a:ea typeface="Arial"/>
              <a:cs typeface="Arial"/>
              <a:sym typeface="Arial"/>
            </a:endParaRPr>
          </a:p>
          <a:p>
            <a:pPr indent="-172036" lvl="1" marL="318672" marR="0" rtl="0" algn="l">
              <a:lnSpc>
                <a:spcPct val="139972"/>
              </a:lnSpc>
              <a:spcBef>
                <a:spcPts val="0"/>
              </a:spcBef>
              <a:spcAft>
                <a:spcPts val="0"/>
              </a:spcAft>
              <a:buClr>
                <a:srgbClr val="000000"/>
              </a:buClr>
              <a:buSzPts val="1676"/>
              <a:buFont typeface="Arial"/>
              <a:buChar char="•"/>
            </a:pPr>
            <a:r>
              <a:rPr b="0" i="0" lang="en-US" sz="1676" u="none" cap="none" strike="noStrike">
                <a:solidFill>
                  <a:srgbClr val="000000"/>
                </a:solidFill>
                <a:latin typeface="Montserrat"/>
                <a:ea typeface="Montserrat"/>
                <a:cs typeface="Montserrat"/>
                <a:sym typeface="Montserrat"/>
              </a:rPr>
              <a:t>Initial Convolution: Begins with a convolutional layer with a 7x7 kernel and a stride of 2 (notation: Conv(7x7 + 2(s))) followed by a max pooling layer with a 3x3 kernel and a stride of 2 (notation: MP(3x3 + 2(s))).</a:t>
            </a:r>
            <a:endParaRPr b="0" i="0" sz="1676" u="none" cap="none" strike="noStrike">
              <a:solidFill>
                <a:srgbClr val="000000"/>
              </a:solidFill>
              <a:latin typeface="Montserrat"/>
              <a:ea typeface="Montserrat"/>
              <a:cs typeface="Montserrat"/>
              <a:sym typeface="Montserrat"/>
            </a:endParaRPr>
          </a:p>
          <a:p>
            <a:pPr indent="-172036" lvl="1" marL="318672" marR="0" rtl="0" algn="l">
              <a:lnSpc>
                <a:spcPct val="139972"/>
              </a:lnSpc>
              <a:spcBef>
                <a:spcPts val="0"/>
              </a:spcBef>
              <a:spcAft>
                <a:spcPts val="0"/>
              </a:spcAft>
              <a:buClr>
                <a:srgbClr val="000000"/>
              </a:buClr>
              <a:buSzPts val="1676"/>
              <a:buFont typeface="Arial"/>
              <a:buChar char="•"/>
            </a:pPr>
            <a:r>
              <a:rPr b="1" i="0" lang="en-US" sz="1676" u="none" cap="none" strike="noStrike">
                <a:solidFill>
                  <a:srgbClr val="000000"/>
                </a:solidFill>
                <a:latin typeface="Montserrat"/>
                <a:ea typeface="Montserrat"/>
                <a:cs typeface="Montserrat"/>
                <a:sym typeface="Montserrat"/>
              </a:rPr>
              <a:t>Dense Blocks and Transition Layers:</a:t>
            </a:r>
            <a:endParaRPr b="1" i="0" sz="16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676" u="none" cap="none" strike="noStrike">
                <a:solidFill>
                  <a:srgbClr val="000000"/>
                </a:solidFill>
                <a:latin typeface="Montserrat"/>
                <a:ea typeface="Montserrat"/>
                <a:cs typeface="Montserrat"/>
                <a:sym typeface="Montserrat"/>
              </a:rPr>
              <a:t>Dense Blocks:</a:t>
            </a:r>
            <a:r>
              <a:rPr b="0" i="0" lang="en-US" sz="1600" u="none" cap="none" strike="noStrike">
                <a:solidFill>
                  <a:srgbClr val="000000"/>
                </a:solidFill>
                <a:latin typeface="Arial"/>
                <a:ea typeface="Arial"/>
                <a:cs typeface="Arial"/>
                <a:sym typeface="Arial"/>
              </a:rPr>
              <a:t> </a:t>
            </a:r>
            <a:r>
              <a:rPr b="0" i="0" lang="en-US" sz="1676" u="none" cap="none" strike="noStrike">
                <a:solidFill>
                  <a:srgbClr val="000000"/>
                </a:solidFill>
                <a:latin typeface="Montserrat"/>
                <a:ea typeface="Montserrat"/>
                <a:cs typeface="Montserrat"/>
                <a:sym typeface="Montserrat"/>
              </a:rPr>
              <a:t>Composed of multiple "conv_block" units. Each "conv_block" includes a 1x1 convolution (for feature reduction) followed by a 3x3 convolution (for feature extraction), with the outputs of each block being concatenated to the inputs of the subsequent blocks.</a:t>
            </a:r>
            <a:endParaRPr b="0" i="0" sz="1600" u="none" cap="none" strike="noStrike">
              <a:solidFill>
                <a:srgbClr val="000000"/>
              </a:solidFill>
              <a:latin typeface="Arial"/>
              <a:ea typeface="Arial"/>
              <a:cs typeface="Arial"/>
              <a:sym typeface="Arial"/>
            </a:endParaRPr>
          </a:p>
          <a:p>
            <a:pPr indent="-172036" lvl="1" marL="318672" marR="0" rtl="0" algn="l">
              <a:lnSpc>
                <a:spcPct val="139972"/>
              </a:lnSpc>
              <a:spcBef>
                <a:spcPts val="0"/>
              </a:spcBef>
              <a:spcAft>
                <a:spcPts val="0"/>
              </a:spcAft>
              <a:buClr>
                <a:srgbClr val="000000"/>
              </a:buClr>
              <a:buSzPts val="1676"/>
              <a:buFont typeface="Arial"/>
              <a:buChar char="•"/>
            </a:pPr>
            <a:r>
              <a:rPr b="0" i="0" lang="en-US" sz="1676" u="none" cap="none" strike="noStrike">
                <a:solidFill>
                  <a:srgbClr val="000000"/>
                </a:solidFill>
                <a:latin typeface="Montserrat"/>
                <a:ea typeface="Montserrat"/>
                <a:cs typeface="Montserrat"/>
                <a:sym typeface="Montserrat"/>
              </a:rPr>
              <a:t>The dense blocks have varying numbers of layers: 6, 12, 24, and 16, as shown in the image.</a:t>
            </a:r>
            <a:endParaRPr b="0" i="0" sz="16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676" u="none" cap="none" strike="noStrike">
                <a:solidFill>
                  <a:srgbClr val="000000"/>
                </a:solidFill>
                <a:latin typeface="Montserrat"/>
                <a:ea typeface="Montserrat"/>
                <a:cs typeface="Montserrat"/>
                <a:sym typeface="Montserrat"/>
              </a:rPr>
              <a:t>Transition Layers:</a:t>
            </a:r>
            <a:r>
              <a:rPr b="0" i="0" lang="en-US" sz="1600" u="none" cap="none" strike="noStrike">
                <a:solidFill>
                  <a:srgbClr val="000000"/>
                </a:solidFill>
                <a:latin typeface="Arial"/>
                <a:ea typeface="Arial"/>
                <a:cs typeface="Arial"/>
                <a:sym typeface="Arial"/>
              </a:rPr>
              <a:t> </a:t>
            </a:r>
            <a:r>
              <a:rPr b="0" i="0" lang="en-US" sz="1676" u="none" cap="none" strike="noStrike">
                <a:solidFill>
                  <a:srgbClr val="000000"/>
                </a:solidFill>
                <a:latin typeface="Montserrat"/>
                <a:ea typeface="Montserrat"/>
                <a:cs typeface="Montserrat"/>
                <a:sym typeface="Montserrat"/>
              </a:rPr>
              <a:t>These layers are between dense blocks and are used to reduce the dimensionality of the feature maps. Typically includes a 1x1 convolution followed by 2x2 average pooling (notation: AP(2x2 + 2(s)))</a:t>
            </a:r>
            <a:r>
              <a:rPr b="0" i="0" lang="en-US" sz="1576" u="none" cap="none" strike="noStrike">
                <a:solidFill>
                  <a:srgbClr val="000000"/>
                </a:solidFill>
                <a:latin typeface="Montserrat"/>
                <a:ea typeface="Montserrat"/>
                <a:cs typeface="Montserrat"/>
                <a:sym typeface="Montserrat"/>
              </a:rPr>
              <a:t>.</a:t>
            </a:r>
            <a:endParaRPr b="0" i="0" sz="1500" u="none" cap="none" strike="noStrike">
              <a:solidFill>
                <a:srgbClr val="000000"/>
              </a:solidFill>
              <a:latin typeface="Arial"/>
              <a:ea typeface="Arial"/>
              <a:cs typeface="Arial"/>
              <a:sym typeface="Arial"/>
            </a:endParaRPr>
          </a:p>
          <a:p>
            <a:pPr indent="-65610" lvl="1" marL="318672" marR="0" rtl="0" algn="l">
              <a:lnSpc>
                <a:spcPct val="139972"/>
              </a:lnSpc>
              <a:spcBef>
                <a:spcPts val="0"/>
              </a:spcBef>
              <a:spcAft>
                <a:spcPts val="0"/>
              </a:spcAft>
              <a:buClr>
                <a:schemeClr val="dk1"/>
              </a:buClr>
              <a:buSzPts val="1476"/>
              <a:buFont typeface="Arial"/>
              <a:buNone/>
            </a:pPr>
            <a:r>
              <a:t/>
            </a:r>
            <a:endParaRPr b="0" i="0" sz="1576" u="none" cap="none" strike="noStrike">
              <a:solidFill>
                <a:srgbClr val="000000"/>
              </a:solidFill>
              <a:latin typeface="Montserrat"/>
              <a:ea typeface="Montserrat"/>
              <a:cs typeface="Montserrat"/>
              <a:sym typeface="Montserrat"/>
            </a:endParaRPr>
          </a:p>
          <a:p>
            <a:pPr indent="0" lvl="0" marL="0" marR="0" rtl="0" algn="l">
              <a:lnSpc>
                <a:spcPct val="139972"/>
              </a:lnSpc>
              <a:spcBef>
                <a:spcPts val="0"/>
              </a:spcBef>
              <a:spcAft>
                <a:spcPts val="0"/>
              </a:spcAft>
              <a:buClr>
                <a:srgbClr val="000000"/>
              </a:buClr>
              <a:buSzPts val="1476"/>
              <a:buFont typeface="Arial"/>
              <a:buNone/>
            </a:pPr>
            <a:r>
              <a:t/>
            </a:r>
            <a:endParaRPr b="0" i="0" sz="1576" u="none" cap="none" strike="noStrike">
              <a:solidFill>
                <a:srgbClr val="000000"/>
              </a:solidFill>
              <a:latin typeface="Montserrat"/>
              <a:ea typeface="Montserrat"/>
              <a:cs typeface="Montserrat"/>
              <a:sym typeface="Montserrat"/>
            </a:endParaRPr>
          </a:p>
        </p:txBody>
      </p:sp>
      <p:sp>
        <p:nvSpPr>
          <p:cNvPr id="154" name="Google Shape;154;p18"/>
          <p:cNvSpPr txBox="1"/>
          <p:nvPr/>
        </p:nvSpPr>
        <p:spPr>
          <a:xfrm>
            <a:off x="855600" y="7224400"/>
            <a:ext cx="7303200" cy="2992200"/>
          </a:xfrm>
          <a:prstGeom prst="rect">
            <a:avLst/>
          </a:prstGeom>
          <a:noFill/>
          <a:ln>
            <a:noFill/>
          </a:ln>
        </p:spPr>
        <p:txBody>
          <a:bodyPr anchorCtr="0" anchor="t" bIns="0" lIns="0" spcFirstLastPara="1" rIns="0" wrap="square" tIns="0">
            <a:spAutoFit/>
          </a:bodyPr>
          <a:lstStyle/>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Average Pooling and Softmax Output:</a:t>
            </a:r>
            <a:endParaRPr b="0" i="0" sz="1400" u="none" cap="none" strike="noStrike">
              <a:solidFill>
                <a:srgbClr val="000000"/>
              </a:solidFill>
              <a:latin typeface="Arial"/>
              <a:ea typeface="Arial"/>
              <a:cs typeface="Arial"/>
              <a:sym typeface="Arial"/>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After the last dense block, the network uses an average pooling layer to reduce the spatial dimensions of the feature maps.</a:t>
            </a:r>
            <a:endParaRPr b="0" i="0" sz="1400" u="none" cap="none" strike="noStrike">
              <a:solidFill>
                <a:srgbClr val="000000"/>
              </a:solidFill>
              <a:latin typeface="Arial"/>
              <a:ea typeface="Arial"/>
              <a:cs typeface="Arial"/>
              <a:sym typeface="Arial"/>
            </a:endParaRPr>
          </a:p>
          <a:p>
            <a:pPr indent="-194310" lvl="1" marL="38862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Montserrat"/>
                <a:ea typeface="Montserrat"/>
                <a:cs typeface="Montserrat"/>
                <a:sym typeface="Montserrat"/>
              </a:rPr>
              <a:t>A softmax activation function is applied in the output layer, which provides the probabilities for the different classes that the network can predict.</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155" name="Google Shape;155;p18"/>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06</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nvSpPr>
        <p:spPr>
          <a:xfrm>
            <a:off x="1855252" y="3249661"/>
            <a:ext cx="8397300" cy="861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DENSENET-201</a:t>
            </a:r>
            <a:endParaRPr b="0" i="0" sz="1400" u="none" cap="none" strike="noStrike">
              <a:solidFill>
                <a:srgbClr val="000000"/>
              </a:solidFill>
              <a:latin typeface="Arial"/>
              <a:ea typeface="Arial"/>
              <a:cs typeface="Arial"/>
              <a:sym typeface="Arial"/>
            </a:endParaRPr>
          </a:p>
        </p:txBody>
      </p:sp>
      <p:sp>
        <p:nvSpPr>
          <p:cNvPr id="161" name="Google Shape;161;p19"/>
          <p:cNvSpPr txBox="1"/>
          <p:nvPr/>
        </p:nvSpPr>
        <p:spPr>
          <a:xfrm>
            <a:off x="9855175" y="4756625"/>
            <a:ext cx="7766100" cy="4724100"/>
          </a:xfrm>
          <a:prstGeom prst="rect">
            <a:avLst/>
          </a:prstGeom>
          <a:noFill/>
          <a:ln>
            <a:noFill/>
          </a:ln>
        </p:spPr>
        <p:txBody>
          <a:bodyPr anchorCtr="0" anchor="t" bIns="0" lIns="0" spcFirstLastPara="1" rIns="0" wrap="square" tIns="0">
            <a:spAutoFit/>
          </a:bodyPr>
          <a:lstStyle/>
          <a:p>
            <a:pPr indent="-223249" lvl="1" marL="451962" marR="0" rtl="0" algn="l">
              <a:lnSpc>
                <a:spcPct val="139990"/>
              </a:lnSpc>
              <a:spcBef>
                <a:spcPts val="0"/>
              </a:spcBef>
              <a:spcAft>
                <a:spcPts val="0"/>
              </a:spcAft>
              <a:buClr>
                <a:srgbClr val="101010"/>
              </a:buClr>
              <a:buSzPts val="2050"/>
              <a:buFont typeface="Arial"/>
              <a:buChar char="•"/>
            </a:pPr>
            <a:r>
              <a:rPr b="0" i="0" lang="en-US" sz="2050" u="none" cap="none" strike="noStrike">
                <a:solidFill>
                  <a:srgbClr val="101010"/>
                </a:solidFill>
                <a:latin typeface="Montserrat"/>
                <a:ea typeface="Montserrat"/>
                <a:cs typeface="Montserrat"/>
                <a:sym typeface="Montserrat"/>
              </a:rPr>
              <a:t>Advantages of DenseNet-201:</a:t>
            </a:r>
            <a:endParaRPr b="0" i="0" sz="2050" u="none" cap="none" strike="noStrike">
              <a:solidFill>
                <a:srgbClr val="000000"/>
              </a:solidFill>
              <a:latin typeface="Arial"/>
              <a:ea typeface="Arial"/>
              <a:cs typeface="Arial"/>
              <a:sym typeface="Arial"/>
            </a:endParaRPr>
          </a:p>
          <a:p>
            <a:pPr indent="-223249" lvl="1" marL="451962" marR="0" rtl="0" algn="l">
              <a:lnSpc>
                <a:spcPct val="139990"/>
              </a:lnSpc>
              <a:spcBef>
                <a:spcPts val="0"/>
              </a:spcBef>
              <a:spcAft>
                <a:spcPts val="0"/>
              </a:spcAft>
              <a:buClr>
                <a:srgbClr val="101010"/>
              </a:buClr>
              <a:buSzPts val="2050"/>
              <a:buFont typeface="Arial"/>
              <a:buChar char="•"/>
            </a:pPr>
            <a:r>
              <a:rPr b="0" i="0" lang="en-US" sz="2050" u="none" cap="none" strike="noStrike">
                <a:solidFill>
                  <a:srgbClr val="101010"/>
                </a:solidFill>
                <a:latin typeface="Montserrat"/>
                <a:ea typeface="Montserrat"/>
                <a:cs typeface="Montserrat"/>
                <a:sym typeface="Montserrat"/>
              </a:rPr>
              <a:t>Feature Propagation: Improved flow of information and gradients throughout the network, which makes it easier to train.</a:t>
            </a:r>
            <a:endParaRPr b="0" i="0" sz="2050" u="none" cap="none" strike="noStrike">
              <a:solidFill>
                <a:srgbClr val="000000"/>
              </a:solidFill>
              <a:latin typeface="Arial"/>
              <a:ea typeface="Arial"/>
              <a:cs typeface="Arial"/>
              <a:sym typeface="Arial"/>
            </a:endParaRPr>
          </a:p>
          <a:p>
            <a:pPr indent="-223249" lvl="1" marL="451962" marR="0" rtl="0" algn="l">
              <a:lnSpc>
                <a:spcPct val="139990"/>
              </a:lnSpc>
              <a:spcBef>
                <a:spcPts val="0"/>
              </a:spcBef>
              <a:spcAft>
                <a:spcPts val="0"/>
              </a:spcAft>
              <a:buClr>
                <a:srgbClr val="101010"/>
              </a:buClr>
              <a:buSzPts val="2050"/>
              <a:buFont typeface="Arial"/>
              <a:buChar char="•"/>
            </a:pPr>
            <a:r>
              <a:rPr b="0" i="0" lang="en-US" sz="2050" u="none" cap="none" strike="noStrike">
                <a:solidFill>
                  <a:srgbClr val="101010"/>
                </a:solidFill>
                <a:latin typeface="Montserrat"/>
                <a:ea typeface="Montserrat"/>
                <a:cs typeface="Montserrat"/>
                <a:sym typeface="Montserrat"/>
              </a:rPr>
              <a:t>Parameter Efficiency: Requires fewer parameters than traditional deep networks due to feature reuse, which makes it computationally efficient.</a:t>
            </a:r>
            <a:endParaRPr b="0" i="0" sz="2050" u="none" cap="none" strike="noStrike">
              <a:solidFill>
                <a:srgbClr val="000000"/>
              </a:solidFill>
              <a:latin typeface="Arial"/>
              <a:ea typeface="Arial"/>
              <a:cs typeface="Arial"/>
              <a:sym typeface="Arial"/>
            </a:endParaRPr>
          </a:p>
          <a:p>
            <a:pPr indent="-223249" lvl="1" marL="451962" marR="0" rtl="0" algn="l">
              <a:lnSpc>
                <a:spcPct val="139990"/>
              </a:lnSpc>
              <a:spcBef>
                <a:spcPts val="0"/>
              </a:spcBef>
              <a:spcAft>
                <a:spcPts val="0"/>
              </a:spcAft>
              <a:buClr>
                <a:srgbClr val="101010"/>
              </a:buClr>
              <a:buSzPts val="2050"/>
              <a:buFont typeface="Arial"/>
              <a:buChar char="•"/>
            </a:pPr>
            <a:r>
              <a:rPr b="0" i="0" lang="en-US" sz="2050" u="none" cap="none" strike="noStrike">
                <a:solidFill>
                  <a:srgbClr val="101010"/>
                </a:solidFill>
                <a:latin typeface="Montserrat"/>
                <a:ea typeface="Montserrat"/>
                <a:cs typeface="Montserrat"/>
                <a:sym typeface="Montserrat"/>
              </a:rPr>
              <a:t>Feature Reuse: Increases variation in the input of subsequent layers and improves efficiency by reusing features.</a:t>
            </a:r>
            <a:endParaRPr b="0" i="0" sz="205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1993" u="none" cap="none" strike="noStrike">
              <a:solidFill>
                <a:srgbClr val="101010"/>
              </a:solidFill>
              <a:latin typeface="Montserrat"/>
              <a:ea typeface="Montserrat"/>
              <a:cs typeface="Montserrat"/>
              <a:sym typeface="Montserrat"/>
            </a:endParaRPr>
          </a:p>
        </p:txBody>
      </p:sp>
      <p:sp>
        <p:nvSpPr>
          <p:cNvPr id="162" name="Google Shape;162;p19"/>
          <p:cNvSpPr txBox="1"/>
          <p:nvPr/>
        </p:nvSpPr>
        <p:spPr>
          <a:xfrm>
            <a:off x="1484200" y="4756625"/>
            <a:ext cx="7766100" cy="4381200"/>
          </a:xfrm>
          <a:prstGeom prst="rect">
            <a:avLst/>
          </a:prstGeom>
          <a:noFill/>
          <a:ln>
            <a:noFill/>
          </a:ln>
        </p:spPr>
        <p:txBody>
          <a:bodyPr anchorCtr="0" anchor="t" bIns="0" lIns="0" spcFirstLastPara="1" rIns="0" wrap="square" tIns="0">
            <a:spAutoFit/>
          </a:bodyPr>
          <a:lstStyle/>
          <a:p>
            <a:pPr indent="0" lvl="0" marL="0" marR="0" rtl="0" algn="just">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DenseNet-201 is an evolution of the DenseNet architecture which consists of 201 layers. It is known for its densely connected layers, where each layer receives inputs from all preceding layers and passes its own feature-maps to all subsequent layers.</a:t>
            </a:r>
            <a:endParaRPr b="0" i="0" sz="1400" u="none" cap="none" strike="noStrike">
              <a:solidFill>
                <a:srgbClr val="000000"/>
              </a:solidFill>
              <a:latin typeface="Arial"/>
              <a:ea typeface="Arial"/>
              <a:cs typeface="Arial"/>
              <a:sym typeface="Arial"/>
            </a:endParaRPr>
          </a:p>
          <a:p>
            <a:pPr indent="0" lvl="0" marL="0" marR="0" rtl="0" algn="just">
              <a:lnSpc>
                <a:spcPct val="139990"/>
              </a:lnSpc>
              <a:spcBef>
                <a:spcPts val="0"/>
              </a:spcBef>
              <a:spcAft>
                <a:spcPts val="0"/>
              </a:spcAft>
              <a:buClr>
                <a:srgbClr val="000000"/>
              </a:buClr>
              <a:buSzPts val="2093"/>
              <a:buFont typeface="Arial"/>
              <a:buNone/>
            </a:pPr>
            <a:r>
              <a:t/>
            </a:r>
            <a:endParaRPr b="0" i="0" sz="2093" u="none" cap="none" strike="noStrike">
              <a:solidFill>
                <a:srgbClr val="101010"/>
              </a:solidFill>
              <a:latin typeface="Montserrat"/>
              <a:ea typeface="Montserrat"/>
              <a:cs typeface="Montserrat"/>
              <a:sym typeface="Montserrat"/>
            </a:endParaRPr>
          </a:p>
          <a:p>
            <a:pPr indent="0" lvl="0" marL="0" marR="0" rtl="0" algn="just">
              <a:lnSpc>
                <a:spcPct val="139990"/>
              </a:lnSpc>
              <a:spcBef>
                <a:spcPts val="0"/>
              </a:spcBef>
              <a:spcAft>
                <a:spcPts val="0"/>
              </a:spcAft>
              <a:buClr>
                <a:srgbClr val="000000"/>
              </a:buClr>
              <a:buSzPts val="2093"/>
              <a:buFont typeface="Arial"/>
              <a:buNone/>
            </a:pPr>
            <a:r>
              <a:rPr b="0" i="0" lang="en-US" sz="2093" u="none" cap="none" strike="noStrike">
                <a:solidFill>
                  <a:srgbClr val="101010"/>
                </a:solidFill>
                <a:latin typeface="Montserrat"/>
                <a:ea typeface="Montserrat"/>
                <a:cs typeface="Montserrat"/>
                <a:sym typeface="Montserrat"/>
              </a:rPr>
              <a:t>DenseNet-201 is commonly utilized for complex image processing tasks like image classification, segmentation, and object recognition where large datasets and deep feature hierarchies are present.</a:t>
            </a:r>
            <a:endParaRPr b="0" i="0" sz="1400" u="none" cap="none" strike="noStrike">
              <a:solidFill>
                <a:srgbClr val="000000"/>
              </a:solidFill>
              <a:latin typeface="Arial"/>
              <a:ea typeface="Arial"/>
              <a:cs typeface="Arial"/>
              <a:sym typeface="Arial"/>
            </a:endParaRPr>
          </a:p>
        </p:txBody>
      </p:sp>
      <p:grpSp>
        <p:nvGrpSpPr>
          <p:cNvPr id="163" name="Google Shape;163;p19"/>
          <p:cNvGrpSpPr/>
          <p:nvPr/>
        </p:nvGrpSpPr>
        <p:grpSpPr>
          <a:xfrm>
            <a:off x="117855" y="-74012"/>
            <a:ext cx="18288000" cy="1948373"/>
            <a:chOff x="0" y="-38100"/>
            <a:chExt cx="9414331" cy="1002987"/>
          </a:xfrm>
        </p:grpSpPr>
        <p:sp>
          <p:nvSpPr>
            <p:cNvPr id="164" name="Google Shape;164;p19"/>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65" name="Google Shape;165;p19"/>
            <p:cNvSpPr txBox="1"/>
            <p:nvPr/>
          </p:nvSpPr>
          <p:spPr>
            <a:xfrm>
              <a:off x="0" y="-38100"/>
              <a:ext cx="9414331" cy="1002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66" name="Google Shape;166;p19"/>
          <p:cNvCxnSpPr/>
          <p:nvPr/>
        </p:nvCxnSpPr>
        <p:spPr>
          <a:xfrm>
            <a:off x="9698190" y="4639024"/>
            <a:ext cx="9900" cy="4556400"/>
          </a:xfrm>
          <a:prstGeom prst="straightConnector1">
            <a:avLst/>
          </a:prstGeom>
          <a:noFill/>
          <a:ln cap="flat" cmpd="sng" w="38100">
            <a:solidFill>
              <a:srgbClr val="000000"/>
            </a:solidFill>
            <a:prstDash val="solid"/>
            <a:round/>
            <a:headEnd len="sm" w="sm" type="none"/>
            <a:tailEnd len="sm" w="sm" type="none"/>
          </a:ln>
        </p:spPr>
      </p:cxnSp>
      <p:sp>
        <p:nvSpPr>
          <p:cNvPr id="167" name="Google Shape;167;p19"/>
          <p:cNvSpPr txBox="1"/>
          <p:nvPr/>
        </p:nvSpPr>
        <p:spPr>
          <a:xfrm>
            <a:off x="0" y="231890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07</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p:nvPr/>
        </p:nvSpPr>
        <p:spPr>
          <a:xfrm rot="-1897575">
            <a:off x="13999403" y="-3123030"/>
            <a:ext cx="8784619" cy="8806636"/>
          </a:xfrm>
          <a:custGeom>
            <a:rect b="b" l="l" r="r" t="t"/>
            <a:pathLst>
              <a:path extrusionOk="0" h="8796169" w="8774178">
                <a:moveTo>
                  <a:pt x="0" y="0"/>
                </a:moveTo>
                <a:lnTo>
                  <a:pt x="8774178" y="0"/>
                </a:lnTo>
                <a:lnTo>
                  <a:pt x="8774178" y="8796169"/>
                </a:lnTo>
                <a:lnTo>
                  <a:pt x="0" y="8796169"/>
                </a:lnTo>
                <a:lnTo>
                  <a:pt x="0" y="0"/>
                </a:lnTo>
                <a:close/>
              </a:path>
            </a:pathLst>
          </a:custGeom>
          <a:blipFill rotWithShape="1">
            <a:blip r:embed="rId3">
              <a:alphaModFix/>
            </a:blip>
            <a:stretch>
              <a:fillRect b="0" l="0" r="0" t="0"/>
            </a:stretch>
          </a:blipFill>
          <a:ln>
            <a:noFill/>
          </a:ln>
        </p:spPr>
      </p:sp>
      <p:grpSp>
        <p:nvGrpSpPr>
          <p:cNvPr id="173" name="Google Shape;173;p20"/>
          <p:cNvGrpSpPr/>
          <p:nvPr/>
        </p:nvGrpSpPr>
        <p:grpSpPr>
          <a:xfrm>
            <a:off x="16357450" y="6967650"/>
            <a:ext cx="1578945" cy="1578945"/>
            <a:chOff x="0" y="0"/>
            <a:chExt cx="812800" cy="812800"/>
          </a:xfrm>
        </p:grpSpPr>
        <p:sp>
          <p:nvSpPr>
            <p:cNvPr id="174" name="Google Shape;174;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100" u="none" cap="none" strike="noStrike">
                <a:solidFill>
                  <a:srgbClr val="000000"/>
                </a:solidFill>
                <a:latin typeface="Arial"/>
                <a:ea typeface="Arial"/>
                <a:cs typeface="Arial"/>
                <a:sym typeface="Arial"/>
              </a:endParaRPr>
            </a:p>
          </p:txBody>
        </p:sp>
        <p:sp>
          <p:nvSpPr>
            <p:cNvPr id="175" name="Google Shape;175;p2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300" u="none" cap="none" strike="noStrike">
                <a:solidFill>
                  <a:schemeClr val="dk1"/>
                </a:solidFill>
                <a:latin typeface="Calibri"/>
                <a:ea typeface="Calibri"/>
                <a:cs typeface="Calibri"/>
                <a:sym typeface="Calibri"/>
              </a:endParaRPr>
            </a:p>
          </p:txBody>
        </p:sp>
      </p:grpSp>
      <p:sp>
        <p:nvSpPr>
          <p:cNvPr id="176" name="Google Shape;176;p20"/>
          <p:cNvSpPr/>
          <p:nvPr/>
        </p:nvSpPr>
        <p:spPr>
          <a:xfrm>
            <a:off x="462825" y="0"/>
            <a:ext cx="12743819" cy="5040252"/>
          </a:xfrm>
          <a:custGeom>
            <a:rect b="b" l="l" r="r" t="t"/>
            <a:pathLst>
              <a:path extrusionOk="0" h="5040252" w="11455118">
                <a:moveTo>
                  <a:pt x="0" y="0"/>
                </a:moveTo>
                <a:lnTo>
                  <a:pt x="11455119" y="0"/>
                </a:lnTo>
                <a:lnTo>
                  <a:pt x="11455119" y="5040252"/>
                </a:lnTo>
                <a:lnTo>
                  <a:pt x="0" y="5040252"/>
                </a:lnTo>
                <a:lnTo>
                  <a:pt x="0" y="0"/>
                </a:lnTo>
                <a:close/>
              </a:path>
            </a:pathLst>
          </a:custGeom>
          <a:blipFill rotWithShape="1">
            <a:blip r:embed="rId4">
              <a:alphaModFix/>
            </a:blip>
            <a:stretch>
              <a:fillRect b="0" l="0" r="0" t="0"/>
            </a:stretch>
          </a:blipFill>
          <a:ln>
            <a:noFill/>
          </a:ln>
        </p:spPr>
      </p:sp>
      <p:sp>
        <p:nvSpPr>
          <p:cNvPr id="177" name="Google Shape;177;p20"/>
          <p:cNvSpPr txBox="1"/>
          <p:nvPr/>
        </p:nvSpPr>
        <p:spPr>
          <a:xfrm>
            <a:off x="8371000" y="4410175"/>
            <a:ext cx="7600500" cy="6015000"/>
          </a:xfrm>
          <a:prstGeom prst="rect">
            <a:avLst/>
          </a:prstGeom>
          <a:noFill/>
          <a:ln>
            <a:noFill/>
          </a:ln>
        </p:spPr>
        <p:txBody>
          <a:bodyPr anchorCtr="0" anchor="t" bIns="0" lIns="0" spcFirstLastPara="1" rIns="0" wrap="square" tIns="0">
            <a:spAutoFit/>
          </a:bodyPr>
          <a:lstStyle/>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Input Image: The network accepts an input image, which </a:t>
            </a:r>
            <a:endParaRPr b="0" i="0" sz="1576" u="none" cap="none" strike="noStrike">
              <a:solidFill>
                <a:srgbClr val="000000"/>
              </a:solidFill>
              <a:latin typeface="Montserrat"/>
              <a:ea typeface="Montserrat"/>
              <a:cs typeface="Montserrat"/>
              <a:sym typeface="Montserrat"/>
            </a:endParaRPr>
          </a:p>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undergoes initial preprocessing.</a:t>
            </a:r>
            <a:endParaRPr b="0" i="0" sz="1500" u="none" cap="none" strike="noStrike">
              <a:solidFill>
                <a:srgbClr val="000000"/>
              </a:solidFill>
              <a:latin typeface="Arial"/>
              <a:ea typeface="Arial"/>
              <a:cs typeface="Arial"/>
              <a:sym typeface="Arial"/>
            </a:endParaRPr>
          </a:p>
          <a:p>
            <a:pPr indent="-159336" lvl="1" marL="318672" marR="0" rtl="0" algn="l">
              <a:lnSpc>
                <a:spcPct val="139972"/>
              </a:lnSpc>
              <a:spcBef>
                <a:spcPts val="0"/>
              </a:spcBef>
              <a:spcAft>
                <a:spcPts val="0"/>
              </a:spcAft>
              <a:buClr>
                <a:srgbClr val="000000"/>
              </a:buClr>
              <a:buSzPts val="1476"/>
              <a:buFont typeface="Arial"/>
              <a:buChar char="•"/>
            </a:pPr>
            <a:r>
              <a:rPr b="0" i="0" lang="en-US" sz="1576" u="none" cap="none" strike="noStrike">
                <a:solidFill>
                  <a:srgbClr val="000000"/>
                </a:solidFill>
                <a:latin typeface="Montserrat"/>
                <a:ea typeface="Montserrat"/>
                <a:cs typeface="Montserrat"/>
                <a:sym typeface="Montserrat"/>
              </a:rPr>
              <a:t>Dense Blocks and Transition Layers (Colored Blocks):</a:t>
            </a:r>
            <a:r>
              <a:rPr b="0" i="0" lang="en-US" sz="1500" u="none" cap="none" strike="noStrike">
                <a:solidFill>
                  <a:srgbClr val="000000"/>
                </a:solidFill>
                <a:latin typeface="Arial"/>
                <a:ea typeface="Arial"/>
                <a:cs typeface="Arial"/>
                <a:sym typeface="Arial"/>
              </a:rPr>
              <a:t> </a:t>
            </a:r>
            <a:r>
              <a:rPr b="0" i="0" lang="en-US" sz="1576" u="none" cap="none" strike="noStrike">
                <a:solidFill>
                  <a:srgbClr val="000000"/>
                </a:solidFill>
                <a:latin typeface="Montserrat"/>
                <a:ea typeface="Montserrat"/>
                <a:cs typeface="Montserrat"/>
                <a:sym typeface="Montserrat"/>
              </a:rPr>
              <a:t>The architecture consists of several dense blocks (depicted in different colors). Each block contains layers that are densely connected.</a:t>
            </a:r>
            <a:endParaRPr b="0" i="0" sz="15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Between the dense blocks are transition layers that help in reducing the dimensions of the feature maps and to compress the model.</a:t>
            </a:r>
            <a:endParaRPr b="0" i="0" sz="15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Batch Normalization + ReLU + Convolution (BN + ReLU + Conv):</a:t>
            </a:r>
            <a:endParaRPr b="0" i="0" sz="1500" u="none" cap="none" strike="noStrike">
              <a:solidFill>
                <a:srgbClr val="000000"/>
              </a:solidFill>
              <a:latin typeface="Arial"/>
              <a:ea typeface="Arial"/>
              <a:cs typeface="Arial"/>
              <a:sym typeface="Arial"/>
            </a:endParaRPr>
          </a:p>
          <a:p>
            <a:pPr indent="-165686" lvl="1" marL="318672" marR="0" rtl="0" algn="l">
              <a:lnSpc>
                <a:spcPct val="139972"/>
              </a:lnSpc>
              <a:spcBef>
                <a:spcPts val="0"/>
              </a:spcBef>
              <a:spcAft>
                <a:spcPts val="0"/>
              </a:spcAft>
              <a:buClr>
                <a:srgbClr val="000000"/>
              </a:buClr>
              <a:buSzPts val="1576"/>
              <a:buFont typeface="Arial"/>
              <a:buChar char="•"/>
            </a:pPr>
            <a:r>
              <a:rPr b="0" i="0" lang="en-US" sz="1576" u="none" cap="none" strike="noStrike">
                <a:solidFill>
                  <a:srgbClr val="000000"/>
                </a:solidFill>
                <a:latin typeface="Montserrat"/>
                <a:ea typeface="Montserrat"/>
                <a:cs typeface="Montserrat"/>
                <a:sym typeface="Montserrat"/>
              </a:rPr>
              <a:t>Within each dense block, the layers include batch normalization (BN), followed by a Rectified Linear Unit (ReLU) activation, and then a convolutional operation (Conv). This sequence ensures normalization and non-linear transformation of the inputs before applying the learned filters.</a:t>
            </a:r>
            <a:endParaRPr b="0" i="0" sz="1500" u="none" cap="none" strike="noStrike">
              <a:solidFill>
                <a:srgbClr val="000000"/>
              </a:solidFill>
              <a:latin typeface="Arial"/>
              <a:ea typeface="Arial"/>
              <a:cs typeface="Arial"/>
              <a:sym typeface="Arial"/>
            </a:endParaRPr>
          </a:p>
          <a:p>
            <a:pPr indent="-159336" lvl="1" marL="318672" marR="0" rtl="0" algn="l">
              <a:lnSpc>
                <a:spcPct val="139972"/>
              </a:lnSpc>
              <a:spcBef>
                <a:spcPts val="0"/>
              </a:spcBef>
              <a:spcAft>
                <a:spcPts val="0"/>
              </a:spcAft>
              <a:buClr>
                <a:srgbClr val="000000"/>
              </a:buClr>
              <a:buSzPts val="1476"/>
              <a:buFont typeface="Arial"/>
              <a:buChar char="•"/>
            </a:pPr>
            <a:r>
              <a:rPr b="0" i="0" lang="en-US" sz="1576" u="none" cap="none" strike="noStrike">
                <a:solidFill>
                  <a:srgbClr val="000000"/>
                </a:solidFill>
                <a:latin typeface="Montserrat"/>
                <a:ea typeface="Montserrat"/>
                <a:cs typeface="Montserrat"/>
                <a:sym typeface="Montserrat"/>
              </a:rPr>
              <a:t>Skip Connections (Colored Arrows):</a:t>
            </a:r>
            <a:r>
              <a:rPr b="0" i="0" lang="en-US" sz="1500" u="none" cap="none" strike="noStrike">
                <a:solidFill>
                  <a:srgbClr val="000000"/>
                </a:solidFill>
                <a:latin typeface="Arial"/>
                <a:ea typeface="Arial"/>
                <a:cs typeface="Arial"/>
                <a:sym typeface="Arial"/>
              </a:rPr>
              <a:t> </a:t>
            </a:r>
            <a:r>
              <a:rPr b="0" i="0" lang="en-US" sz="1576" u="none" cap="none" strike="noStrike">
                <a:solidFill>
                  <a:srgbClr val="000000"/>
                </a:solidFill>
                <a:latin typeface="Montserrat"/>
                <a:ea typeface="Montserrat"/>
                <a:cs typeface="Montserrat"/>
                <a:sym typeface="Montserrat"/>
              </a:rPr>
              <a:t>The architecture uses skip connections (shown as colored arrows) to carry forward features from earlier layers directly to subsequent layers, enabling feature reuse and reducing the vanishing gradient problem.</a:t>
            </a:r>
            <a:endParaRPr b="0" i="0" sz="1500" u="none" cap="none" strike="noStrike">
              <a:solidFill>
                <a:srgbClr val="000000"/>
              </a:solidFill>
              <a:latin typeface="Arial"/>
              <a:ea typeface="Arial"/>
              <a:cs typeface="Arial"/>
              <a:sym typeface="Arial"/>
            </a:endParaRPr>
          </a:p>
          <a:p>
            <a:pPr indent="0" lvl="0" marL="0" marR="0" rtl="0" algn="l">
              <a:lnSpc>
                <a:spcPct val="139972"/>
              </a:lnSpc>
              <a:spcBef>
                <a:spcPts val="0"/>
              </a:spcBef>
              <a:spcAft>
                <a:spcPts val="0"/>
              </a:spcAft>
              <a:buClr>
                <a:srgbClr val="000000"/>
              </a:buClr>
              <a:buSzPts val="1476"/>
              <a:buFont typeface="Arial"/>
              <a:buNone/>
            </a:pPr>
            <a:r>
              <a:t/>
            </a:r>
            <a:endParaRPr b="0" i="0" sz="1576" u="none" cap="none" strike="noStrike">
              <a:solidFill>
                <a:srgbClr val="000000"/>
              </a:solidFill>
              <a:latin typeface="Montserrat"/>
              <a:ea typeface="Montserrat"/>
              <a:cs typeface="Montserrat"/>
              <a:sym typeface="Montserrat"/>
            </a:endParaRPr>
          </a:p>
        </p:txBody>
      </p:sp>
      <p:sp>
        <p:nvSpPr>
          <p:cNvPr id="178" name="Google Shape;178;p20"/>
          <p:cNvSpPr txBox="1"/>
          <p:nvPr/>
        </p:nvSpPr>
        <p:spPr>
          <a:xfrm>
            <a:off x="311275" y="5237425"/>
            <a:ext cx="7497000" cy="5039400"/>
          </a:xfrm>
          <a:prstGeom prst="rect">
            <a:avLst/>
          </a:prstGeom>
          <a:noFill/>
          <a:ln>
            <a:noFill/>
          </a:ln>
        </p:spPr>
        <p:txBody>
          <a:bodyPr anchorCtr="0" anchor="t" bIns="0" lIns="0" spcFirstLastPara="1" rIns="0" wrap="square" tIns="0">
            <a:spAutoFit/>
          </a:bodyPr>
          <a:lstStyle/>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Classification Layers:</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Flattening (Red Circle):</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The feature maps from the final dense block are flattened to form a single long vector, which is necessary before passing them to the fully connected layers.</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Dense (Fully Connected) + ReLU + Dropout (Dense (FC) + ReLU + Dropout):</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After flattening, one or more dense (fully connected) layers apply a non-linear transformation (ReLU) and use dropout for regularization to prevent overfitting.</a:t>
            </a:r>
            <a:endParaRPr b="0" i="0" sz="1300" u="none" cap="none" strike="noStrike">
              <a:solidFill>
                <a:srgbClr val="000000"/>
              </a:solidFill>
              <a:latin typeface="Arial"/>
              <a:ea typeface="Arial"/>
              <a:cs typeface="Arial"/>
              <a:sym typeface="Arial"/>
            </a:endParaRPr>
          </a:p>
          <a:p>
            <a:pPr indent="-187960" lvl="1" marL="388620"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Montserrat"/>
                <a:ea typeface="Montserrat"/>
                <a:cs typeface="Montserrat"/>
                <a:sym typeface="Montserrat"/>
              </a:rPr>
              <a:t>Output Layer:</a:t>
            </a:r>
            <a:r>
              <a:rPr b="0" i="0" lang="en-US" sz="1300" u="none" cap="none" strike="noStrike">
                <a:solidFill>
                  <a:srgbClr val="000000"/>
                </a:solidFill>
                <a:latin typeface="Arial"/>
                <a:ea typeface="Arial"/>
                <a:cs typeface="Arial"/>
                <a:sym typeface="Arial"/>
              </a:rPr>
              <a:t> </a:t>
            </a:r>
            <a:r>
              <a:rPr b="0" i="0" lang="en-US" sz="1700" u="none" cap="none" strike="noStrike">
                <a:solidFill>
                  <a:srgbClr val="000000"/>
                </a:solidFill>
                <a:latin typeface="Montserrat"/>
                <a:ea typeface="Montserrat"/>
                <a:cs typeface="Montserrat"/>
                <a:sym typeface="Montserrat"/>
              </a:rPr>
              <a:t>The final layer is a fully connected layer that uses the softmax activation function to output a probability distribution over the predicted classes.</a:t>
            </a:r>
            <a:endParaRPr b="0" i="0" sz="13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1800"/>
              <a:buFont typeface="Arial"/>
              <a:buNone/>
            </a:pPr>
            <a:r>
              <a:t/>
            </a:r>
            <a:endParaRPr b="0" i="0" sz="1800" u="none" cap="none" strike="noStrike">
              <a:solidFill>
                <a:srgbClr val="000000"/>
              </a:solidFill>
              <a:latin typeface="Montserrat"/>
              <a:ea typeface="Montserrat"/>
              <a:cs typeface="Montserrat"/>
              <a:sym typeface="Montserrat"/>
            </a:endParaRPr>
          </a:p>
        </p:txBody>
      </p:sp>
      <p:sp>
        <p:nvSpPr>
          <p:cNvPr id="179" name="Google Shape;179;p20"/>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08</a:t>
            </a:r>
            <a:endParaRPr b="0" i="0" sz="2900" u="none" cap="none" strike="noStrike">
              <a:solidFill>
                <a:srgbClr val="363636"/>
              </a:solidFill>
              <a:latin typeface="Libre Franklin Medium"/>
              <a:ea typeface="Libre Franklin Medium"/>
              <a:cs typeface="Libre Franklin Medium"/>
              <a:sym typeface="Libre Franklin Medium"/>
            </a:endParaRPr>
          </a:p>
        </p:txBody>
      </p:sp>
      <p:cxnSp>
        <p:nvCxnSpPr>
          <p:cNvPr id="180" name="Google Shape;180;p20"/>
          <p:cNvCxnSpPr/>
          <p:nvPr/>
        </p:nvCxnSpPr>
        <p:spPr>
          <a:xfrm>
            <a:off x="8161615" y="4959699"/>
            <a:ext cx="6600" cy="4272300"/>
          </a:xfrm>
          <a:prstGeom prst="straightConnector1">
            <a:avLst/>
          </a:prstGeom>
          <a:noFill/>
          <a:ln cap="flat" cmpd="sng" w="38100">
            <a:solidFill>
              <a:srgbClr val="000000"/>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nvSpPr>
        <p:spPr>
          <a:xfrm>
            <a:off x="1855252" y="3249661"/>
            <a:ext cx="8397219" cy="9531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5600"/>
              <a:buFont typeface="Arial"/>
              <a:buNone/>
            </a:pPr>
            <a:r>
              <a:rPr b="1" i="0" lang="en-US" sz="5600" u="none" cap="none" strike="noStrike">
                <a:solidFill>
                  <a:srgbClr val="000000"/>
                </a:solidFill>
                <a:latin typeface="Montserrat"/>
                <a:ea typeface="Montserrat"/>
                <a:cs typeface="Montserrat"/>
                <a:sym typeface="Montserrat"/>
              </a:rPr>
              <a:t>MOBILENET</a:t>
            </a:r>
            <a:endParaRPr b="0" i="0" sz="1400" u="none" cap="none" strike="noStrike">
              <a:solidFill>
                <a:srgbClr val="000000"/>
              </a:solidFill>
              <a:latin typeface="Arial"/>
              <a:ea typeface="Arial"/>
              <a:cs typeface="Arial"/>
              <a:sym typeface="Arial"/>
            </a:endParaRPr>
          </a:p>
        </p:txBody>
      </p:sp>
      <p:sp>
        <p:nvSpPr>
          <p:cNvPr id="186" name="Google Shape;186;p21"/>
          <p:cNvSpPr txBox="1"/>
          <p:nvPr/>
        </p:nvSpPr>
        <p:spPr>
          <a:xfrm>
            <a:off x="11028425" y="4917275"/>
            <a:ext cx="4467900" cy="3286800"/>
          </a:xfrm>
          <a:prstGeom prst="rect">
            <a:avLst/>
          </a:prstGeom>
          <a:noFill/>
          <a:ln>
            <a:noFill/>
          </a:ln>
        </p:spPr>
        <p:txBody>
          <a:bodyPr anchorCtr="0" anchor="t" bIns="0" lIns="0" spcFirstLastPara="1" rIns="0" wrap="square" tIns="0">
            <a:spAutoFit/>
          </a:bodyPr>
          <a:lstStyle/>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MobileNet applications:</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Image classification</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Object detection</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Semantic segmentation</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Image retrieval</a:t>
            </a:r>
            <a:endParaRPr b="0" i="0" sz="1600" u="none" cap="none" strike="noStrike">
              <a:solidFill>
                <a:srgbClr val="000000"/>
              </a:solidFill>
              <a:latin typeface="Arial"/>
              <a:ea typeface="Arial"/>
              <a:cs typeface="Arial"/>
              <a:sym typeface="Arial"/>
            </a:endParaRPr>
          </a:p>
          <a:p>
            <a:pPr indent="-238681" lvl="1" marL="451962" marR="0" rtl="0" algn="l">
              <a:lnSpc>
                <a:spcPct val="139990"/>
              </a:lnSpc>
              <a:spcBef>
                <a:spcPts val="0"/>
              </a:spcBef>
              <a:spcAft>
                <a:spcPts val="0"/>
              </a:spcAft>
              <a:buClr>
                <a:srgbClr val="101010"/>
              </a:buClr>
              <a:buSzPts val="2293"/>
              <a:buFont typeface="Arial"/>
              <a:buChar char="•"/>
            </a:pPr>
            <a:r>
              <a:rPr b="0" i="0" lang="en-US" sz="2293" u="none" cap="none" strike="noStrike">
                <a:solidFill>
                  <a:srgbClr val="101010"/>
                </a:solidFill>
                <a:latin typeface="Montserrat"/>
                <a:ea typeface="Montserrat"/>
                <a:cs typeface="Montserrat"/>
                <a:sym typeface="Montserrat"/>
              </a:rPr>
              <a:t>Video classification</a:t>
            </a:r>
            <a:endParaRPr b="0" i="0" sz="1600" u="none" cap="none" strike="noStrike">
              <a:solidFill>
                <a:srgbClr val="000000"/>
              </a:solidFill>
              <a:latin typeface="Arial"/>
              <a:ea typeface="Arial"/>
              <a:cs typeface="Arial"/>
              <a:sym typeface="Arial"/>
            </a:endParaRPr>
          </a:p>
          <a:p>
            <a:pPr indent="0" lvl="0" marL="0" marR="0" rtl="0" algn="l">
              <a:lnSpc>
                <a:spcPct val="139990"/>
              </a:lnSpc>
              <a:spcBef>
                <a:spcPts val="0"/>
              </a:spcBef>
              <a:spcAft>
                <a:spcPts val="0"/>
              </a:spcAft>
              <a:buClr>
                <a:srgbClr val="000000"/>
              </a:buClr>
              <a:buSzPts val="2093"/>
              <a:buFont typeface="Arial"/>
              <a:buNone/>
            </a:pPr>
            <a:r>
              <a:t/>
            </a:r>
            <a:endParaRPr b="0" i="0" sz="2093" u="none" cap="none" strike="noStrike">
              <a:solidFill>
                <a:srgbClr val="101010"/>
              </a:solidFill>
              <a:latin typeface="Montserrat"/>
              <a:ea typeface="Montserrat"/>
              <a:cs typeface="Montserrat"/>
              <a:sym typeface="Montserrat"/>
            </a:endParaRPr>
          </a:p>
        </p:txBody>
      </p:sp>
      <p:sp>
        <p:nvSpPr>
          <p:cNvPr id="187" name="Google Shape;187;p21"/>
          <p:cNvSpPr txBox="1"/>
          <p:nvPr/>
        </p:nvSpPr>
        <p:spPr>
          <a:xfrm>
            <a:off x="1345975" y="4547450"/>
            <a:ext cx="7849200" cy="3472800"/>
          </a:xfrm>
          <a:prstGeom prst="rect">
            <a:avLst/>
          </a:prstGeom>
          <a:noFill/>
          <a:ln>
            <a:noFill/>
          </a:ln>
        </p:spPr>
        <p:txBody>
          <a:bodyPr anchorCtr="0" anchor="t" bIns="0" lIns="0" spcFirstLastPara="1" rIns="0" wrap="square" tIns="0">
            <a:spAutoFit/>
          </a:bodyPr>
          <a:lstStyle/>
          <a:p>
            <a:pPr indent="0" lvl="0" marL="0" marR="0" rtl="0" algn="just">
              <a:lnSpc>
                <a:spcPct val="162777"/>
              </a:lnSpc>
              <a:spcBef>
                <a:spcPts val="0"/>
              </a:spcBef>
              <a:spcAft>
                <a:spcPts val="0"/>
              </a:spcAft>
              <a:buClr>
                <a:srgbClr val="000000"/>
              </a:buClr>
              <a:buSzPts val="1800"/>
              <a:buFont typeface="Arial"/>
              <a:buNone/>
            </a:pPr>
            <a:r>
              <a:t/>
            </a:r>
            <a:endParaRPr b="0" i="0" sz="2100" u="none" cap="none" strike="noStrike">
              <a:solidFill>
                <a:schemeClr val="dk1"/>
              </a:solidFill>
              <a:latin typeface="Calibri"/>
              <a:ea typeface="Calibri"/>
              <a:cs typeface="Calibri"/>
              <a:sym typeface="Calibri"/>
            </a:endParaRPr>
          </a:p>
          <a:p>
            <a:pPr indent="0" lvl="0" marL="0" marR="0" rtl="0" algn="just">
              <a:lnSpc>
                <a:spcPct val="139990"/>
              </a:lnSpc>
              <a:spcBef>
                <a:spcPts val="0"/>
              </a:spcBef>
              <a:spcAft>
                <a:spcPts val="0"/>
              </a:spcAft>
              <a:buClr>
                <a:srgbClr val="000000"/>
              </a:buClr>
              <a:buSzPts val="2093"/>
              <a:buFont typeface="Arial"/>
              <a:buNone/>
            </a:pPr>
            <a:r>
              <a:rPr b="0" i="0" lang="en-US" sz="2393" u="none" cap="none" strike="noStrike">
                <a:solidFill>
                  <a:srgbClr val="101010"/>
                </a:solidFill>
                <a:latin typeface="Montserrat"/>
                <a:ea typeface="Montserrat"/>
                <a:cs typeface="Montserrat"/>
                <a:sym typeface="Montserrat"/>
              </a:rPr>
              <a:t>MobileNet is a lightweight convolutional neural network (CNN) architecture designed for mobile and embedded devices. It uses depth wise separable convolutions to reduce the number of parameters and computations required, without sacrificing too much accuracy.</a:t>
            </a:r>
            <a:endParaRPr b="0" i="0" sz="1700" u="none" cap="none" strike="noStrike">
              <a:solidFill>
                <a:srgbClr val="000000"/>
              </a:solidFill>
              <a:latin typeface="Arial"/>
              <a:ea typeface="Arial"/>
              <a:cs typeface="Arial"/>
              <a:sym typeface="Arial"/>
            </a:endParaRPr>
          </a:p>
        </p:txBody>
      </p:sp>
      <p:grpSp>
        <p:nvGrpSpPr>
          <p:cNvPr id="188" name="Google Shape;188;p21"/>
          <p:cNvGrpSpPr/>
          <p:nvPr/>
        </p:nvGrpSpPr>
        <p:grpSpPr>
          <a:xfrm>
            <a:off x="117855" y="-74012"/>
            <a:ext cx="18288000" cy="1948373"/>
            <a:chOff x="0" y="-38100"/>
            <a:chExt cx="9414331" cy="1002987"/>
          </a:xfrm>
        </p:grpSpPr>
        <p:sp>
          <p:nvSpPr>
            <p:cNvPr id="189" name="Google Shape;189;p21"/>
            <p:cNvSpPr/>
            <p:nvPr/>
          </p:nvSpPr>
          <p:spPr>
            <a:xfrm>
              <a:off x="0" y="0"/>
              <a:ext cx="9414331" cy="964887"/>
            </a:xfrm>
            <a:custGeom>
              <a:rect b="b" l="l" r="r" t="t"/>
              <a:pathLst>
                <a:path extrusionOk="0" h="964887" w="9414331">
                  <a:moveTo>
                    <a:pt x="0" y="0"/>
                  </a:moveTo>
                  <a:lnTo>
                    <a:pt x="9414331" y="0"/>
                  </a:lnTo>
                  <a:lnTo>
                    <a:pt x="9414331" y="964887"/>
                  </a:lnTo>
                  <a:lnTo>
                    <a:pt x="0" y="964887"/>
                  </a:ln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sp>
        <p:sp>
          <p:nvSpPr>
            <p:cNvPr id="190" name="Google Shape;190;p21"/>
            <p:cNvSpPr txBox="1"/>
            <p:nvPr/>
          </p:nvSpPr>
          <p:spPr>
            <a:xfrm>
              <a:off x="0" y="-38100"/>
              <a:ext cx="9414331" cy="100298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91" name="Google Shape;191;p21"/>
          <p:cNvCxnSpPr/>
          <p:nvPr/>
        </p:nvCxnSpPr>
        <p:spPr>
          <a:xfrm>
            <a:off x="9881365" y="4639024"/>
            <a:ext cx="0" cy="3843300"/>
          </a:xfrm>
          <a:prstGeom prst="straightConnector1">
            <a:avLst/>
          </a:prstGeom>
          <a:noFill/>
          <a:ln cap="flat" cmpd="sng" w="38100">
            <a:solidFill>
              <a:srgbClr val="000000"/>
            </a:solidFill>
            <a:prstDash val="solid"/>
            <a:round/>
            <a:headEnd len="sm" w="sm" type="none"/>
            <a:tailEnd len="sm" w="sm" type="none"/>
          </a:ln>
        </p:spPr>
      </p:cxnSp>
      <p:sp>
        <p:nvSpPr>
          <p:cNvPr id="192" name="Google Shape;192;p21"/>
          <p:cNvSpPr txBox="1"/>
          <p:nvPr/>
        </p:nvSpPr>
        <p:spPr>
          <a:xfrm>
            <a:off x="0" y="3104550"/>
            <a:ext cx="855600" cy="648900"/>
          </a:xfrm>
          <a:prstGeom prst="rect">
            <a:avLst/>
          </a:prstGeom>
          <a:solidFill>
            <a:srgbClr val="DFD1C2"/>
          </a:solidFill>
          <a:ln>
            <a:noFill/>
          </a:ln>
        </p:spPr>
        <p:txBody>
          <a:bodyPr anchorCtr="0" anchor="t" bIns="18287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63636"/>
                </a:solidFill>
                <a:latin typeface="Libre Franklin Medium"/>
                <a:ea typeface="Libre Franklin Medium"/>
                <a:cs typeface="Libre Franklin Medium"/>
                <a:sym typeface="Libre Franklin Medium"/>
              </a:rPr>
              <a:t>  </a:t>
            </a:r>
            <a:r>
              <a:rPr b="0" i="0" lang="en-US" sz="2900" u="none" cap="none" strike="noStrike">
                <a:solidFill>
                  <a:srgbClr val="363636"/>
                </a:solidFill>
                <a:latin typeface="Libre Franklin Medium"/>
                <a:ea typeface="Libre Franklin Medium"/>
                <a:cs typeface="Libre Franklin Medium"/>
                <a:sym typeface="Libre Franklin Medium"/>
              </a:rPr>
              <a:t>09</a:t>
            </a:r>
            <a:endParaRPr b="0" i="0" sz="2900" u="none" cap="none" strike="noStrike">
              <a:solidFill>
                <a:srgbClr val="363636"/>
              </a:solidFill>
              <a:latin typeface="Libre Franklin Medium"/>
              <a:ea typeface="Libre Franklin Medium"/>
              <a:cs typeface="Libre Franklin Medium"/>
              <a:sym typeface="Libre Franklin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