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490f0316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490f0316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490f0316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490f0316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490f0316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490f0316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490f0316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490f0316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490f0316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490f0316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490f0316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490f0316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e654ff9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e654ff9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e654ff94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e654ff94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e654ff94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e654ff94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e654ff94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e654ff94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cf279be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cf279be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e654ff94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e654ff94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e654ff94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e654ff94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40fce81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40fce81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40fce81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40fce81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490f0316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490f0316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490f031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490f031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40fce811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40fce811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490f0316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490f0316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490f0316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490f0316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81525"/>
            <a:ext cx="8520600" cy="2052600"/>
          </a:xfrm>
          <a:prstGeom prst="rect">
            <a:avLst/>
          </a:prstGeom>
        </p:spPr>
        <p:txBody>
          <a:bodyPr anchorCtr="0" anchor="b" bIns="91425" lIns="91425" spcFirstLastPara="1" rIns="91425" wrap="square" tIns="91425">
            <a:normAutofit/>
          </a:bodyPr>
          <a:lstStyle/>
          <a:p>
            <a:pPr indent="0" lvl="0" marL="0" rtl="0" algn="ctr">
              <a:lnSpc>
                <a:spcPct val="123913"/>
              </a:lnSpc>
              <a:spcBef>
                <a:spcPts val="0"/>
              </a:spcBef>
              <a:spcAft>
                <a:spcPts val="0"/>
              </a:spcAft>
              <a:buClr>
                <a:schemeClr val="dk1"/>
              </a:buClr>
              <a:buSzPts val="1100"/>
              <a:buFont typeface="Arial"/>
              <a:buNone/>
            </a:pPr>
            <a:r>
              <a:rPr b="1" lang="en-GB" sz="2400">
                <a:solidFill>
                  <a:srgbClr val="333333"/>
                </a:solidFill>
                <a:highlight>
                  <a:srgbClr val="FFFFFF"/>
                </a:highlight>
                <a:latin typeface="Times New Roman"/>
                <a:ea typeface="Times New Roman"/>
                <a:cs typeface="Times New Roman"/>
                <a:sym typeface="Times New Roman"/>
              </a:rPr>
              <a:t>Helping Hearing-Impaired in Emergency Situations: A Deep Learning-Based Approach</a:t>
            </a:r>
            <a:endParaRPr b="1" sz="2400">
              <a:solidFill>
                <a:srgbClr val="333333"/>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GB"/>
              <a:t>Name: Soumik Roy</a:t>
            </a:r>
            <a:br>
              <a:rPr lang="en-GB"/>
            </a:br>
            <a:r>
              <a:rPr lang="en-GB"/>
              <a:t>ID: 20101573</a:t>
            </a:r>
            <a:br>
              <a:rPr lang="en-GB"/>
            </a:br>
            <a:r>
              <a:rPr lang="en-GB"/>
              <a:t>Section: 01</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73333"/>
              <a:buFont typeface="Arial"/>
              <a:buNone/>
            </a:pPr>
            <a:r>
              <a:rPr b="1" lang="en-GB" sz="1500">
                <a:solidFill>
                  <a:srgbClr val="333333"/>
                </a:solidFill>
                <a:highlight>
                  <a:srgbClr val="FFFFFF"/>
                </a:highlight>
                <a:latin typeface="Georgia"/>
                <a:ea typeface="Georgia"/>
                <a:cs typeface="Georgia"/>
                <a:sym typeface="Georgia"/>
              </a:rPr>
              <a:t>C. Proposed Methods</a:t>
            </a:r>
            <a:endParaRPr b="1" sz="1500">
              <a:solidFill>
                <a:srgbClr val="333333"/>
              </a:solidFill>
              <a:highlight>
                <a:srgbClr val="FFFFFF"/>
              </a:highlight>
              <a:latin typeface="Georgia"/>
              <a:ea typeface="Georgia"/>
              <a:cs typeface="Georgia"/>
              <a:sym typeface="Georgia"/>
            </a:endParaRPr>
          </a:p>
          <a:p>
            <a:pPr indent="0" lvl="0" marL="0" rtl="0" algn="l">
              <a:spcBef>
                <a:spcPts val="700"/>
              </a:spcBef>
              <a:spcAft>
                <a:spcPts val="0"/>
              </a:spcAft>
              <a:buNone/>
            </a:pPr>
            <a:r>
              <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350">
                <a:solidFill>
                  <a:srgbClr val="333333"/>
                </a:solidFill>
                <a:highlight>
                  <a:srgbClr val="FFFFFF"/>
                </a:highlight>
                <a:latin typeface="Georgia"/>
                <a:ea typeface="Georgia"/>
                <a:cs typeface="Georgia"/>
                <a:sym typeface="Georgia"/>
              </a:rPr>
              <a:t>We utilized two models for the classification task, Model I and Model II. Model I consist of 3D CNN, while Model II uses a combination of pre-trained CNN and LSTM. Model III, an object detection model, is based on the YOLO (You Only Look Once) v5 algorithm for detecting hand gestures.</a:t>
            </a:r>
            <a:endParaRPr/>
          </a:p>
        </p:txBody>
      </p:sp>
      <p:sp>
        <p:nvSpPr>
          <p:cNvPr id="123" name="Google Shape;12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55000"/>
              <a:buFont typeface="Arial"/>
              <a:buNone/>
            </a:pPr>
            <a:r>
              <a:rPr b="1" lang="en-GB" sz="2000">
                <a:solidFill>
                  <a:srgbClr val="333333"/>
                </a:solidFill>
                <a:highlight>
                  <a:srgbClr val="FFFFFF"/>
                </a:highlight>
                <a:latin typeface="Georgia"/>
                <a:ea typeface="Georgia"/>
                <a:cs typeface="Georgia"/>
                <a:sym typeface="Georgia"/>
              </a:rPr>
              <a:t>1) Classification</a:t>
            </a:r>
            <a:endParaRPr b="1" sz="2000">
              <a:solidFill>
                <a:srgbClr val="333333"/>
              </a:solidFill>
              <a:highlight>
                <a:srgbClr val="FFFFFF"/>
              </a:highlight>
              <a:latin typeface="Georgia"/>
              <a:ea typeface="Georgia"/>
              <a:cs typeface="Georgia"/>
              <a:sym typeface="Georgia"/>
            </a:endParaRPr>
          </a:p>
          <a:p>
            <a:pPr indent="0" lvl="0" marL="0" rtl="0" algn="l">
              <a:spcBef>
                <a:spcPts val="100"/>
              </a:spcBef>
              <a:spcAft>
                <a:spcPts val="0"/>
              </a:spcAft>
              <a:buNone/>
            </a:pPr>
            <a:r>
              <a:t/>
            </a:r>
            <a:endParaRPr/>
          </a:p>
        </p:txBody>
      </p:sp>
      <p:sp>
        <p:nvSpPr>
          <p:cNvPr id="129" name="Google Shape;129;p23"/>
          <p:cNvSpPr txBox="1"/>
          <p:nvPr>
            <p:ph idx="1" type="body"/>
          </p:nvPr>
        </p:nvSpPr>
        <p:spPr>
          <a:xfrm>
            <a:off x="311700" y="172710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n-GB" sz="1150">
                <a:solidFill>
                  <a:srgbClr val="666666"/>
                </a:solidFill>
                <a:highlight>
                  <a:srgbClr val="FFFFFF"/>
                </a:highlight>
                <a:latin typeface="Verdana"/>
                <a:ea typeface="Verdana"/>
                <a:cs typeface="Verdana"/>
                <a:sym typeface="Verdana"/>
              </a:rPr>
              <a:t>The detailed overall architecture of Model I.</a:t>
            </a:r>
            <a:endParaRPr/>
          </a:p>
        </p:txBody>
      </p:sp>
      <p:pic>
        <p:nvPicPr>
          <p:cNvPr id="130" name="Google Shape;130;p23"/>
          <p:cNvPicPr preferRelativeResize="0"/>
          <p:nvPr/>
        </p:nvPicPr>
        <p:blipFill>
          <a:blip r:embed="rId3">
            <a:alphaModFix/>
          </a:blip>
          <a:stretch>
            <a:fillRect/>
          </a:stretch>
        </p:blipFill>
        <p:spPr>
          <a:xfrm>
            <a:off x="666750" y="963025"/>
            <a:ext cx="7810500" cy="3639900"/>
          </a:xfrm>
          <a:prstGeom prst="rect">
            <a:avLst/>
          </a:prstGeom>
          <a:noFill/>
          <a:ln>
            <a:noFill/>
          </a:ln>
        </p:spPr>
      </p:pic>
      <p:sp>
        <p:nvSpPr>
          <p:cNvPr id="131" name="Google Shape;13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350">
                <a:solidFill>
                  <a:srgbClr val="333333"/>
                </a:solidFill>
                <a:highlight>
                  <a:srgbClr val="FFFFFF"/>
                </a:highlight>
                <a:latin typeface="Georgia"/>
                <a:ea typeface="Georgia"/>
                <a:cs typeface="Georgia"/>
                <a:sym typeface="Georgia"/>
              </a:rPr>
              <a:t>Model II is based on LSTM on top of a pre-trained CNN (VGG-16) to classify the video sequence. It uses transfer learning and LSTM for learning spatial and temporal features respectively. Each frame is passed onto the CNN (VGG-16) to extract spatial features. The outputs are then sent into a LSTM to find temporal characteristics in the image stream. Finally, the extracted features are sent to a fully connected layer that predicts the classification for the whole input sequence. </a:t>
            </a:r>
            <a:endParaRPr/>
          </a:p>
        </p:txBody>
      </p:sp>
      <p:sp>
        <p:nvSpPr>
          <p:cNvPr id="137" name="Google Shape;137;p24"/>
          <p:cNvSpPr txBox="1"/>
          <p:nvPr>
            <p:ph idx="1" type="body"/>
          </p:nvPr>
        </p:nvSpPr>
        <p:spPr>
          <a:xfrm>
            <a:off x="311700" y="16290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n-GB" sz="1150">
                <a:solidFill>
                  <a:srgbClr val="666666"/>
                </a:solidFill>
                <a:highlight>
                  <a:srgbClr val="FFFFFF"/>
                </a:highlight>
                <a:latin typeface="Verdana"/>
                <a:ea typeface="Verdana"/>
                <a:cs typeface="Verdana"/>
                <a:sym typeface="Verdana"/>
              </a:rPr>
              <a:t>Layer-wise architecture of VGG-16 model.</a:t>
            </a:r>
            <a:r>
              <a:rPr lang="en-GB"/>
              <a:t> </a:t>
            </a:r>
            <a:endParaRPr/>
          </a:p>
        </p:txBody>
      </p:sp>
      <p:pic>
        <p:nvPicPr>
          <p:cNvPr id="138" name="Google Shape;138;p24"/>
          <p:cNvPicPr preferRelativeResize="0"/>
          <p:nvPr/>
        </p:nvPicPr>
        <p:blipFill>
          <a:blip r:embed="rId3">
            <a:alphaModFix/>
          </a:blip>
          <a:stretch>
            <a:fillRect/>
          </a:stretch>
        </p:blipFill>
        <p:spPr>
          <a:xfrm>
            <a:off x="666750" y="1552988"/>
            <a:ext cx="7810500" cy="2809875"/>
          </a:xfrm>
          <a:prstGeom prst="rect">
            <a:avLst/>
          </a:prstGeom>
          <a:noFill/>
          <a:ln>
            <a:noFill/>
          </a:ln>
        </p:spPr>
      </p:pic>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145" name="Google Shape;145;p25"/>
          <p:cNvSpPr txBox="1"/>
          <p:nvPr>
            <p:ph idx="1" type="body"/>
          </p:nvPr>
        </p:nvSpPr>
        <p:spPr>
          <a:xfrm>
            <a:off x="311700" y="1668300"/>
            <a:ext cx="8520600" cy="3475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n-GB" sz="1150">
                <a:solidFill>
                  <a:srgbClr val="666666"/>
                </a:solidFill>
                <a:highlight>
                  <a:srgbClr val="FFFFFF"/>
                </a:highlight>
                <a:latin typeface="Verdana"/>
                <a:ea typeface="Verdana"/>
                <a:cs typeface="Verdana"/>
                <a:sym typeface="Verdana"/>
              </a:rPr>
              <a:t>Combining VGG-16 and LSTM networks to design the framework of Model II.</a:t>
            </a:r>
            <a:r>
              <a:rPr lang="en-GB"/>
              <a:t> </a:t>
            </a:r>
            <a:endParaRPr/>
          </a:p>
        </p:txBody>
      </p:sp>
      <p:pic>
        <p:nvPicPr>
          <p:cNvPr id="146" name="Google Shape;146;p25"/>
          <p:cNvPicPr preferRelativeResize="0"/>
          <p:nvPr/>
        </p:nvPicPr>
        <p:blipFill>
          <a:blip r:embed="rId3">
            <a:alphaModFix/>
          </a:blip>
          <a:stretch>
            <a:fillRect/>
          </a:stretch>
        </p:blipFill>
        <p:spPr>
          <a:xfrm>
            <a:off x="666750" y="238100"/>
            <a:ext cx="7810500" cy="4256500"/>
          </a:xfrm>
          <a:prstGeom prst="rect">
            <a:avLst/>
          </a:prstGeom>
          <a:noFill/>
          <a:ln>
            <a:noFill/>
          </a:ln>
        </p:spPr>
      </p:pic>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55000"/>
              <a:buFont typeface="Arial"/>
              <a:buNone/>
            </a:pPr>
            <a:r>
              <a:rPr b="1" lang="en-GB" sz="2000">
                <a:solidFill>
                  <a:srgbClr val="333333"/>
                </a:solidFill>
                <a:highlight>
                  <a:srgbClr val="FFFFFF"/>
                </a:highlight>
                <a:latin typeface="Georgia"/>
                <a:ea typeface="Georgia"/>
                <a:cs typeface="Georgia"/>
                <a:sym typeface="Georgia"/>
              </a:rPr>
              <a:t>2) Detection</a:t>
            </a:r>
            <a:endParaRPr b="1" sz="2000">
              <a:solidFill>
                <a:srgbClr val="333333"/>
              </a:solidFill>
              <a:highlight>
                <a:srgbClr val="FFFFFF"/>
              </a:highlight>
              <a:latin typeface="Georgia"/>
              <a:ea typeface="Georgia"/>
              <a:cs typeface="Georgia"/>
              <a:sym typeface="Georgia"/>
            </a:endParaRPr>
          </a:p>
          <a:p>
            <a:pPr indent="0" lvl="0" marL="0" rtl="0" algn="l">
              <a:spcBef>
                <a:spcPts val="100"/>
              </a:spcBef>
              <a:spcAft>
                <a:spcPts val="0"/>
              </a:spcAft>
              <a:buNone/>
            </a:pPr>
            <a:r>
              <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r>
              <a:rPr lang="en-GB" sz="1350">
                <a:solidFill>
                  <a:srgbClr val="333333"/>
                </a:solidFill>
                <a:highlight>
                  <a:srgbClr val="FFFFFF"/>
                </a:highlight>
                <a:latin typeface="Georgia"/>
                <a:ea typeface="Georgia"/>
                <a:cs typeface="Georgia"/>
                <a:sym typeface="Georgia"/>
              </a:rPr>
              <a:t>YOLO v5 is an advanced real-time object detection algorithm with top performances on two official object detection datasets: Pascal VOC and Microsoft COCO. YOLO v5 comprises of three segments; </a:t>
            </a:r>
            <a:r>
              <a:rPr lang="en-GB" sz="1350">
                <a:solidFill>
                  <a:srgbClr val="333333"/>
                </a:solidFill>
                <a:highlight>
                  <a:srgbClr val="FFFFFF"/>
                </a:highlight>
                <a:latin typeface="Georgia"/>
                <a:ea typeface="Georgia"/>
                <a:cs typeface="Georgia"/>
                <a:sym typeface="Georgia"/>
              </a:rPr>
              <a:t>CSPDarknet</a:t>
            </a:r>
            <a:r>
              <a:rPr lang="en-GB" sz="1350">
                <a:solidFill>
                  <a:srgbClr val="333333"/>
                </a:solidFill>
                <a:highlight>
                  <a:srgbClr val="FFFFFF"/>
                </a:highlight>
                <a:latin typeface="Georgia"/>
                <a:ea typeface="Georgia"/>
                <a:cs typeface="Georgia"/>
                <a:sym typeface="Georgia"/>
              </a:rPr>
              <a:t> network, PANet network, and YOLO Layer, often referred to as backbone, neck, and head of the architecture, respectively.</a:t>
            </a:r>
            <a:endParaRPr/>
          </a:p>
        </p:txBody>
      </p:sp>
      <p:sp>
        <p:nvSpPr>
          <p:cNvPr id="154" name="Google Shape;15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160" name="Google Shape;160;p27"/>
          <p:cNvSpPr txBox="1"/>
          <p:nvPr>
            <p:ph idx="1" type="body"/>
          </p:nvPr>
        </p:nvSpPr>
        <p:spPr>
          <a:xfrm>
            <a:off x="311700" y="172710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n-GB" sz="1150">
                <a:solidFill>
                  <a:srgbClr val="666666"/>
                </a:solidFill>
                <a:highlight>
                  <a:srgbClr val="FFFFFF"/>
                </a:highlight>
                <a:latin typeface="Verdana"/>
                <a:ea typeface="Verdana"/>
                <a:cs typeface="Verdana"/>
                <a:sym typeface="Verdana"/>
              </a:rPr>
              <a:t>Detailed architecture of YOLO v5 algorithm.</a:t>
            </a:r>
            <a:r>
              <a:rPr lang="en-GB"/>
              <a:t> </a:t>
            </a:r>
            <a:endParaRPr/>
          </a:p>
        </p:txBody>
      </p:sp>
      <p:pic>
        <p:nvPicPr>
          <p:cNvPr id="161" name="Google Shape;161;p27"/>
          <p:cNvPicPr preferRelativeResize="0"/>
          <p:nvPr/>
        </p:nvPicPr>
        <p:blipFill>
          <a:blip r:embed="rId3">
            <a:alphaModFix/>
          </a:blip>
          <a:stretch>
            <a:fillRect/>
          </a:stretch>
        </p:blipFill>
        <p:spPr>
          <a:xfrm>
            <a:off x="1092075" y="445025"/>
            <a:ext cx="6959850" cy="4123850"/>
          </a:xfrm>
          <a:prstGeom prst="rect">
            <a:avLst/>
          </a:prstGeom>
          <a:noFill/>
          <a:ln>
            <a:noFill/>
          </a:ln>
        </p:spPr>
      </p:pic>
      <p:sp>
        <p:nvSpPr>
          <p:cNvPr id="162" name="Google Shape;16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 </a:t>
            </a:r>
            <a:r>
              <a:rPr lang="en-GB" sz="2400">
                <a:solidFill>
                  <a:srgbClr val="333333"/>
                </a:solidFill>
                <a:highlight>
                  <a:srgbClr val="FFFFFF"/>
                </a:highlight>
                <a:latin typeface="Verdana"/>
                <a:ea typeface="Verdana"/>
                <a:cs typeface="Verdana"/>
                <a:sym typeface="Verdana"/>
              </a:rPr>
              <a:t>Results and Discussions</a:t>
            </a:r>
            <a:endParaRPr sz="2400">
              <a:solidFill>
                <a:srgbClr val="333333"/>
              </a:solidFill>
              <a:highlight>
                <a:srgbClr val="FFFFFF"/>
              </a:highlight>
              <a:latin typeface="Verdana"/>
              <a:ea typeface="Verdana"/>
              <a:cs typeface="Verdana"/>
              <a:sym typeface="Verdana"/>
            </a:endParaRPr>
          </a:p>
          <a:p>
            <a:pPr indent="0" lvl="0" marL="0" rtl="0" algn="ctr">
              <a:spcBef>
                <a:spcPts val="0"/>
              </a:spcBef>
              <a:spcAft>
                <a:spcPts val="0"/>
              </a:spcAft>
              <a:buNone/>
            </a:pPr>
            <a:r>
              <a:t/>
            </a:r>
            <a:endParaRPr/>
          </a:p>
        </p:txBody>
      </p:sp>
      <p:sp>
        <p:nvSpPr>
          <p:cNvPr id="168" name="Google Shape;16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Clr>
                <a:schemeClr val="dk1"/>
              </a:buClr>
              <a:buSzPts val="1100"/>
              <a:buFont typeface="Arial"/>
              <a:buNone/>
            </a:pPr>
            <a:r>
              <a:rPr b="1" lang="en-GB" sz="1500">
                <a:solidFill>
                  <a:srgbClr val="333333"/>
                </a:solidFill>
                <a:highlight>
                  <a:srgbClr val="FFFFFF"/>
                </a:highlight>
                <a:latin typeface="Georgia"/>
                <a:ea typeface="Georgia"/>
                <a:cs typeface="Georgia"/>
                <a:sym typeface="Georgia"/>
              </a:rPr>
              <a:t>A. Evaluation Metrics</a:t>
            </a:r>
            <a:endParaRPr b="1" sz="1500">
              <a:solidFill>
                <a:srgbClr val="333333"/>
              </a:solidFill>
              <a:highlight>
                <a:srgbClr val="FFFFFF"/>
              </a:highlight>
              <a:latin typeface="Georgia"/>
              <a:ea typeface="Georgia"/>
              <a:cs typeface="Georgia"/>
              <a:sym typeface="Georgia"/>
            </a:endParaRPr>
          </a:p>
          <a:p>
            <a:pPr indent="0" lvl="0" marL="0" rtl="0" algn="l">
              <a:spcBef>
                <a:spcPts val="700"/>
              </a:spcBef>
              <a:spcAft>
                <a:spcPts val="0"/>
              </a:spcAft>
              <a:buNone/>
            </a:pPr>
            <a:r>
              <a:rPr lang="en-GB" sz="1350">
                <a:solidFill>
                  <a:srgbClr val="333333"/>
                </a:solidFill>
                <a:highlight>
                  <a:srgbClr val="FFFFFF"/>
                </a:highlight>
                <a:latin typeface="Georgia"/>
                <a:ea typeface="Georgia"/>
                <a:cs typeface="Georgia"/>
                <a:sym typeface="Georgia"/>
              </a:rPr>
              <a:t>Two medium accuracy ranges, map@0.5 and map@0.5:0.95, are used. The mAP@0.5 shows the average confidence level accuracy of 50%. The mean value of average precision in the range of 50% to 95% is the mAP@0.5:0.95.</a:t>
            </a:r>
            <a:endParaRPr sz="1350">
              <a:solidFill>
                <a:srgbClr val="333333"/>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sz="1350">
              <a:solidFill>
                <a:srgbClr val="333333"/>
              </a:solidFill>
              <a:highlight>
                <a:srgbClr val="FFFFFF"/>
              </a:highlight>
              <a:latin typeface="Georgia"/>
              <a:ea typeface="Georgia"/>
              <a:cs typeface="Georgia"/>
              <a:sym typeface="Georgia"/>
            </a:endParaRPr>
          </a:p>
        </p:txBody>
      </p:sp>
      <p:sp>
        <p:nvSpPr>
          <p:cNvPr id="169" name="Google Shape;16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73333"/>
              <a:buFont typeface="Arial"/>
              <a:buNone/>
            </a:pPr>
            <a:r>
              <a:rPr b="1" lang="en-GB" sz="1500">
                <a:solidFill>
                  <a:srgbClr val="333333"/>
                </a:solidFill>
                <a:highlight>
                  <a:srgbClr val="FFFFFF"/>
                </a:highlight>
                <a:latin typeface="Georgia"/>
                <a:ea typeface="Georgia"/>
                <a:cs typeface="Georgia"/>
                <a:sym typeface="Georgia"/>
              </a:rPr>
              <a:t>B. Performance of Classification Models</a:t>
            </a:r>
            <a:endParaRPr b="1" sz="1500">
              <a:solidFill>
                <a:srgbClr val="333333"/>
              </a:solidFill>
              <a:highlight>
                <a:srgbClr val="FFFFFF"/>
              </a:highlight>
              <a:latin typeface="Georgia"/>
              <a:ea typeface="Georgia"/>
              <a:cs typeface="Georgia"/>
              <a:sym typeface="Georgia"/>
            </a:endParaRPr>
          </a:p>
          <a:p>
            <a:pPr indent="0" lvl="0" marL="0" rtl="0" algn="l">
              <a:lnSpc>
                <a:spcPct val="115000"/>
              </a:lnSpc>
              <a:spcBef>
                <a:spcPts val="700"/>
              </a:spcBef>
              <a:spcAft>
                <a:spcPts val="0"/>
              </a:spcAft>
              <a:buClr>
                <a:schemeClr val="dk1"/>
              </a:buClr>
              <a:buSzPct val="81481"/>
              <a:buFont typeface="Arial"/>
              <a:buNone/>
            </a:pPr>
            <a:r>
              <a:rPr lang="en-GB" sz="1350">
                <a:solidFill>
                  <a:srgbClr val="333333"/>
                </a:solidFill>
                <a:highlight>
                  <a:srgbClr val="FFFFFF"/>
                </a:highlight>
                <a:latin typeface="Georgia"/>
                <a:ea typeface="Georgia"/>
                <a:cs typeface="Georgia"/>
                <a:sym typeface="Georgia"/>
              </a:rPr>
              <a:t>The classification models were trained and tested on 2060 frames from 412 videos.</a:t>
            </a:r>
            <a:endParaRPr sz="1350">
              <a:solidFill>
                <a:srgbClr val="333333"/>
              </a:solidFill>
              <a:highlight>
                <a:srgbClr val="FFFFFF"/>
              </a:highlight>
              <a:latin typeface="Georgia"/>
              <a:ea typeface="Georgia"/>
              <a:cs typeface="Georgia"/>
              <a:sym typeface="Georgia"/>
            </a:endParaRPr>
          </a:p>
          <a:p>
            <a:pPr indent="0" lvl="0" marL="0" rtl="0" algn="l">
              <a:spcBef>
                <a:spcPts val="1200"/>
              </a:spcBef>
              <a:spcAft>
                <a:spcPts val="0"/>
              </a:spcAft>
              <a:buNone/>
            </a:pPr>
            <a:r>
              <a:rPr lang="en-GB"/>
              <a:t> </a:t>
            </a:r>
            <a:endParaRPr/>
          </a:p>
        </p:txBody>
      </p:sp>
      <p:sp>
        <p:nvSpPr>
          <p:cNvPr id="175" name="Google Shape;17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n-GB" sz="1150">
                <a:solidFill>
                  <a:srgbClr val="666666"/>
                </a:solidFill>
                <a:highlight>
                  <a:srgbClr val="FFFFFF"/>
                </a:highlight>
                <a:latin typeface="Verdana"/>
                <a:ea typeface="Verdana"/>
                <a:cs typeface="Verdana"/>
                <a:sym typeface="Verdana"/>
              </a:rPr>
              <a:t>Performance Comparison of Classification Models I and II</a:t>
            </a:r>
            <a:r>
              <a:rPr lang="en-GB"/>
              <a:t> </a:t>
            </a:r>
            <a:endParaRPr/>
          </a:p>
        </p:txBody>
      </p:sp>
      <p:pic>
        <p:nvPicPr>
          <p:cNvPr id="176" name="Google Shape;176;p29"/>
          <p:cNvPicPr preferRelativeResize="0"/>
          <p:nvPr/>
        </p:nvPicPr>
        <p:blipFill>
          <a:blip r:embed="rId3">
            <a:alphaModFix/>
          </a:blip>
          <a:stretch>
            <a:fillRect/>
          </a:stretch>
        </p:blipFill>
        <p:spPr>
          <a:xfrm>
            <a:off x="666750" y="1452563"/>
            <a:ext cx="7810500" cy="2238375"/>
          </a:xfrm>
          <a:prstGeom prst="rect">
            <a:avLst/>
          </a:prstGeom>
          <a:noFill/>
          <a:ln>
            <a:noFill/>
          </a:ln>
        </p:spPr>
      </p:pic>
      <p:sp>
        <p:nvSpPr>
          <p:cNvPr id="177" name="Google Shape;17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183" name="Google Shape;18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33333"/>
              <a:buAutoNum type="arabicPeriod"/>
            </a:pPr>
            <a:r>
              <a:rPr lang="en-GB" sz="1350">
                <a:solidFill>
                  <a:srgbClr val="333333"/>
                </a:solidFill>
                <a:highlight>
                  <a:srgbClr val="FFFFFF"/>
                </a:highlight>
                <a:latin typeface="Georgia"/>
                <a:ea typeface="Georgia"/>
                <a:cs typeface="Georgia"/>
                <a:sym typeface="Georgia"/>
              </a:rPr>
              <a:t>3D CNN-based model was able to achieve a maximum of 82% accuracy on the test set.</a:t>
            </a:r>
            <a:endParaRPr sz="1350">
              <a:solidFill>
                <a:srgbClr val="333333"/>
              </a:solidFill>
              <a:highlight>
                <a:srgbClr val="FFFFFF"/>
              </a:highlight>
              <a:latin typeface="Georgia"/>
              <a:ea typeface="Georgia"/>
              <a:cs typeface="Georgia"/>
              <a:sym typeface="Georgia"/>
            </a:endParaRPr>
          </a:p>
          <a:p>
            <a:pPr indent="-334327" lvl="0" marL="457200" rtl="0" algn="l">
              <a:spcBef>
                <a:spcPts val="0"/>
              </a:spcBef>
              <a:spcAft>
                <a:spcPts val="0"/>
              </a:spcAft>
              <a:buSzPct val="133333"/>
              <a:buAutoNum type="arabicPeriod"/>
            </a:pPr>
            <a:r>
              <a:rPr lang="en-GB" sz="1350">
                <a:solidFill>
                  <a:srgbClr val="333333"/>
                </a:solidFill>
                <a:highlight>
                  <a:srgbClr val="FFFFFF"/>
                </a:highlight>
                <a:latin typeface="Georgia"/>
                <a:ea typeface="Georgia"/>
                <a:cs typeface="Georgia"/>
                <a:sym typeface="Georgia"/>
              </a:rPr>
              <a:t>Since the signs ‘Doctor’ and ‘Thief’ had the least movement among all, the model achieved relatively better results on them while the other signs such as ‘Help,’ ‘Lose’ and ‘Call’ weren’t classified with accuracy.</a:t>
            </a:r>
            <a:endParaRPr sz="1350">
              <a:solidFill>
                <a:srgbClr val="333333"/>
              </a:solidFill>
              <a:highlight>
                <a:srgbClr val="FFFFFF"/>
              </a:highlight>
              <a:latin typeface="Georgia"/>
              <a:ea typeface="Georgia"/>
              <a:cs typeface="Georgia"/>
              <a:sym typeface="Georgia"/>
            </a:endParaRPr>
          </a:p>
          <a:p>
            <a:pPr indent="-334327" lvl="0" marL="457200" rtl="0" algn="l">
              <a:spcBef>
                <a:spcPts val="0"/>
              </a:spcBef>
              <a:spcAft>
                <a:spcPts val="0"/>
              </a:spcAft>
              <a:buSzPct val="133333"/>
              <a:buAutoNum type="arabicPeriod"/>
            </a:pPr>
            <a:r>
              <a:rPr lang="en-GB" sz="1350">
                <a:solidFill>
                  <a:srgbClr val="333333"/>
                </a:solidFill>
                <a:highlight>
                  <a:srgbClr val="FFFFFF"/>
                </a:highlight>
                <a:latin typeface="Georgia"/>
                <a:ea typeface="Georgia"/>
                <a:cs typeface="Georgia"/>
                <a:sym typeface="Georgia"/>
              </a:rPr>
              <a:t>It was observed that double-handed signs were classified more accurately than single-handed ones.</a:t>
            </a:r>
            <a:r>
              <a:rPr lang="en-GB"/>
              <a:t> </a:t>
            </a:r>
            <a:endParaRPr/>
          </a:p>
          <a:p>
            <a:pPr indent="0" lvl="0" marL="457200" rtl="0" algn="l">
              <a:spcBef>
                <a:spcPts val="1200"/>
              </a:spcBef>
              <a:spcAft>
                <a:spcPts val="0"/>
              </a:spcAft>
              <a:buNone/>
            </a:pPr>
            <a:r>
              <a:t/>
            </a:r>
            <a:endParaRPr/>
          </a:p>
          <a:p>
            <a:pPr indent="-307895" lvl="0" marL="457200" rtl="0" algn="l">
              <a:spcBef>
                <a:spcPts val="1200"/>
              </a:spcBef>
              <a:spcAft>
                <a:spcPts val="0"/>
              </a:spcAft>
              <a:buClr>
                <a:srgbClr val="333333"/>
              </a:buClr>
              <a:buSzPct val="100000"/>
              <a:buFont typeface="Georgia"/>
              <a:buAutoNum type="alphaLcPeriod"/>
            </a:pPr>
            <a:r>
              <a:rPr lang="en-GB" sz="1350">
                <a:solidFill>
                  <a:srgbClr val="333333"/>
                </a:solidFill>
                <a:highlight>
                  <a:srgbClr val="FFFFFF"/>
                </a:highlight>
                <a:latin typeface="Georgia"/>
                <a:ea typeface="Georgia"/>
                <a:cs typeface="Georgia"/>
                <a:sym typeface="Georgia"/>
              </a:rPr>
              <a:t>VGG-16, combined with LSTM achieved an accuracy of 98%. </a:t>
            </a:r>
            <a:endParaRPr sz="1350">
              <a:solidFill>
                <a:srgbClr val="333333"/>
              </a:solidFill>
              <a:highlight>
                <a:srgbClr val="FFFFFF"/>
              </a:highlight>
              <a:latin typeface="Georgia"/>
              <a:ea typeface="Georgia"/>
              <a:cs typeface="Georgia"/>
              <a:sym typeface="Georgia"/>
            </a:endParaRPr>
          </a:p>
          <a:p>
            <a:pPr indent="-307895" lvl="0" marL="457200" rtl="0" algn="l">
              <a:spcBef>
                <a:spcPts val="0"/>
              </a:spcBef>
              <a:spcAft>
                <a:spcPts val="0"/>
              </a:spcAft>
              <a:buClr>
                <a:srgbClr val="333333"/>
              </a:buClr>
              <a:buSzPct val="100000"/>
              <a:buFont typeface="Georgia"/>
              <a:buAutoNum type="alphaLcPeriod"/>
            </a:pPr>
            <a:r>
              <a:rPr lang="en-GB" sz="1350">
                <a:solidFill>
                  <a:srgbClr val="333333"/>
                </a:solidFill>
                <a:highlight>
                  <a:srgbClr val="FFFFFF"/>
                </a:highlight>
                <a:latin typeface="Georgia"/>
                <a:ea typeface="Georgia"/>
                <a:cs typeface="Georgia"/>
                <a:sym typeface="Georgia"/>
              </a:rPr>
              <a:t>Due to the similarity of movement of the hands, Model II showed some error in differentiating the signs ‘Pain’ and ‘Call’.</a:t>
            </a:r>
            <a:endParaRPr sz="1350">
              <a:solidFill>
                <a:srgbClr val="333333"/>
              </a:solidFill>
              <a:highlight>
                <a:srgbClr val="FFFFFF"/>
              </a:highlight>
              <a:latin typeface="Georgia"/>
              <a:ea typeface="Georgia"/>
              <a:cs typeface="Georgia"/>
              <a:sym typeface="Georgia"/>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184" name="Google Shape;18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73333"/>
              <a:buFont typeface="Arial"/>
              <a:buNone/>
            </a:pPr>
            <a:r>
              <a:rPr b="1" lang="en-GB" sz="1500">
                <a:solidFill>
                  <a:srgbClr val="333333"/>
                </a:solidFill>
                <a:highlight>
                  <a:srgbClr val="FFFFFF"/>
                </a:highlight>
                <a:latin typeface="Georgia"/>
                <a:ea typeface="Georgia"/>
                <a:cs typeface="Georgia"/>
                <a:sym typeface="Georgia"/>
              </a:rPr>
              <a:t>C. Performance of Detection Models</a:t>
            </a:r>
            <a:endParaRPr b="1" sz="1500">
              <a:solidFill>
                <a:srgbClr val="333333"/>
              </a:solidFill>
              <a:highlight>
                <a:srgbClr val="FFFFFF"/>
              </a:highlight>
              <a:latin typeface="Georgia"/>
              <a:ea typeface="Georgia"/>
              <a:cs typeface="Georgia"/>
              <a:sym typeface="Georgia"/>
            </a:endParaRPr>
          </a:p>
          <a:p>
            <a:pPr indent="0" lvl="0" marL="0" rtl="0" algn="l">
              <a:spcBef>
                <a:spcPts val="700"/>
              </a:spcBef>
              <a:spcAft>
                <a:spcPts val="0"/>
              </a:spcAft>
              <a:buNone/>
            </a:pPr>
            <a:r>
              <a:rPr lang="en-GB"/>
              <a:t> </a:t>
            </a:r>
            <a:endParaRPr/>
          </a:p>
        </p:txBody>
      </p:sp>
      <p:sp>
        <p:nvSpPr>
          <p:cNvPr id="190" name="Google Shape;19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333333"/>
              </a:buClr>
              <a:buSzPts val="1350"/>
              <a:buFont typeface="Georgia"/>
              <a:buAutoNum type="arabicPeriod"/>
            </a:pPr>
            <a:r>
              <a:rPr lang="en-GB" sz="1350">
                <a:solidFill>
                  <a:srgbClr val="333333"/>
                </a:solidFill>
                <a:highlight>
                  <a:srgbClr val="FFFFFF"/>
                </a:highlight>
                <a:latin typeface="Georgia"/>
                <a:ea typeface="Georgia"/>
                <a:cs typeface="Georgia"/>
                <a:sym typeface="Georgia"/>
              </a:rPr>
              <a:t>Model III is trained on 500 epochs with a batch size of 16. The learning rate is 0.01, and the decay is 0.0005. It took around 4 hours to train the model.</a:t>
            </a:r>
            <a:endParaRPr sz="1350">
              <a:solidFill>
                <a:srgbClr val="333333"/>
              </a:solidFill>
              <a:highlight>
                <a:srgbClr val="FFFFFF"/>
              </a:highlight>
              <a:latin typeface="Georgia"/>
              <a:ea typeface="Georgia"/>
              <a:cs typeface="Georgia"/>
              <a:sym typeface="Georgia"/>
            </a:endParaRPr>
          </a:p>
          <a:p>
            <a:pPr indent="0" lvl="0" marL="0" rtl="0" algn="l">
              <a:lnSpc>
                <a:spcPct val="130000"/>
              </a:lnSpc>
              <a:spcBef>
                <a:spcPts val="1200"/>
              </a:spcBef>
              <a:spcAft>
                <a:spcPts val="0"/>
              </a:spcAft>
              <a:buNone/>
            </a:pPr>
            <a:r>
              <a:rPr b="1" lang="en-GB" sz="1500">
                <a:solidFill>
                  <a:srgbClr val="333333"/>
                </a:solidFill>
                <a:highlight>
                  <a:srgbClr val="FFFFFF"/>
                </a:highlight>
                <a:latin typeface="Georgia"/>
                <a:ea typeface="Georgia"/>
                <a:cs typeface="Georgia"/>
                <a:sym typeface="Georgia"/>
              </a:rPr>
              <a:t>D. Performance Comparison and Discussion</a:t>
            </a:r>
            <a:endParaRPr b="1" sz="1500">
              <a:solidFill>
                <a:srgbClr val="333333"/>
              </a:solidFill>
              <a:highlight>
                <a:srgbClr val="FFFFFF"/>
              </a:highlight>
              <a:latin typeface="Georgia"/>
              <a:ea typeface="Georgia"/>
              <a:cs typeface="Georgia"/>
              <a:sym typeface="Georgia"/>
            </a:endParaRPr>
          </a:p>
          <a:p>
            <a:pPr indent="-314325" lvl="0" marL="457200" rtl="0" algn="l">
              <a:spcBef>
                <a:spcPts val="700"/>
              </a:spcBef>
              <a:spcAft>
                <a:spcPts val="0"/>
              </a:spcAft>
              <a:buClr>
                <a:srgbClr val="333333"/>
              </a:buClr>
              <a:buSzPts val="1350"/>
              <a:buFont typeface="Georgia"/>
              <a:buAutoNum type="arabicPeriod"/>
            </a:pPr>
            <a:r>
              <a:rPr lang="en-GB" sz="1350">
                <a:solidFill>
                  <a:srgbClr val="333333"/>
                </a:solidFill>
                <a:highlight>
                  <a:srgbClr val="FFFFFF"/>
                </a:highlight>
                <a:latin typeface="Georgia"/>
                <a:ea typeface="Georgia"/>
                <a:cs typeface="Georgia"/>
                <a:sym typeface="Georgia"/>
              </a:rPr>
              <a:t>YOLO v5 was used as the detection model.</a:t>
            </a:r>
            <a:endParaRPr sz="1350">
              <a:solidFill>
                <a:srgbClr val="333333"/>
              </a:solidFill>
              <a:highlight>
                <a:srgbClr val="FFFFFF"/>
              </a:highlight>
              <a:latin typeface="Georgia"/>
              <a:ea typeface="Georgia"/>
              <a:cs typeface="Georgia"/>
              <a:sym typeface="Georgia"/>
            </a:endParaRPr>
          </a:p>
          <a:p>
            <a:pPr indent="-314325" lvl="0" marL="457200" rtl="0" algn="l">
              <a:spcBef>
                <a:spcPts val="0"/>
              </a:spcBef>
              <a:spcAft>
                <a:spcPts val="0"/>
              </a:spcAft>
              <a:buClr>
                <a:srgbClr val="333333"/>
              </a:buClr>
              <a:buSzPts val="1350"/>
              <a:buFont typeface="Georgia"/>
              <a:buAutoNum type="arabicPeriod"/>
            </a:pPr>
            <a:r>
              <a:rPr lang="en-GB" sz="1350">
                <a:solidFill>
                  <a:srgbClr val="333333"/>
                </a:solidFill>
                <a:highlight>
                  <a:srgbClr val="FFFFFF"/>
                </a:highlight>
                <a:latin typeface="Georgia"/>
                <a:ea typeface="Georgia"/>
                <a:cs typeface="Georgia"/>
                <a:sym typeface="Georgia"/>
              </a:rPr>
              <a:t>‘Call,’ and ‘Pain’ were the most difficult signs to be categorized accurately by any model. Both signs have dynamic gestures, and at a point in their movement, they seem to have a common hand position, which might have been challenging for models to differentiate. </a:t>
            </a:r>
            <a:endParaRPr sz="1350">
              <a:solidFill>
                <a:srgbClr val="333333"/>
              </a:solidFill>
              <a:highlight>
                <a:srgbClr val="FFFFFF"/>
              </a:highlight>
              <a:latin typeface="Georgia"/>
              <a:ea typeface="Georgia"/>
              <a:cs typeface="Georgia"/>
              <a:sym typeface="Georgia"/>
            </a:endParaRPr>
          </a:p>
          <a:p>
            <a:pPr indent="-314325" lvl="0" marL="457200" rtl="0" algn="l">
              <a:spcBef>
                <a:spcPts val="0"/>
              </a:spcBef>
              <a:spcAft>
                <a:spcPts val="0"/>
              </a:spcAft>
              <a:buClr>
                <a:srgbClr val="333333"/>
              </a:buClr>
              <a:buSzPts val="1350"/>
              <a:buFont typeface="Georgia"/>
              <a:buAutoNum type="arabicPeriod"/>
            </a:pPr>
            <a:r>
              <a:rPr lang="en-GB" sz="1350">
                <a:solidFill>
                  <a:srgbClr val="333333"/>
                </a:solidFill>
                <a:highlight>
                  <a:srgbClr val="FFFFFF"/>
                </a:highlight>
                <a:latin typeface="Georgia"/>
                <a:ea typeface="Georgia"/>
                <a:cs typeface="Georgia"/>
                <a:sym typeface="Georgia"/>
              </a:rPr>
              <a:t>The model I could not yield satisfactory results in identifying dynamic signs such as Accident, Call, Hot, and Pain, implying that 3D CNN did not correctly learn all of the temporal characteristics.</a:t>
            </a:r>
            <a:endParaRPr sz="1350">
              <a:solidFill>
                <a:srgbClr val="333333"/>
              </a:solidFill>
              <a:highlight>
                <a:srgbClr val="FFFFFF"/>
              </a:highlight>
              <a:latin typeface="Georgia"/>
              <a:ea typeface="Georgia"/>
              <a:cs typeface="Georgia"/>
              <a:sym typeface="Georgia"/>
            </a:endParaRPr>
          </a:p>
          <a:p>
            <a:pPr indent="0" lvl="0" marL="457200" rtl="0" algn="l">
              <a:spcBef>
                <a:spcPts val="1200"/>
              </a:spcBef>
              <a:spcAft>
                <a:spcPts val="0"/>
              </a:spcAft>
              <a:buNone/>
            </a:pPr>
            <a:r>
              <a:t/>
            </a:r>
            <a:endParaRPr sz="1350">
              <a:solidFill>
                <a:srgbClr val="333333"/>
              </a:solidFill>
              <a:highlight>
                <a:srgbClr val="FFFFFF"/>
              </a:highlight>
              <a:latin typeface="Georgia"/>
              <a:ea typeface="Georgia"/>
              <a:cs typeface="Georgia"/>
              <a:sym typeface="Georgia"/>
            </a:endParaRPr>
          </a:p>
          <a:p>
            <a:pPr indent="0" lvl="0" marL="457200" rtl="0" algn="l">
              <a:spcBef>
                <a:spcPts val="1200"/>
              </a:spcBef>
              <a:spcAft>
                <a:spcPts val="1200"/>
              </a:spcAft>
              <a:buNone/>
            </a:pPr>
            <a:r>
              <a:t/>
            </a:r>
            <a:endParaRPr sz="1350">
              <a:solidFill>
                <a:srgbClr val="333333"/>
              </a:solidFill>
              <a:highlight>
                <a:srgbClr val="FFFFFF"/>
              </a:highlight>
              <a:latin typeface="Georgia"/>
              <a:ea typeface="Georgia"/>
              <a:cs typeface="Georgia"/>
              <a:sym typeface="Georgia"/>
            </a:endParaRPr>
          </a:p>
        </p:txBody>
      </p:sp>
      <p:sp>
        <p:nvSpPr>
          <p:cNvPr id="191" name="Google Shape;19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Introduction</a:t>
            </a:r>
            <a:r>
              <a:rPr lang="en-GB" sz="1800">
                <a:solidFill>
                  <a:schemeClr val="dk2"/>
                </a:solidFill>
              </a:rPr>
              <a:t> </a:t>
            </a:r>
            <a:r>
              <a:rPr lang="en-GB"/>
              <a:t>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333333"/>
              </a:buClr>
              <a:buSzPts val="1350"/>
              <a:buFont typeface="Georgia"/>
              <a:buChar char="●"/>
            </a:pPr>
            <a:r>
              <a:rPr lang="en-GB" sz="1350">
                <a:solidFill>
                  <a:srgbClr val="333333"/>
                </a:solidFill>
                <a:highlight>
                  <a:srgbClr val="FFFFFF"/>
                </a:highlight>
                <a:latin typeface="Georgia"/>
                <a:ea typeface="Georgia"/>
                <a:cs typeface="Georgia"/>
                <a:sym typeface="Georgia"/>
              </a:rPr>
              <a:t>Implementation of state-of-the-art classification and object detection methods that can be used when hearing-impaired people are in desperate situations and want to convey their thoughts to other people at the earliest.</a:t>
            </a:r>
            <a:endParaRPr sz="1350">
              <a:solidFill>
                <a:srgbClr val="333333"/>
              </a:solidFill>
              <a:highlight>
                <a:srgbClr val="FFFFFF"/>
              </a:highlight>
              <a:latin typeface="Georgia"/>
              <a:ea typeface="Georgia"/>
              <a:cs typeface="Georgia"/>
              <a:sym typeface="Georgia"/>
            </a:endParaRPr>
          </a:p>
          <a:p>
            <a:pPr indent="-314325" lvl="0" marL="457200" rtl="0" algn="l">
              <a:spcBef>
                <a:spcPts val="0"/>
              </a:spcBef>
              <a:spcAft>
                <a:spcPts val="0"/>
              </a:spcAft>
              <a:buClr>
                <a:srgbClr val="333333"/>
              </a:buClr>
              <a:buSzPts val="1350"/>
              <a:buFont typeface="Georgia"/>
              <a:buChar char="●"/>
            </a:pPr>
            <a:r>
              <a:rPr lang="en-GB" sz="1350">
                <a:solidFill>
                  <a:srgbClr val="333333"/>
                </a:solidFill>
                <a:highlight>
                  <a:srgbClr val="FFFFFF"/>
                </a:highlight>
                <a:latin typeface="Georgia"/>
                <a:ea typeface="Georgia"/>
                <a:cs typeface="Georgia"/>
                <a:sym typeface="Georgia"/>
              </a:rPr>
              <a:t>A thorough literature review of related studies.</a:t>
            </a:r>
            <a:endParaRPr sz="1350">
              <a:solidFill>
                <a:srgbClr val="333333"/>
              </a:solidFill>
              <a:highlight>
                <a:srgbClr val="FFFFFF"/>
              </a:highlight>
              <a:latin typeface="Georgia"/>
              <a:ea typeface="Georgia"/>
              <a:cs typeface="Georgia"/>
              <a:sym typeface="Georgia"/>
            </a:endParaRPr>
          </a:p>
          <a:p>
            <a:pPr indent="-314325" lvl="0" marL="457200" rtl="0" algn="l">
              <a:spcBef>
                <a:spcPts val="0"/>
              </a:spcBef>
              <a:spcAft>
                <a:spcPts val="0"/>
              </a:spcAft>
              <a:buClr>
                <a:srgbClr val="333333"/>
              </a:buClr>
              <a:buSzPts val="1350"/>
              <a:buFont typeface="Georgia"/>
              <a:buChar char="●"/>
            </a:pPr>
            <a:r>
              <a:rPr lang="en-GB" sz="1350">
                <a:solidFill>
                  <a:srgbClr val="333333"/>
                </a:solidFill>
                <a:highlight>
                  <a:srgbClr val="FFFFFF"/>
                </a:highlight>
                <a:latin typeface="Georgia"/>
                <a:ea typeface="Georgia"/>
                <a:cs typeface="Georgia"/>
                <a:sym typeface="Georgia"/>
              </a:rPr>
              <a:t>Based on the first publicly available dataset of the hand gestures of the emergency ISL words.</a:t>
            </a:r>
            <a:endParaRPr sz="1350">
              <a:solidFill>
                <a:srgbClr val="333333"/>
              </a:solidFill>
              <a:highlight>
                <a:srgbClr val="FFFFFF"/>
              </a:highlight>
              <a:latin typeface="Georgia"/>
              <a:ea typeface="Georgia"/>
              <a:cs typeface="Georgia"/>
              <a:sym typeface="Georgia"/>
            </a:endParaRPr>
          </a:p>
          <a:p>
            <a:pPr indent="-314325" lvl="0" marL="457200" rtl="0" algn="l">
              <a:spcBef>
                <a:spcPts val="0"/>
              </a:spcBef>
              <a:spcAft>
                <a:spcPts val="0"/>
              </a:spcAft>
              <a:buClr>
                <a:srgbClr val="333333"/>
              </a:buClr>
              <a:buSzPts val="1350"/>
              <a:buFont typeface="Georgia"/>
              <a:buChar char="●"/>
            </a:pPr>
            <a:r>
              <a:rPr lang="en-GB" sz="1350">
                <a:solidFill>
                  <a:srgbClr val="333333"/>
                </a:solidFill>
                <a:highlight>
                  <a:srgbClr val="FFFFFF"/>
                </a:highlight>
                <a:latin typeface="Georgia"/>
                <a:ea typeface="Georgia"/>
                <a:cs typeface="Georgia"/>
                <a:sym typeface="Georgia"/>
              </a:rPr>
              <a:t>Analysis of videos of eight emergency signs.</a:t>
            </a:r>
            <a:endParaRPr sz="1350">
              <a:solidFill>
                <a:srgbClr val="333333"/>
              </a:solidFill>
              <a:highlight>
                <a:srgbClr val="FFFFFF"/>
              </a:highlight>
              <a:latin typeface="Georgia"/>
              <a:ea typeface="Georgia"/>
              <a:cs typeface="Georgia"/>
              <a:sym typeface="Georgia"/>
            </a:endParaRPr>
          </a:p>
          <a:p>
            <a:pPr indent="-314325" lvl="0" marL="457200" rtl="0" algn="l">
              <a:spcBef>
                <a:spcPts val="0"/>
              </a:spcBef>
              <a:spcAft>
                <a:spcPts val="0"/>
              </a:spcAft>
              <a:buClr>
                <a:srgbClr val="333333"/>
              </a:buClr>
              <a:buSzPts val="1350"/>
              <a:buFont typeface="Georgia"/>
              <a:buChar char="●"/>
            </a:pPr>
            <a:r>
              <a:rPr lang="en-GB" sz="1350">
                <a:solidFill>
                  <a:srgbClr val="333333"/>
                </a:solidFill>
                <a:highlight>
                  <a:srgbClr val="FFFFFF"/>
                </a:highlight>
                <a:latin typeface="Georgia"/>
                <a:ea typeface="Georgia"/>
                <a:cs typeface="Georgia"/>
                <a:sym typeface="Georgia"/>
              </a:rPr>
              <a:t>Comparison of the performance of proposed methods with each other on various metrics and with the previous studies.</a:t>
            </a:r>
            <a:endParaRPr sz="1350">
              <a:solidFill>
                <a:srgbClr val="333333"/>
              </a:solidFill>
              <a:highlight>
                <a:srgbClr val="FFFFFF"/>
              </a:highlight>
              <a:latin typeface="Georgia"/>
              <a:ea typeface="Georgia"/>
              <a:cs typeface="Georgia"/>
              <a:sym typeface="Georgia"/>
            </a:endParaRPr>
          </a:p>
          <a:p>
            <a:pPr indent="-314325" lvl="0" marL="457200" rtl="0" algn="l">
              <a:spcBef>
                <a:spcPts val="0"/>
              </a:spcBef>
              <a:spcAft>
                <a:spcPts val="0"/>
              </a:spcAft>
              <a:buClr>
                <a:srgbClr val="333333"/>
              </a:buClr>
              <a:buSzPts val="1350"/>
              <a:buFont typeface="Georgia"/>
              <a:buChar char="●"/>
            </a:pPr>
            <a:r>
              <a:rPr lang="en-GB" sz="1350">
                <a:solidFill>
                  <a:srgbClr val="333333"/>
                </a:solidFill>
                <a:highlight>
                  <a:srgbClr val="FFFFFF"/>
                </a:highlight>
                <a:latin typeface="Georgia"/>
                <a:ea typeface="Georgia"/>
                <a:cs typeface="Georgia"/>
                <a:sym typeface="Georgia"/>
              </a:rPr>
              <a:t>Establishing the superiority of the VGG + LSTM model over other classification models.</a:t>
            </a:r>
            <a:endParaRPr sz="1350">
              <a:solidFill>
                <a:srgbClr val="333333"/>
              </a:solidFill>
              <a:highlight>
                <a:srgbClr val="FFFFFF"/>
              </a:highlight>
              <a:latin typeface="Georgia"/>
              <a:ea typeface="Georgia"/>
              <a:cs typeface="Georgia"/>
              <a:sym typeface="Georgia"/>
            </a:endParaRPr>
          </a:p>
          <a:p>
            <a:pPr indent="-314325" lvl="0" marL="457200" rtl="0" algn="l">
              <a:spcBef>
                <a:spcPts val="0"/>
              </a:spcBef>
              <a:spcAft>
                <a:spcPts val="0"/>
              </a:spcAft>
              <a:buClr>
                <a:srgbClr val="333333"/>
              </a:buClr>
              <a:buSzPts val="1350"/>
              <a:buFont typeface="Georgia"/>
              <a:buChar char="●"/>
            </a:pPr>
            <a:r>
              <a:rPr lang="en-GB" sz="1350">
                <a:solidFill>
                  <a:srgbClr val="333333"/>
                </a:solidFill>
                <a:highlight>
                  <a:srgbClr val="FFFFFF"/>
                </a:highlight>
                <a:latin typeface="Georgia"/>
                <a:ea typeface="Georgia"/>
                <a:cs typeface="Georgia"/>
                <a:sym typeface="Georgia"/>
              </a:rPr>
              <a:t>To unveil an impressive performance of the object-detection model to identify dynamic gestures.</a:t>
            </a:r>
            <a:endParaRPr sz="1350">
              <a:solidFill>
                <a:srgbClr val="333333"/>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GB"/>
              <a:t> </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197" name="Google Shape;19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350">
                <a:solidFill>
                  <a:srgbClr val="333333"/>
                </a:solidFill>
                <a:highlight>
                  <a:srgbClr val="FFFFFF"/>
                </a:highlight>
                <a:latin typeface="Georgia"/>
                <a:ea typeface="Georgia"/>
                <a:cs typeface="Georgia"/>
                <a:sym typeface="Georgia"/>
              </a:rPr>
              <a:t>In contrast, Model II was able to learn both the spatial and temporal features more comfortably because of the presence of a pre-trained VGG16 feature extractor. Compared to the 3D-CNN network, the combination of a VGG16 network with an LSTM architecture achieved considerably greater precision and recall rates. On the other hand, YOLO v5 successfully detected each sign in the dataset with an overall precision and recall of 99.5%. YOLO offers several benefits over other techniques, making it an advanced detector. YOLO uses a single CNN for both classification and localization instead of utilizing a two-step approach for object classification and localization. Second, YOLO is fast and processes images at around 40–90 frames per second. It implies that streaming video can be handled in real-time, with only a few milliseconds of delay. It suggests that Model III may be used to recognize emergency gestures in real-time.</a:t>
            </a:r>
            <a:endParaRPr/>
          </a:p>
        </p:txBody>
      </p:sp>
      <p:sp>
        <p:nvSpPr>
          <p:cNvPr id="198" name="Google Shape;198;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GB" sz="2400">
                <a:solidFill>
                  <a:srgbClr val="333333"/>
                </a:solidFill>
                <a:highlight>
                  <a:srgbClr val="FFFFFF"/>
                </a:highlight>
                <a:latin typeface="Verdana"/>
                <a:ea typeface="Verdana"/>
                <a:cs typeface="Verdana"/>
                <a:sym typeface="Verdana"/>
              </a:rPr>
              <a:t>Conclusion</a:t>
            </a:r>
            <a:endParaRPr sz="2400">
              <a:solidFill>
                <a:srgbClr val="333333"/>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a:p>
        </p:txBody>
      </p:sp>
      <p:sp>
        <p:nvSpPr>
          <p:cNvPr id="204" name="Google Shape;20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350">
                <a:solidFill>
                  <a:srgbClr val="333333"/>
                </a:solidFill>
                <a:highlight>
                  <a:srgbClr val="FFFFFF"/>
                </a:highlight>
                <a:latin typeface="Georgia"/>
                <a:ea typeface="Georgia"/>
                <a:cs typeface="Georgia"/>
                <a:sym typeface="Georgia"/>
              </a:rPr>
              <a:t>The present work proposes classification and detection models on an emergency ISL dataset. The best classification model uses a combination of pre-trained VGG-16 and LSTM, while the detection model is based on the YOLO v5. The classification model achieved 98% accuracy, and the detection model achieved 99.6% mean average precision. The developed hand gesture recognition system classifies and detects both static as well as dynamic hand gestures from video frames. Furthermore, we found that even a smaller set of images are enough to recognize the dynamic gesture. For deaf people, sign language provides a means of emergency communication that helps them deal with difficult times. Situations like feeling pain, calling for help, or a doctor may arise anytime and anywhere. The present study opened the door to develop applications based on proposed methods that can be used when hearing-impaired people are in desperate situations and want to convey their thoughts to other people at the earliest.</a:t>
            </a:r>
            <a:endParaRPr/>
          </a:p>
        </p:txBody>
      </p:sp>
      <p:sp>
        <p:nvSpPr>
          <p:cNvPr id="205" name="Google Shape;20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69" name="Google Shape;69;p15"/>
          <p:cNvSpPr txBox="1"/>
          <p:nvPr>
            <p:ph idx="1" type="body"/>
          </p:nvPr>
        </p:nvSpPr>
        <p:spPr>
          <a:xfrm>
            <a:off x="311700" y="29683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n-GB" sz="1150">
                <a:solidFill>
                  <a:srgbClr val="666666"/>
                </a:solidFill>
                <a:highlight>
                  <a:srgbClr val="FFFFFF"/>
                </a:highlight>
                <a:latin typeface="Verdana"/>
                <a:ea typeface="Verdana"/>
                <a:cs typeface="Verdana"/>
                <a:sym typeface="Verdana"/>
              </a:rPr>
              <a:t>Expressing ‘Thank you’ in a) Indian, and b) American sign languages.</a:t>
            </a:r>
            <a:endParaRPr/>
          </a:p>
        </p:txBody>
      </p:sp>
      <p:pic>
        <p:nvPicPr>
          <p:cNvPr id="70" name="Google Shape;70;p15"/>
          <p:cNvPicPr preferRelativeResize="0"/>
          <p:nvPr/>
        </p:nvPicPr>
        <p:blipFill>
          <a:blip r:embed="rId3">
            <a:alphaModFix/>
          </a:blip>
          <a:stretch>
            <a:fillRect/>
          </a:stretch>
        </p:blipFill>
        <p:spPr>
          <a:xfrm>
            <a:off x="666750" y="343963"/>
            <a:ext cx="7810500" cy="3895725"/>
          </a:xfrm>
          <a:prstGeom prst="rect">
            <a:avLst/>
          </a:prstGeom>
          <a:noFill/>
          <a:ln>
            <a:noFill/>
          </a:ln>
        </p:spPr>
      </p:pic>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5833"/>
              <a:buFont typeface="Arial"/>
              <a:buNone/>
            </a:pPr>
            <a:r>
              <a:rPr lang="en-GB" sz="2400">
                <a:solidFill>
                  <a:srgbClr val="333333"/>
                </a:solidFill>
                <a:highlight>
                  <a:srgbClr val="FFFFFF"/>
                </a:highlight>
                <a:latin typeface="Verdana"/>
                <a:ea typeface="Verdana"/>
                <a:cs typeface="Verdana"/>
                <a:sym typeface="Verdana"/>
              </a:rPr>
              <a:t>Related Works</a:t>
            </a:r>
            <a:endParaRPr sz="2400">
              <a:solidFill>
                <a:srgbClr val="333333"/>
              </a:solidFill>
              <a:highlight>
                <a:srgbClr val="FFFFFF"/>
              </a:highlight>
              <a:latin typeface="Verdana"/>
              <a:ea typeface="Verdana"/>
              <a:cs typeface="Verdana"/>
              <a:sym typeface="Verdana"/>
            </a:endParaRPr>
          </a:p>
          <a:p>
            <a:pPr indent="0" lvl="0" marL="0" rtl="0" algn="ctr">
              <a:spcBef>
                <a:spcPts val="0"/>
              </a:spcBef>
              <a:spcAft>
                <a:spcPts val="0"/>
              </a:spcAft>
              <a:buNone/>
            </a:pPr>
            <a:r>
              <a:rPr lang="en-GB"/>
              <a:t>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Static and dynamic </a:t>
            </a:r>
            <a:r>
              <a:rPr lang="en-GB"/>
              <a:t>gestures</a:t>
            </a:r>
            <a:r>
              <a:rPr lang="en-GB"/>
              <a:t>.</a:t>
            </a:r>
            <a:endParaRPr/>
          </a:p>
          <a:p>
            <a:pPr indent="-342900" lvl="0" marL="457200" rtl="0" algn="l">
              <a:spcBef>
                <a:spcPts val="0"/>
              </a:spcBef>
              <a:spcAft>
                <a:spcPts val="0"/>
              </a:spcAft>
              <a:buSzPts val="1800"/>
              <a:buAutoNum type="arabicPeriod"/>
            </a:pPr>
            <a:r>
              <a:rPr lang="en-GB">
                <a:solidFill>
                  <a:srgbClr val="333333"/>
                </a:solidFill>
                <a:highlight>
                  <a:srgbClr val="FFFFFF"/>
                </a:highlight>
              </a:rPr>
              <a:t>Long short-time memory (LSTM)</a:t>
            </a:r>
            <a:endParaRPr>
              <a:solidFill>
                <a:srgbClr val="333333"/>
              </a:solidFill>
              <a:highlight>
                <a:srgbClr val="FFFFFF"/>
              </a:highlight>
            </a:endParaRPr>
          </a:p>
          <a:p>
            <a:pPr indent="-342900" lvl="0" marL="457200" rtl="0" algn="l">
              <a:spcBef>
                <a:spcPts val="0"/>
              </a:spcBef>
              <a:spcAft>
                <a:spcPts val="0"/>
              </a:spcAft>
              <a:buClr>
                <a:srgbClr val="333333"/>
              </a:buClr>
              <a:buSzPts val="1800"/>
              <a:buAutoNum type="arabicPeriod"/>
            </a:pPr>
            <a:r>
              <a:rPr lang="en-GB">
                <a:solidFill>
                  <a:srgbClr val="333333"/>
                </a:solidFill>
                <a:highlight>
                  <a:srgbClr val="FFFFFF"/>
                </a:highlight>
              </a:rPr>
              <a:t>YOLO (You Only Look Once)</a:t>
            </a:r>
            <a:endParaRPr>
              <a:solidFill>
                <a:srgbClr val="333333"/>
              </a:solidFill>
              <a:highlight>
                <a:srgbClr val="FFFFFF"/>
              </a:highlight>
            </a:endParaRPr>
          </a:p>
          <a:p>
            <a:pPr indent="-342900" lvl="0" marL="457200" rtl="0" algn="l">
              <a:spcBef>
                <a:spcPts val="0"/>
              </a:spcBef>
              <a:spcAft>
                <a:spcPts val="0"/>
              </a:spcAft>
              <a:buClr>
                <a:srgbClr val="333333"/>
              </a:buClr>
              <a:buSzPts val="1800"/>
              <a:buAutoNum type="arabicPeriod"/>
            </a:pPr>
            <a:r>
              <a:rPr lang="en-GB">
                <a:solidFill>
                  <a:srgbClr val="333333"/>
                </a:solidFill>
                <a:highlight>
                  <a:srgbClr val="FFFFFF"/>
                </a:highlight>
              </a:rPr>
              <a:t>Sexual assault alert system</a:t>
            </a:r>
            <a:endParaRPr>
              <a:solidFill>
                <a:srgbClr val="333333"/>
              </a:solidFill>
              <a:highlight>
                <a:srgbClr val="FFFFFF"/>
              </a:highlight>
            </a:endParaRPr>
          </a:p>
          <a:p>
            <a:pPr indent="0" lvl="0" marL="457200" rtl="0" algn="l">
              <a:spcBef>
                <a:spcPts val="1200"/>
              </a:spcBef>
              <a:spcAft>
                <a:spcPts val="0"/>
              </a:spcAft>
              <a:buNone/>
            </a:pPr>
            <a:r>
              <a:t/>
            </a:r>
            <a:endParaRPr>
              <a:solidFill>
                <a:srgbClr val="333333"/>
              </a:solidFill>
              <a:highlight>
                <a:srgbClr val="FFFFFF"/>
              </a:highlight>
            </a:endParaRPr>
          </a:p>
          <a:p>
            <a:pPr indent="0" lvl="0" marL="457200" rtl="0" algn="l">
              <a:spcBef>
                <a:spcPts val="1200"/>
              </a:spcBef>
              <a:spcAft>
                <a:spcPts val="1200"/>
              </a:spcAft>
              <a:buNone/>
            </a:pPr>
            <a:r>
              <a:t/>
            </a:r>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84" name="Google Shape;84;p17"/>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n-GB" sz="1150">
                <a:solidFill>
                  <a:srgbClr val="666666"/>
                </a:solidFill>
                <a:highlight>
                  <a:srgbClr val="FFFFFF"/>
                </a:highlight>
                <a:latin typeface="Verdana"/>
                <a:ea typeface="Verdana"/>
                <a:cs typeface="Verdana"/>
                <a:sym typeface="Verdana"/>
              </a:rPr>
              <a:t>Set of frames for different emergency signs of the video dataset.</a:t>
            </a:r>
            <a:r>
              <a:rPr lang="en-GB"/>
              <a:t> </a:t>
            </a:r>
            <a:endParaRPr/>
          </a:p>
        </p:txBody>
      </p:sp>
      <p:pic>
        <p:nvPicPr>
          <p:cNvPr id="85" name="Google Shape;85;p17"/>
          <p:cNvPicPr preferRelativeResize="0"/>
          <p:nvPr/>
        </p:nvPicPr>
        <p:blipFill>
          <a:blip r:embed="rId3">
            <a:alphaModFix/>
          </a:blip>
          <a:stretch>
            <a:fillRect/>
          </a:stretch>
        </p:blipFill>
        <p:spPr>
          <a:xfrm>
            <a:off x="3060325" y="106800"/>
            <a:ext cx="3023350" cy="4568876"/>
          </a:xfrm>
          <a:prstGeom prst="rect">
            <a:avLst/>
          </a:prstGeom>
          <a:noFill/>
          <a:ln>
            <a:noFill/>
          </a:ln>
        </p:spPr>
      </p:pic>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5833"/>
              <a:buFont typeface="Arial"/>
              <a:buNone/>
            </a:pPr>
            <a:r>
              <a:rPr lang="en-GB" sz="2400">
                <a:solidFill>
                  <a:srgbClr val="333333"/>
                </a:solidFill>
                <a:highlight>
                  <a:srgbClr val="FFFFFF"/>
                </a:highlight>
                <a:latin typeface="Verdana"/>
                <a:ea typeface="Verdana"/>
                <a:cs typeface="Verdana"/>
                <a:sym typeface="Verdana"/>
              </a:rPr>
              <a:t>Methodology</a:t>
            </a:r>
            <a:endParaRPr sz="2400">
              <a:solidFill>
                <a:srgbClr val="333333"/>
              </a:solidFill>
              <a:highlight>
                <a:srgbClr val="FFFFFF"/>
              </a:highlight>
              <a:latin typeface="Verdana"/>
              <a:ea typeface="Verdana"/>
              <a:cs typeface="Verdana"/>
              <a:sym typeface="Verdana"/>
            </a:endParaRPr>
          </a:p>
          <a:p>
            <a:pPr indent="0" lvl="0" marL="0" rtl="0" algn="ctr">
              <a:spcBef>
                <a:spcPts val="0"/>
              </a:spcBef>
              <a:spcAft>
                <a:spcPts val="0"/>
              </a:spcAft>
              <a:buNone/>
            </a:pPr>
            <a:r>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n-GB" sz="1150">
                <a:solidFill>
                  <a:srgbClr val="666666"/>
                </a:solidFill>
                <a:highlight>
                  <a:schemeClr val="lt1"/>
                </a:highlight>
                <a:latin typeface="Verdana"/>
                <a:ea typeface="Verdana"/>
                <a:cs typeface="Verdana"/>
                <a:sym typeface="Verdana"/>
              </a:rPr>
              <a:t>General process of sign language recognition system.</a:t>
            </a:r>
            <a:r>
              <a:rPr lang="en-GB"/>
              <a:t> </a:t>
            </a:r>
            <a:endParaRPr/>
          </a:p>
        </p:txBody>
      </p:sp>
      <p:pic>
        <p:nvPicPr>
          <p:cNvPr id="93" name="Google Shape;93;p18"/>
          <p:cNvPicPr preferRelativeResize="0"/>
          <p:nvPr/>
        </p:nvPicPr>
        <p:blipFill>
          <a:blip r:embed="rId3">
            <a:alphaModFix/>
          </a:blip>
          <a:stretch>
            <a:fillRect/>
          </a:stretch>
        </p:blipFill>
        <p:spPr>
          <a:xfrm>
            <a:off x="666750" y="1257300"/>
            <a:ext cx="7810500" cy="2628900"/>
          </a:xfrm>
          <a:prstGeom prst="rect">
            <a:avLst/>
          </a:prstGeom>
          <a:noFill/>
          <a:ln>
            <a:noFill/>
          </a:ln>
        </p:spPr>
      </p:pic>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73333"/>
              <a:buFont typeface="Arial"/>
              <a:buNone/>
            </a:pPr>
            <a:r>
              <a:rPr b="1" lang="en-GB" sz="1500">
                <a:solidFill>
                  <a:srgbClr val="333333"/>
                </a:solidFill>
                <a:highlight>
                  <a:srgbClr val="FFFFFF"/>
                </a:highlight>
                <a:latin typeface="Georgia"/>
                <a:ea typeface="Georgia"/>
                <a:cs typeface="Georgia"/>
                <a:sym typeface="Georgia"/>
              </a:rPr>
              <a:t>A. Dataset</a:t>
            </a:r>
            <a:endParaRPr b="1" sz="1500">
              <a:solidFill>
                <a:srgbClr val="333333"/>
              </a:solidFill>
              <a:highlight>
                <a:srgbClr val="FFFFFF"/>
              </a:highlight>
              <a:latin typeface="Georgia"/>
              <a:ea typeface="Georgia"/>
              <a:cs typeface="Georgia"/>
              <a:sym typeface="Georgia"/>
            </a:endParaRPr>
          </a:p>
          <a:p>
            <a:pPr indent="0" lvl="0" marL="0" rtl="0" algn="l">
              <a:spcBef>
                <a:spcPts val="700"/>
              </a:spcBef>
              <a:spcAft>
                <a:spcPts val="0"/>
              </a:spcAft>
              <a:buNone/>
            </a:pPr>
            <a:r>
              <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lnSpc>
                <a:spcPct val="200000"/>
              </a:lnSpc>
              <a:spcBef>
                <a:spcPts val="0"/>
              </a:spcBef>
              <a:spcAft>
                <a:spcPts val="0"/>
              </a:spcAft>
              <a:buNone/>
            </a:pPr>
            <a:r>
              <a:rPr lang="en-GB" sz="2150">
                <a:solidFill>
                  <a:srgbClr val="333333"/>
                </a:solidFill>
                <a:highlight>
                  <a:srgbClr val="FFFFFF"/>
                </a:highlight>
                <a:latin typeface="Georgia"/>
                <a:ea typeface="Georgia"/>
                <a:cs typeface="Georgia"/>
                <a:sym typeface="Georgia"/>
              </a:rPr>
              <a:t>In this study, a video-based ISL dataset is used that contains 412 videos. The dataset included eight hand gestures representing ISL words such as ‘accident,’ ‘call,’ ‘doctor,’ ‘help,’ ‘hot,’ ‘lose,’ ‘pain,’ and ‘thief’. Out of a total of 412 videos, each sign is represented in 50 different videos on average. The video was shot on 26 adult individuals, 12 males and 14 females aged 22 and 26 years.</a:t>
            </a:r>
            <a:endParaRPr sz="21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t/>
            </a:r>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08" name="Google Shape;108;p20"/>
          <p:cNvPicPr preferRelativeResize="0"/>
          <p:nvPr/>
        </p:nvPicPr>
        <p:blipFill>
          <a:blip r:embed="rId3">
            <a:alphaModFix/>
          </a:blip>
          <a:stretch>
            <a:fillRect/>
          </a:stretch>
        </p:blipFill>
        <p:spPr>
          <a:xfrm>
            <a:off x="730775" y="205413"/>
            <a:ext cx="7682451" cy="4732675"/>
          </a:xfrm>
          <a:prstGeom prst="rect">
            <a:avLst/>
          </a:prstGeom>
          <a:noFill/>
          <a:ln>
            <a:noFill/>
          </a:ln>
        </p:spPr>
      </p:pic>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73333"/>
              <a:buFont typeface="Arial"/>
              <a:buNone/>
            </a:pPr>
            <a:r>
              <a:rPr b="1" lang="en-GB" sz="1500">
                <a:solidFill>
                  <a:srgbClr val="333333"/>
                </a:solidFill>
                <a:highlight>
                  <a:srgbClr val="FFFFFF"/>
                </a:highlight>
                <a:latin typeface="Georgia"/>
                <a:ea typeface="Georgia"/>
                <a:cs typeface="Georgia"/>
                <a:sym typeface="Georgia"/>
              </a:rPr>
              <a:t>B. Pre-Processing</a:t>
            </a:r>
            <a:endParaRPr b="1" sz="1500">
              <a:solidFill>
                <a:srgbClr val="333333"/>
              </a:solidFill>
              <a:highlight>
                <a:srgbClr val="FFFFFF"/>
              </a:highlight>
              <a:latin typeface="Georgia"/>
              <a:ea typeface="Georgia"/>
              <a:cs typeface="Georgia"/>
              <a:sym typeface="Georgia"/>
            </a:endParaRPr>
          </a:p>
          <a:p>
            <a:pPr indent="0" lvl="0" marL="0" rtl="0" algn="l">
              <a:spcBef>
                <a:spcPts val="700"/>
              </a:spcBef>
              <a:spcAft>
                <a:spcPts val="0"/>
              </a:spcAft>
              <a:buNone/>
            </a:pPr>
            <a:r>
              <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sz="1350">
                <a:solidFill>
                  <a:srgbClr val="333333"/>
                </a:solidFill>
                <a:highlight>
                  <a:srgbClr val="FFFFFF"/>
                </a:highlight>
                <a:latin typeface="Georgia"/>
                <a:ea typeface="Georgia"/>
                <a:cs typeface="Georgia"/>
                <a:sym typeface="Georgia"/>
              </a:rPr>
              <a:t>Extracting 20 frames from each video.</a:t>
            </a:r>
            <a:endParaRPr sz="1350">
              <a:solidFill>
                <a:srgbClr val="333333"/>
              </a:solidFill>
              <a:highlight>
                <a:srgbClr val="FFFFFF"/>
              </a:highlight>
              <a:latin typeface="Georgia"/>
              <a:ea typeface="Georgia"/>
              <a:cs typeface="Georgia"/>
              <a:sym typeface="Georgia"/>
            </a:endParaRPr>
          </a:p>
          <a:p>
            <a:pPr indent="-342900" lvl="0" marL="457200" rtl="0" algn="l">
              <a:spcBef>
                <a:spcPts val="0"/>
              </a:spcBef>
              <a:spcAft>
                <a:spcPts val="0"/>
              </a:spcAft>
              <a:buSzPts val="1800"/>
              <a:buAutoNum type="arabicPeriod"/>
            </a:pPr>
            <a:r>
              <a:rPr lang="en-GB" sz="1350">
                <a:solidFill>
                  <a:srgbClr val="333333"/>
                </a:solidFill>
                <a:highlight>
                  <a:srgbClr val="FFFFFF"/>
                </a:highlight>
                <a:latin typeface="Georgia"/>
                <a:ea typeface="Georgia"/>
                <a:cs typeface="Georgia"/>
                <a:sym typeface="Georgia"/>
              </a:rPr>
              <a:t>Images were graded from 0 to 7 to represent eight different classes.</a:t>
            </a:r>
            <a:endParaRPr sz="1350">
              <a:solidFill>
                <a:srgbClr val="333333"/>
              </a:solidFill>
              <a:highlight>
                <a:srgbClr val="FFFFFF"/>
              </a:highlight>
              <a:latin typeface="Georgia"/>
              <a:ea typeface="Georgia"/>
              <a:cs typeface="Georgia"/>
              <a:sym typeface="Georgia"/>
            </a:endParaRPr>
          </a:p>
          <a:p>
            <a:pPr indent="-342900" lvl="0" marL="457200" rtl="0" algn="l">
              <a:spcBef>
                <a:spcPts val="0"/>
              </a:spcBef>
              <a:spcAft>
                <a:spcPts val="0"/>
              </a:spcAft>
              <a:buSzPts val="1800"/>
              <a:buAutoNum type="arabicPeriod"/>
            </a:pPr>
            <a:r>
              <a:rPr lang="en-GB" sz="1350">
                <a:solidFill>
                  <a:srgbClr val="333333"/>
                </a:solidFill>
                <a:highlight>
                  <a:srgbClr val="FFFFFF"/>
                </a:highlight>
                <a:latin typeface="Georgia"/>
                <a:ea typeface="Georgia"/>
                <a:cs typeface="Georgia"/>
                <a:sym typeface="Georgia"/>
              </a:rPr>
              <a:t>The YOLO format was used to label data in a text file format and store information such as class ID and the class to which it belongs.</a:t>
            </a:r>
            <a:endParaRPr sz="1350">
              <a:solidFill>
                <a:srgbClr val="333333"/>
              </a:solidFill>
              <a:highlight>
                <a:srgbClr val="FFFFFF"/>
              </a:highlight>
              <a:latin typeface="Georgia"/>
              <a:ea typeface="Georgia"/>
              <a:cs typeface="Georgia"/>
              <a:sym typeface="Georgia"/>
            </a:endParaRPr>
          </a:p>
          <a:p>
            <a:pPr indent="-342900" lvl="0" marL="457200" rtl="0" algn="l">
              <a:spcBef>
                <a:spcPts val="0"/>
              </a:spcBef>
              <a:spcAft>
                <a:spcPts val="0"/>
              </a:spcAft>
              <a:buSzPts val="1800"/>
              <a:buAutoNum type="arabicPeriod"/>
            </a:pPr>
            <a:r>
              <a:rPr lang="en-GB" sz="1350">
                <a:solidFill>
                  <a:srgbClr val="333333"/>
                </a:solidFill>
                <a:highlight>
                  <a:srgbClr val="FFFFFF"/>
                </a:highlight>
                <a:latin typeface="Georgia"/>
                <a:ea typeface="Georgia"/>
                <a:cs typeface="Georgia"/>
                <a:sym typeface="Georgia"/>
              </a:rPr>
              <a:t>The extracted frames have been resized from (500 by 600) to (150 by 150) pixels. </a:t>
            </a:r>
            <a:r>
              <a:rPr lang="en-GB"/>
              <a:t> </a:t>
            </a:r>
            <a:endParaRPr/>
          </a:p>
          <a:p>
            <a:pPr indent="-342900" lvl="0" marL="457200" rtl="0" algn="l">
              <a:spcBef>
                <a:spcPts val="0"/>
              </a:spcBef>
              <a:spcAft>
                <a:spcPts val="0"/>
              </a:spcAft>
              <a:buSzPts val="1800"/>
              <a:buAutoNum type="arabicPeriod"/>
            </a:pPr>
            <a:r>
              <a:rPr lang="en-GB" sz="1350">
                <a:solidFill>
                  <a:srgbClr val="333333"/>
                </a:solidFill>
                <a:highlight>
                  <a:srgbClr val="FFFFFF"/>
                </a:highlight>
                <a:latin typeface="Georgia"/>
                <a:ea typeface="Georgia"/>
                <a:cs typeface="Georgia"/>
                <a:sym typeface="Georgia"/>
              </a:rPr>
              <a:t>The overall dataset (100%) is divided into three subsets: training (60%), validation (20%), and testing (20%).</a:t>
            </a:r>
            <a:endParaRPr/>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