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ibre Franklin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2iNM/aA+BgFo+yhkg/SlTPHgA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ibreFranklinMedium-bold.fntdata"/><Relationship Id="rId23" Type="http://schemas.openxmlformats.org/officeDocument/2006/relationships/font" Target="fonts/LibreFranklin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boldItalic.fntdata"/><Relationship Id="rId25" Type="http://schemas.openxmlformats.org/officeDocument/2006/relationships/font" Target="fonts/LibreFranklin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63ba7bb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a63ba7bb90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7c366e0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a7c366e0d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c366e0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a7c366e0d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c366e0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a7c366e0d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c366e0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a7c366e0d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c366e0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a7c366e0d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898322">
            <a:off x="12872211" y="-2776467"/>
            <a:ext cx="8774178" cy="8796169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763400" y="8283225"/>
            <a:ext cx="96837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8"/>
              <a:buFont typeface="Arial"/>
              <a:buNone/>
            </a:pPr>
            <a:r>
              <a:rPr b="1" i="0" lang="en-US" sz="34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r>
              <a:rPr b="0" i="0" lang="en-US" sz="34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3408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8"/>
              <a:buFont typeface="Arial"/>
              <a:buNone/>
            </a:pPr>
            <a:r>
              <a:rPr b="0" i="0" lang="en-US" sz="33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Annajiat Alim Rasel Sir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39600" y="4923475"/>
            <a:ext cx="85464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Aman Ullah Khan; ID: 19301139.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Nirjhar Gope; ID: 19301140.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Soumik Roy; ID: 20101573.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Rifha Hossain Munaja; ID: 20301466.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100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t/>
            </a:r>
            <a:endParaRPr b="1" i="0" sz="27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100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t/>
            </a:r>
            <a:endParaRPr b="1" i="0" sz="27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14934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084200" y="1033950"/>
            <a:ext cx="116187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 Sign Language (BdSL-D1500) Numerals Classification using </a:t>
            </a:r>
            <a:endParaRPr b="0" i="0" sz="4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based Transfer Learning Models</a:t>
            </a:r>
            <a:endParaRPr b="0" i="0" sz="4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737398" y="324966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55600" y="4639025"/>
            <a:ext cx="82482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200"/>
              <a:buFont typeface="Times New Roman"/>
              <a:buChar char="●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Focus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"Proposing a method to classify Bangla Sign Language Numerals using CNN-based Transfer Learning Models."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200"/>
              <a:buFont typeface="Times New Roman"/>
              <a:buChar char="●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unique challenges in Bangla sign language images such as color variations in hands and lighting exposure issues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Importance:</a:t>
            </a:r>
            <a:r>
              <a:rPr b="0" i="0" lang="en-US" sz="12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Bridging communication gaps in fast-paced modern society.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1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831375" y="4912175"/>
            <a:ext cx="78816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"Trained on a dataset of 13,990 images across 10 classes."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Testing: "Evaluated using a test dataset of 1,010 images in 10 classes."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"Achieved a test accuracy of 0.99 in DenseNet121 and VGG16 models."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0" y="-74012"/>
            <a:ext cx="18288000" cy="1948373"/>
            <a:chOff x="0" y="-38100"/>
            <a:chExt cx="9414331" cy="1002987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2"/>
          <p:cNvCxnSpPr/>
          <p:nvPr/>
        </p:nvCxnSpPr>
        <p:spPr>
          <a:xfrm>
            <a:off x="9580335" y="4639024"/>
            <a:ext cx="0" cy="38433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3ba7bb90_2_2"/>
          <p:cNvSpPr txBox="1"/>
          <p:nvPr/>
        </p:nvSpPr>
        <p:spPr>
          <a:xfrm>
            <a:off x="1737398" y="324966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2a63ba7bb90_2_2"/>
          <p:cNvSpPr txBox="1"/>
          <p:nvPr/>
        </p:nvSpPr>
        <p:spPr>
          <a:xfrm>
            <a:off x="1512956" y="7720313"/>
            <a:ext cx="71952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efficient communication solutions for hearing and speech impaired individuals through advanced AI techniques.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a63ba7bb90_2_2"/>
          <p:cNvSpPr txBox="1"/>
          <p:nvPr/>
        </p:nvSpPr>
        <p:spPr>
          <a:xfrm>
            <a:off x="10609072" y="4177317"/>
            <a:ext cx="4317600" cy="4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Approach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DenseNet121, </a:t>
            </a: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DenseNet201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VGG16, and MobileNet models.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classifying Bengali sign language.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contribution: Transfer Learning Models to identify Bangla sign language.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a comprehensive practice dataset.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2a63ba7bb90_2_2"/>
          <p:cNvSpPr txBox="1"/>
          <p:nvPr/>
        </p:nvSpPr>
        <p:spPr>
          <a:xfrm>
            <a:off x="1356375" y="4639024"/>
            <a:ext cx="719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Bengali Language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widely spoken languages globally (7th in the world, 5th in Asia).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272 million speakers (Saumya, 2023).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Hearing Impairment in Bangladesh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9.6% of Bangladesh's population (13.7 million) suffers from hearing impairment.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Google Shape;112;g2a63ba7bb90_2_2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13" name="Google Shape;113;g2a63ba7bb90_2_2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14" name="Google Shape;114;g2a63ba7bb90_2_2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5" name="Google Shape;115;g2a63ba7bb90_2_2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2a63ba7bb90_2_2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7c366e0d0_0_9"/>
          <p:cNvSpPr txBox="1"/>
          <p:nvPr/>
        </p:nvSpPr>
        <p:spPr>
          <a:xfrm>
            <a:off x="1317648" y="22124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DENSENET121</a:t>
            </a:r>
            <a:endParaRPr b="1" i="0" sz="5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2a7c366e0d0_0_9"/>
          <p:cNvSpPr txBox="1"/>
          <p:nvPr/>
        </p:nvSpPr>
        <p:spPr>
          <a:xfrm>
            <a:off x="616656" y="3220126"/>
            <a:ext cx="71952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Augmentation: Techniques applied to enhance the dataset for better model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Training and testing datasets with images belonging to different classes.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2a7c366e0d0_0_9"/>
          <p:cNvSpPr txBox="1"/>
          <p:nvPr/>
        </p:nvSpPr>
        <p:spPr>
          <a:xfrm>
            <a:off x="9970300" y="1874400"/>
            <a:ext cx="6832800" cy="7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Configuration: Compiled with Adam optimizer, categorical </a:t>
            </a: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entropy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 function.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Callbacks: ModelCheckpoint and </a:t>
            </a: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Stopping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efficient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Accuracy: 0.9495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Loss: 0.1508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0.9313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0.1721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Evaluation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Recall/TPR: [1.00, 1.00, 0.96,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Specificity/TNR: [0.987, 1.00, 1.00,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Precision/PPV: [0.962, 1.00, 1.00,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Predictive Value: [1.00, 1.00, 0.987,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Rate: [0.013, 0.00, 0.00, 0.00]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 Rate: [0.00, 0.00, 0.04, 0.00]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Discovery Rate: [0.038, 0.00, 0.00, 0.00]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[0.99, 1.00, 0.99,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2a7c366e0d0_0_9"/>
          <p:cNvSpPr txBox="1"/>
          <p:nvPr/>
        </p:nvSpPr>
        <p:spPr>
          <a:xfrm>
            <a:off x="616650" y="5178550"/>
            <a:ext cx="8573700" cy="5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Setup: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Imports: Keras for model building, NumPy, pandas, matplotlib for data handling and visualization.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Architecture: Utilization of DenseNet121, a Convolutional Neural Network, for image classification.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Process: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Size and Batch Processing: Set image size and batch size for optimal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Visualization: Graphical representation of the DenseNet121 model structure.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IMG_SIZE = 224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 = 16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30</a:t>
            </a:r>
            <a:endParaRPr b="0" i="0" sz="18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g2a7c366e0d0_0_9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26" name="Google Shape;126;g2a7c366e0d0_0_9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27" name="Google Shape;127;g2a7c366e0d0_0_9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8" name="Google Shape;128;g2a7c366e0d0_0_9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2a7c366e0d0_0_9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7c366e0d0_0_45"/>
          <p:cNvSpPr txBox="1"/>
          <p:nvPr/>
        </p:nvSpPr>
        <p:spPr>
          <a:xfrm>
            <a:off x="1356373" y="23189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Densenet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a7c366e0d0_0_45"/>
          <p:cNvSpPr txBox="1"/>
          <p:nvPr/>
        </p:nvSpPr>
        <p:spPr>
          <a:xfrm>
            <a:off x="974406" y="7285238"/>
            <a:ext cx="71952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DenseNet201, a Convolutional Neural Network, tailored for image classification.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configuration details not provided in the initial summary, but likely include layers and parameters setup.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2a7c366e0d0_0_45"/>
          <p:cNvSpPr txBox="1"/>
          <p:nvPr/>
        </p:nvSpPr>
        <p:spPr>
          <a:xfrm>
            <a:off x="10457122" y="2297292"/>
            <a:ext cx="4317600" cy="7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Process: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notebook likely includes code for compiling and training the model, along with callbacks like EarlyStopping and ModelCheckpoint for efficient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size used is 150 x 150 pixels.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size:16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epochs for training the model is 50.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0.942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Precision: 0.943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Recall: 0.942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Loss: 0.248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a7c366e0d0_0_45"/>
          <p:cNvSpPr txBox="1"/>
          <p:nvPr/>
        </p:nvSpPr>
        <p:spPr>
          <a:xfrm>
            <a:off x="1037625" y="3702650"/>
            <a:ext cx="73848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set of libraries for data handling (e.g., NumPy, pandas), image processing (e.g., OpenCV), and deep learning (e.g., TensorFlow, Keras).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 Augmentation &amp; Preparation: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ImageDataGenerator used for augmenting training data with rescaling, rotation, shift, shear, zoom, and flip.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generators for training, testing, and validation datasets.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target size set to 150x150, batch size 32, and categorical class mode.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g2a7c366e0d0_0_45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39" name="Google Shape;139;g2a7c366e0d0_0_45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40" name="Google Shape;140;g2a7c366e0d0_0_45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1" name="Google Shape;141;g2a7c366e0d0_0_45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a7c366e0d0_0_45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c366e0d0_0_57"/>
          <p:cNvSpPr txBox="1"/>
          <p:nvPr/>
        </p:nvSpPr>
        <p:spPr>
          <a:xfrm>
            <a:off x="1592123" y="23189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a7c366e0d0_0_57"/>
          <p:cNvSpPr txBox="1"/>
          <p:nvPr/>
        </p:nvSpPr>
        <p:spPr>
          <a:xfrm>
            <a:off x="974406" y="3428988"/>
            <a:ext cx="71952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Imports: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libraries for linear algebra, data processing, and image processing, such as NumPy, pandas, and OpenCV.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libraries from Keras and TensorFlow, including the VGG16 module.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a7c366e0d0_0_57"/>
          <p:cNvSpPr txBox="1"/>
          <p:nvPr/>
        </p:nvSpPr>
        <p:spPr>
          <a:xfrm>
            <a:off x="10650850" y="2447550"/>
            <a:ext cx="5898300" cy="6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Accuracy: 0.9102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Loss: 0.2695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0.8375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0.4847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Recall/TPR: [0.988, 0.984, 0.988, 1.000]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Specificity/TNR: [0.9933, 0.9973, 1.0000, 0.9960]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Precision/PPV: [0.9802, 0.9919, 1.0000, 0.9881]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Predictive Value: [0.9960, 0.9947, 0.9960, 1.0000]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Rate: [0.0067, 0.0027, 0.0000, 0.0040]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 Rate: [0.0120, 0.0160, 0.0120, 0.0000]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Discovery Rate: [0.0198, 0.0081, 0.0000, 0.0119]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[0.9920, 0.9940, 0.9970, 0.9970]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a7c366e0d0_0_57"/>
          <p:cNvSpPr txBox="1"/>
          <p:nvPr/>
        </p:nvSpPr>
        <p:spPr>
          <a:xfrm>
            <a:off x="699950" y="5357974"/>
            <a:ext cx="71952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Configuration: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the VGG16 architecture, a renowned Convolutional Neural Network for image classification tasks.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about the model's layer configuration and parameters might be included in the notebook.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Evaluation: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notebook likely contains procedures for compiling, training, and evaluating the model.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performance metrics such as accuracy, precision, recall, and loss for model evaluation.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size used in the VGG16 model is 224 x 224 pixels.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epochs for training the model is 75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IMG_SIZE = 224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 = 16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g2a7c366e0d0_0_57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52" name="Google Shape;152;g2a7c366e0d0_0_57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53" name="Google Shape;153;g2a7c366e0d0_0_57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4" name="Google Shape;154;g2a7c366e0d0_0_57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2a7c366e0d0_0_57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c366e0d0_0_69"/>
          <p:cNvSpPr txBox="1"/>
          <p:nvPr/>
        </p:nvSpPr>
        <p:spPr>
          <a:xfrm>
            <a:off x="1356373" y="23189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Mobilenet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a7c366e0d0_0_69"/>
          <p:cNvSpPr txBox="1"/>
          <p:nvPr/>
        </p:nvSpPr>
        <p:spPr>
          <a:xfrm>
            <a:off x="974406" y="7078663"/>
            <a:ext cx="71952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trained for 30 epochs.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from the model's fit_generator method.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IMG_SIZE = </a:t>
            </a:r>
            <a:r>
              <a:rPr b="0" i="0" lang="en-US" sz="200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b="0" i="0" sz="2000" u="none" cap="none" strike="noStrike">
              <a:solidFill>
                <a:srgbClr val="116644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batch_size = </a:t>
            </a:r>
            <a:r>
              <a:rPr b="0" i="0" lang="en-US" sz="200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b="0" i="0" sz="2000" u="none" cap="none" strike="noStrike">
              <a:solidFill>
                <a:srgbClr val="116644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2a7c366e0d0_0_69"/>
          <p:cNvSpPr txBox="1"/>
          <p:nvPr/>
        </p:nvSpPr>
        <p:spPr>
          <a:xfrm>
            <a:off x="10763851" y="2641775"/>
            <a:ext cx="6043500" cy="6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0.966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Accuracy: 0.8222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Loss: 0.4736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0.7158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0.6804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Recall/TPR: [0.988, 0.980, 0.944, 0.952]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Specificity/TNR: [0.984, 0.9933, 0.9853, 0.992]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Precision/PPV: [0.9537, 0.9800, 0.9555, 0.9754]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Predictive Value: [0.9960, 0.9933, 0.9814, 0.9841]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Rate: [0.0160, 0.0067, 0.0147, 0.0080]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 Rate: [0.0120, 0.0200, 0.0560, 0.0480]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Discovery Rate: [0.0463, 0.0200, 0.0445, 0.0246]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[0.9850, 0.9900, 0.9750, 0.9820]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2a7c366e0d0_0_69"/>
          <p:cNvSpPr txBox="1"/>
          <p:nvPr/>
        </p:nvSpPr>
        <p:spPr>
          <a:xfrm>
            <a:off x="974400" y="3282924"/>
            <a:ext cx="71952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the MobileNet architecture, known for its efficiency on mobile devices.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notebook probably details the configuration of the MobileNet layers and parameters.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Evaluation: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for compiling, training, and evaluating the model are expected to be included in the notebook.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focus on performance metrics to assess the model's effectiveness.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4" name="Google Shape;164;g2a7c366e0d0_0_69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65" name="Google Shape;165;g2a7c366e0d0_0_69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66" name="Google Shape;166;g2a7c366e0d0_0_69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7" name="Google Shape;167;g2a7c366e0d0_0_69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2a7c366e0d0_0_69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07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c366e0d0_0_21"/>
          <p:cNvSpPr txBox="1"/>
          <p:nvPr/>
        </p:nvSpPr>
        <p:spPr>
          <a:xfrm>
            <a:off x="1737398" y="324966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a7c366e0d0_0_21"/>
          <p:cNvSpPr txBox="1"/>
          <p:nvPr/>
        </p:nvSpPr>
        <p:spPr>
          <a:xfrm>
            <a:off x="1602706" y="6836513"/>
            <a:ext cx="719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g2a7c366e0d0_0_21"/>
          <p:cNvSpPr txBox="1"/>
          <p:nvPr/>
        </p:nvSpPr>
        <p:spPr>
          <a:xfrm>
            <a:off x="10925297" y="4384817"/>
            <a:ext cx="4317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 Difficulty in distinguishing between skin colors, light exposures, etc.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uncertainty in different hand gesture scenarios.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and research paper availability for public use.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towards developing more efficient models in the future.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a7c366e0d0_0_21"/>
          <p:cNvSpPr txBox="1"/>
          <p:nvPr/>
        </p:nvSpPr>
        <p:spPr>
          <a:xfrm>
            <a:off x="1356375" y="4639024"/>
            <a:ext cx="71952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significance of technology for hearing and speech impaired in Bangladesh.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transfer learning models used: DenseNet121, VGG16, DenseNet201, and VGG19.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performing models: DenseNet121 and VGG16, achieving a test accuracy of 0.99.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7" name="Google Shape;177;g2a7c366e0d0_0_21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78" name="Google Shape;178;g2a7c366e0d0_0_21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79" name="Google Shape;179;g2a7c366e0d0_0_21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g2a7c366e0d0_0_21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2a7c366e0d0_0_21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08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3983061" y="4011683"/>
            <a:ext cx="58908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40"/>
              <a:buFont typeface="Arial"/>
              <a:buNone/>
            </a:pPr>
            <a:r>
              <a:rPr b="1" i="0" lang="en-US" sz="734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5626338" y="5447012"/>
            <a:ext cx="5222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0" y="8842900"/>
            <a:ext cx="18288088" cy="1444104"/>
            <a:chOff x="0" y="-38100"/>
            <a:chExt cx="2137108" cy="365883"/>
          </a:xfrm>
        </p:grpSpPr>
        <p:sp>
          <p:nvSpPr>
            <p:cNvPr id="189" name="Google Shape;189;p16"/>
            <p:cNvSpPr/>
            <p:nvPr/>
          </p:nvSpPr>
          <p:spPr>
            <a:xfrm>
              <a:off x="0" y="0"/>
              <a:ext cx="2137108" cy="327783"/>
            </a:xfrm>
            <a:custGeom>
              <a:rect b="b" l="l" r="r" t="t"/>
              <a:pathLst>
                <a:path extrusionOk="0" h="327783" w="2137108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90" name="Google Shape;190;p16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16352154" y="6056195"/>
            <a:ext cx="373881" cy="373881"/>
            <a:chOff x="0" y="0"/>
            <a:chExt cx="812800" cy="812800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16352154" y="3359300"/>
            <a:ext cx="373881" cy="373881"/>
            <a:chOff x="0" y="0"/>
            <a:chExt cx="812800" cy="812800"/>
          </a:xfrm>
        </p:grpSpPr>
        <p:sp>
          <p:nvSpPr>
            <p:cNvPr id="195" name="Google Shape;195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9200" y="-150374"/>
            <a:ext cx="13893723" cy="1444565"/>
            <a:chOff x="0" y="-38100"/>
            <a:chExt cx="2137200" cy="366000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0"/>
              <a:ext cx="2137108" cy="327783"/>
            </a:xfrm>
            <a:custGeom>
              <a:rect b="b" l="l" r="r" t="t"/>
              <a:pathLst>
                <a:path extrusionOk="0" h="327783" w="2137108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99" name="Google Shape;199;p16"/>
            <p:cNvSpPr txBox="1"/>
            <p:nvPr/>
          </p:nvSpPr>
          <p:spPr>
            <a:xfrm>
              <a:off x="0" y="-38100"/>
              <a:ext cx="21372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6"/>
          <p:cNvSpPr txBox="1"/>
          <p:nvPr/>
        </p:nvSpPr>
        <p:spPr>
          <a:xfrm>
            <a:off x="0" y="310455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09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1" name="Google Shape;201;p16"/>
          <p:cNvSpPr/>
          <p:nvPr/>
        </p:nvSpPr>
        <p:spPr>
          <a:xfrm rot="-1897575">
            <a:off x="13742978" y="-2976480"/>
            <a:ext cx="8784619" cy="8806636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