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388" r:id="rId4"/>
    <p:sldId id="389" r:id="rId5"/>
    <p:sldId id="39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83C11-ACD0-4917-BE8D-1933D9F45D1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705BE-D634-4456-8A4C-9CA85158A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32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655D5-5534-4546-8C56-18D4EA5F815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29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09FB-0819-459B-B282-29A45D962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8E2AC-1409-4ACF-80FB-5599B0F39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13820-351E-4E8E-AD3B-6E230AD6D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A0EA-EDEA-4452-809F-784F0CD4121E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86EF6-C712-4EB3-9F6F-82B985D64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F21B-0F64-4729-B09C-AE00B966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2618-19AD-43C9-9815-167AAA81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4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91714-39A4-4DED-A6D0-085E397D9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646B3-3AAD-43A5-BD65-338646685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3A8DC-ED4C-4178-B714-7790EC6DA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A0EA-EDEA-4452-809F-784F0CD4121E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F60A5-71B1-4283-8FA0-9EF263C51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EC988-7D6D-4733-83E7-16A9DBE8F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2618-19AD-43C9-9815-167AAA81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2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41B9C-F637-4866-B6E6-5809FD03C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0D4BA-CF3F-4EF0-969D-27ACDA042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6A8CF-5FD9-469D-91FA-0558FFCF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A0EA-EDEA-4452-809F-784F0CD4121E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6FE3B-2F52-4C85-AAEC-4507ED84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BC120-2288-4F48-8071-A02F79E8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2618-19AD-43C9-9815-167AAA81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1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F682C-4716-452A-A0B8-EBB3623E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97AA2-C8B4-44E3-A328-E044DDD1F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BC54D-6A92-4335-91D4-0555540D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A0EA-EDEA-4452-809F-784F0CD4121E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7751E-6804-4C3B-A001-5DBB5748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AC665-F3F0-4765-9074-11BADF66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2618-19AD-43C9-9815-167AAA81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4C7C-B2DB-4FDA-B851-84F0E4463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7D830-5DD2-484E-B2EE-9E5820D03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7A8FF-0585-4352-B670-54F065EA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A0EA-EDEA-4452-809F-784F0CD4121E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B90CA-B237-4CC8-B632-3A442A9E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CB479-4E80-417F-B02C-C9166AC0E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2618-19AD-43C9-9815-167AAA81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3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09B9-D728-4349-A79C-87CCF342F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84E19-13C8-4D9C-974A-D414F57D6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5C01F-47C2-411A-803E-E0A1056E8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8BDE3-70D5-45D4-BB67-C539681A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A0EA-EDEA-4452-809F-784F0CD4121E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0B9FD-ED50-40AC-8D69-1378C6690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5D664-25E0-4A2E-AE73-B3A9442D3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2618-19AD-43C9-9815-167AAA81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1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B42A-F4B1-4015-A43E-6B0202511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1908B-0181-490E-88C4-73C6B00E4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E5BA2-5930-4698-BA3A-F4BBB1A19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C57DC-A82B-4579-A5BA-F28860937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BE450-1C7E-48B9-BA1E-79FDED28F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73A051-E385-499B-B511-F0DEC6BD6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A0EA-EDEA-4452-809F-784F0CD4121E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E00F2-9DD0-486F-B17D-39D2AB3F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E65B9-BDA0-4316-9831-46806FD5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2618-19AD-43C9-9815-167AAA81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2C14-A3BF-4271-A5D2-66907945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61EB72-0419-43FA-83B9-65681921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A0EA-EDEA-4452-809F-784F0CD4121E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8FBBB-CD87-45F4-9B15-22A169606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31865-58A6-4AF8-AE73-8EA3DD6A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2618-19AD-43C9-9815-167AAA81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3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E9E50C-6710-4102-B9D6-89B7ED79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A0EA-EDEA-4452-809F-784F0CD4121E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A9010-DA1E-477C-B6FD-EB9B240D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81006-EEE2-4AC4-94FB-664B875B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2618-19AD-43C9-9815-167AAA81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7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0D2A0-0DAC-4C53-A6F9-33C02868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8DE3-ECE8-490E-95B1-5FC1FF601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BFE6F-2AAB-4B17-8493-B27A35395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CA8A9-49F5-43B2-8C78-D0DB76F5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A0EA-EDEA-4452-809F-784F0CD4121E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C825D-B90C-4680-98FB-8F5C6FCE7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785C5-72AA-437A-8A23-5F34C3D7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2618-19AD-43C9-9815-167AAA81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7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68F24-6DD8-4DEE-B145-8BB58BEC4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A0209-7DDB-467C-82CE-D5DDC0C29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7DA8B-41B2-45B6-9A34-3BE908665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03ADD-4C78-473C-8DAA-C1553B7D5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A0EA-EDEA-4452-809F-784F0CD4121E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AA362-FE36-4EB6-831F-2DCCED9D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B458B-F901-4F1A-A174-2C9C14D1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2618-19AD-43C9-9815-167AAA81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1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6A6A8D-A624-41CC-866C-0A9E4DB4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CFBC4-5033-44DF-9C0E-ACCBB75E7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CFC6E-BB93-4F27-8176-A3DE4607C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4A0EA-EDEA-4452-809F-784F0CD4121E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FEB6D-7701-4B1B-A3CF-25689804B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66D1F-8037-4B40-BCE5-58C1DAF65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C2618-19AD-43C9-9815-167AAA81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9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DFB03-FE89-43A7-9E03-D26A1E039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280B0-60C1-4104-ACF0-BA5F179790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 15, 2019</a:t>
            </a:r>
          </a:p>
        </p:txBody>
      </p:sp>
    </p:spTree>
    <p:extLst>
      <p:ext uri="{BB962C8B-B14F-4D97-AF65-F5344CB8AC3E}">
        <p14:creationId xmlns:p14="http://schemas.microsoft.com/office/powerpoint/2010/main" val="308122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726" y="1828799"/>
            <a:ext cx="10515599" cy="4782065"/>
          </a:xfrm>
        </p:spPr>
        <p:txBody>
          <a:bodyPr>
            <a:normAutofit/>
          </a:bodyPr>
          <a:lstStyle/>
          <a:p>
            <a:r>
              <a:rPr lang="en-US" sz="2400" dirty="0"/>
              <a:t>May select from the list</a:t>
            </a:r>
          </a:p>
          <a:p>
            <a:r>
              <a:rPr lang="en-US" sz="2400" dirty="0"/>
              <a:t>Individually or in a group of 2</a:t>
            </a:r>
          </a:p>
          <a:p>
            <a:r>
              <a:rPr lang="en-US" sz="2400" dirty="0"/>
              <a:t>Finalize project topic by Jan 30</a:t>
            </a:r>
          </a:p>
          <a:p>
            <a:r>
              <a:rPr lang="en-US" sz="2400" dirty="0"/>
              <a:t>Email ([CS633] prefix) your top 3 preferences (one email per group, mention members’ names)</a:t>
            </a:r>
          </a:p>
          <a:p>
            <a:r>
              <a:rPr lang="en-US" sz="2400" dirty="0"/>
              <a:t>Discussions on progress (Feb and Mar)</a:t>
            </a:r>
          </a:p>
          <a:p>
            <a:r>
              <a:rPr lang="en-US" sz="2400" dirty="0"/>
              <a:t>Short presentation on Mar 5/8</a:t>
            </a:r>
          </a:p>
          <a:p>
            <a:r>
              <a:rPr lang="en-US" sz="2400" dirty="0"/>
              <a:t>Final presentation in April (with demo if applicable)</a:t>
            </a:r>
          </a:p>
          <a:p>
            <a:r>
              <a:rPr lang="en-US" sz="2400" dirty="0"/>
              <a:t>Report due on April 20</a:t>
            </a:r>
          </a:p>
          <a:p>
            <a:r>
              <a:rPr lang="en-US" sz="2400" dirty="0"/>
              <a:t>Credit on progress and novelty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A0571-6A63-46D1-9919-0701438C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53BB-6C57-40DD-89EF-2C074741526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4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3FEB-983C-4E58-96FD-832BF2C6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894A0-B118-47B1-AA9D-7B52FD06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71B2-BBE5-4D10-9E91-B2FCD4F6BC0C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A015295-71EC-474E-BD51-F192730AA7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52651" y="1955147"/>
            <a:ext cx="7224432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189" indent="-457189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dirty="0">
                <a:latin typeface="Arial" panose="020B0604020202020204" pitchFamily="34" charset="0"/>
              </a:rPr>
              <a:t> In situ analysis in WRF</a:t>
            </a:r>
            <a:br>
              <a:rPr lang="en-US" altLang="en-US" sz="2000" dirty="0">
                <a:latin typeface="Arial" panose="020B0604020202020204" pitchFamily="34" charset="0"/>
              </a:rPr>
            </a:br>
            <a:endParaRPr lang="en-US" altLang="en-US" sz="2000" dirty="0">
              <a:latin typeface="Arial" panose="020B0604020202020204" pitchFamily="34" charset="0"/>
            </a:endParaRPr>
          </a:p>
          <a:p>
            <a:pPr marL="457189" indent="-457189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dirty="0">
                <a:latin typeface="Arial" panose="020B0604020202020204" pitchFamily="34" charset="0"/>
              </a:rPr>
              <a:t> In situ analysis optimization in LAMMPS</a:t>
            </a:r>
            <a:br>
              <a:rPr lang="en-US" altLang="en-US" sz="2000" dirty="0">
                <a:latin typeface="Arial" panose="020B0604020202020204" pitchFamily="34" charset="0"/>
              </a:rPr>
            </a:br>
            <a:endParaRPr lang="en-US" altLang="en-US" sz="2000" dirty="0">
              <a:latin typeface="Arial" panose="020B0604020202020204" pitchFamily="34" charset="0"/>
            </a:endParaRPr>
          </a:p>
          <a:p>
            <a:pPr marL="457189" indent="-457189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dirty="0">
                <a:latin typeface="Arial" panose="020B0604020202020204" pitchFamily="34" charset="0"/>
              </a:rPr>
              <a:t> Parallel I/O profiling</a:t>
            </a:r>
            <a:br>
              <a:rPr lang="en-US" altLang="en-US" sz="2000" dirty="0">
                <a:latin typeface="Arial" panose="020B0604020202020204" pitchFamily="34" charset="0"/>
              </a:rPr>
            </a:br>
            <a:endParaRPr lang="en-US" altLang="en-US" sz="2000" dirty="0">
              <a:latin typeface="Arial" panose="020B0604020202020204" pitchFamily="34" charset="0"/>
            </a:endParaRPr>
          </a:p>
          <a:p>
            <a:pPr marL="457189" indent="-457189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dirty="0">
                <a:latin typeface="Arial" panose="020B0604020202020204" pitchFamily="34" charset="0"/>
              </a:rPr>
              <a:t> Topology-aware process placement</a:t>
            </a:r>
            <a:br>
              <a:rPr lang="en-US" altLang="en-US" sz="2000" dirty="0">
                <a:latin typeface="Arial" panose="020B0604020202020204" pitchFamily="34" charset="0"/>
              </a:rPr>
            </a:br>
            <a:endParaRPr lang="en-US" altLang="en-US" sz="2000" dirty="0">
              <a:latin typeface="Arial" panose="020B0604020202020204" pitchFamily="34" charset="0"/>
            </a:endParaRPr>
          </a:p>
          <a:p>
            <a:pPr marL="457189" indent="-457189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dirty="0">
                <a:latin typeface="Arial" panose="020B0604020202020204" pitchFamily="34" charset="0"/>
              </a:rPr>
              <a:t> Energy-aware optimizations</a:t>
            </a:r>
            <a:br>
              <a:rPr lang="en-US" altLang="en-US" sz="2000" dirty="0">
                <a:latin typeface="Arial" panose="020B0604020202020204" pitchFamily="34" charset="0"/>
              </a:rPr>
            </a:br>
            <a:endParaRPr lang="en-US" altLang="en-US" sz="2000" dirty="0">
              <a:latin typeface="Arial" panose="020B0604020202020204" pitchFamily="34" charset="0"/>
            </a:endParaRPr>
          </a:p>
          <a:p>
            <a:pPr marL="457189" indent="-457189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dirty="0">
                <a:latin typeface="Arial" panose="020B0604020202020204" pitchFamily="34" charset="0"/>
              </a:rPr>
              <a:t> Performance modeling of MPI functions</a:t>
            </a:r>
            <a:br>
              <a:rPr lang="en-US" altLang="en-US" sz="2000" dirty="0">
                <a:latin typeface="Arial" panose="020B0604020202020204" pitchFamily="34" charset="0"/>
              </a:rPr>
            </a:br>
            <a:endParaRPr lang="en-US" altLang="en-US" sz="2000" dirty="0">
              <a:latin typeface="Arial" panose="020B0604020202020204" pitchFamily="34" charset="0"/>
            </a:endParaRPr>
          </a:p>
          <a:p>
            <a:pPr marL="457189" indent="-457189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dirty="0">
                <a:latin typeface="Arial" panose="020B0604020202020204" pitchFamily="34" charset="0"/>
              </a:rPr>
              <a:t> Performance analysis of parallel codes</a:t>
            </a:r>
          </a:p>
        </p:txBody>
      </p:sp>
    </p:spTree>
    <p:extLst>
      <p:ext uri="{BB962C8B-B14F-4D97-AF65-F5344CB8AC3E}">
        <p14:creationId xmlns:p14="http://schemas.microsoft.com/office/powerpoint/2010/main" val="93373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5DE1-4BD2-4530-A3B3-45BD05C9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B7D0A-D932-4DE4-A40F-A932918E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71B2-BBE5-4D10-9E91-B2FCD4F6BC0C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A0732C0-291E-498F-8113-835E0AF5AE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52653" y="1954582"/>
            <a:ext cx="6421951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189" indent="-457189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8"/>
            </a:pPr>
            <a:r>
              <a:rPr lang="en-US" altLang="en-US" sz="2000" dirty="0">
                <a:latin typeface="Arial" panose="020B0604020202020204" pitchFamily="34" charset="0"/>
              </a:rPr>
              <a:t>Enhancing MPICH</a:t>
            </a:r>
            <a:br>
              <a:rPr lang="en-US" altLang="en-US" sz="2000" dirty="0">
                <a:latin typeface="Arial" panose="020B0604020202020204" pitchFamily="34" charset="0"/>
              </a:rPr>
            </a:br>
            <a:endParaRPr lang="en-US" altLang="en-US" sz="2000" dirty="0">
              <a:latin typeface="Arial" panose="020B0604020202020204" pitchFamily="34" charset="0"/>
            </a:endParaRPr>
          </a:p>
          <a:p>
            <a:pPr marL="457189" indent="-457189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8"/>
            </a:pPr>
            <a:r>
              <a:rPr lang="en-US" altLang="en-US" sz="2000" dirty="0">
                <a:latin typeface="Arial" panose="020B0604020202020204" pitchFamily="34" charset="0"/>
              </a:rPr>
              <a:t>Parallelizing deep learning algorithms</a:t>
            </a:r>
          </a:p>
          <a:p>
            <a:pPr marL="457189" indent="-457189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8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457189" indent="-457189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8"/>
            </a:pPr>
            <a:r>
              <a:rPr lang="en-US" altLang="en-US" sz="2000" dirty="0">
                <a:latin typeface="Arial" panose="020B0604020202020204" pitchFamily="34" charset="0"/>
              </a:rPr>
              <a:t>Scaling deep learning algorithms</a:t>
            </a:r>
            <a:br>
              <a:rPr lang="en-US" altLang="en-US" sz="2000" dirty="0">
                <a:latin typeface="Arial" panose="020B0604020202020204" pitchFamily="34" charset="0"/>
              </a:rPr>
            </a:br>
            <a:endParaRPr lang="en-US" altLang="en-US" sz="2000" dirty="0">
              <a:latin typeface="Arial" panose="020B0604020202020204" pitchFamily="34" charset="0"/>
            </a:endParaRPr>
          </a:p>
          <a:p>
            <a:pPr marL="457189" indent="-457189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8"/>
            </a:pPr>
            <a:r>
              <a:rPr lang="en-US" altLang="en-US" sz="2000" dirty="0">
                <a:latin typeface="Arial" panose="020B0604020202020204" pitchFamily="34" charset="0"/>
              </a:rPr>
              <a:t>Visualization of MPI communications</a:t>
            </a:r>
            <a:br>
              <a:rPr lang="en-US" altLang="en-US" sz="2000" dirty="0">
                <a:latin typeface="Arial" panose="020B0604020202020204" pitchFamily="34" charset="0"/>
              </a:rPr>
            </a:br>
            <a:endParaRPr lang="en-US" altLang="en-US" sz="2000" dirty="0">
              <a:latin typeface="Arial" panose="020B0604020202020204" pitchFamily="34" charset="0"/>
            </a:endParaRPr>
          </a:p>
          <a:p>
            <a:pPr marL="457189" indent="-457189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8"/>
            </a:pPr>
            <a:r>
              <a:rPr lang="en-US" altLang="en-US" sz="2000" dirty="0">
                <a:latin typeface="Arial" panose="020B0604020202020204" pitchFamily="34" charset="0"/>
              </a:rPr>
              <a:t>Supercomputer job log analysis</a:t>
            </a:r>
            <a:br>
              <a:rPr lang="en-US" altLang="en-US" sz="2000" dirty="0">
                <a:latin typeface="Arial" panose="020B0604020202020204" pitchFamily="34" charset="0"/>
              </a:rPr>
            </a:br>
            <a:endParaRPr lang="en-US" altLang="en-US" sz="2000" dirty="0">
              <a:latin typeface="Arial" panose="020B0604020202020204" pitchFamily="34" charset="0"/>
            </a:endParaRPr>
          </a:p>
          <a:p>
            <a:pPr marL="457189" indent="-457189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8"/>
            </a:pPr>
            <a:r>
              <a:rPr lang="en-US" altLang="en-US" sz="2000" dirty="0">
                <a:latin typeface="Arial" panose="020B0604020202020204" pitchFamily="34" charset="0"/>
              </a:rPr>
              <a:t>Scaling up any well-known parallel graph algorithm</a:t>
            </a:r>
            <a:br>
              <a:rPr lang="en-US" altLang="en-US" sz="2000" dirty="0">
                <a:latin typeface="Arial" panose="020B0604020202020204" pitchFamily="34" charset="0"/>
              </a:rPr>
            </a:br>
            <a:endParaRPr lang="en-US" altLang="en-US" sz="2000" dirty="0">
              <a:latin typeface="Arial" panose="020B0604020202020204" pitchFamily="34" charset="0"/>
            </a:endParaRPr>
          </a:p>
          <a:p>
            <a:pPr marL="457189" indent="-457189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8"/>
            </a:pPr>
            <a:r>
              <a:rPr lang="en-US" altLang="en-US" sz="2000" dirty="0">
                <a:latin typeface="Arial" panose="020B0604020202020204" pitchFamily="34" charset="0"/>
              </a:rPr>
              <a:t>Optimizing MPI functions for a system</a:t>
            </a:r>
          </a:p>
        </p:txBody>
      </p:sp>
    </p:spTree>
    <p:extLst>
      <p:ext uri="{BB962C8B-B14F-4D97-AF65-F5344CB8AC3E}">
        <p14:creationId xmlns:p14="http://schemas.microsoft.com/office/powerpoint/2010/main" val="390948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C7A26-9BCB-4DE7-9254-EFC59EAB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25438-BD17-44F7-9B51-278B52E22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71B2-BBE5-4D10-9E91-B2FCD4F6BC0C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15A0F68-B819-488C-A6BB-30E724D22A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52651" y="1938639"/>
            <a:ext cx="503375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189" indent="-457189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15"/>
            </a:pPr>
            <a:r>
              <a:rPr lang="en-US" altLang="en-US" sz="2000" dirty="0">
                <a:latin typeface="Arial" panose="020B0604020202020204" pitchFamily="34" charset="0"/>
              </a:rPr>
              <a:t>Simulating HPC systems of IITK</a:t>
            </a:r>
            <a:br>
              <a:rPr lang="en-US" altLang="en-US" sz="2000" dirty="0">
                <a:latin typeface="Arial" panose="020B0604020202020204" pitchFamily="34" charset="0"/>
              </a:rPr>
            </a:br>
            <a:endParaRPr lang="en-US" altLang="en-US" sz="2000" dirty="0">
              <a:latin typeface="Arial" panose="020B0604020202020204" pitchFamily="34" charset="0"/>
            </a:endParaRPr>
          </a:p>
          <a:p>
            <a:pPr marL="457189" indent="-457189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15"/>
            </a:pPr>
            <a:r>
              <a:rPr lang="en-US" altLang="en-US" sz="2000" dirty="0">
                <a:latin typeface="Arial" panose="020B0604020202020204" pitchFamily="34" charset="0"/>
              </a:rPr>
              <a:t>Simulating CSE lab cluster</a:t>
            </a:r>
            <a:br>
              <a:rPr lang="en-US" altLang="en-US" sz="2000" dirty="0">
                <a:latin typeface="Arial" panose="020B0604020202020204" pitchFamily="34" charset="0"/>
              </a:rPr>
            </a:br>
            <a:endParaRPr lang="en-US" altLang="en-US" sz="2000" dirty="0">
              <a:latin typeface="Arial" panose="020B0604020202020204" pitchFamily="34" charset="0"/>
            </a:endParaRPr>
          </a:p>
          <a:p>
            <a:pPr marL="457189" indent="-457189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15"/>
            </a:pPr>
            <a:r>
              <a:rPr lang="en-US" altLang="en-US" sz="2000" dirty="0">
                <a:latin typeface="Arial" panose="020B0604020202020204" pitchFamily="34" charset="0"/>
              </a:rPr>
              <a:t>Analyzing jobs of HPC systems of IITK</a:t>
            </a:r>
            <a:br>
              <a:rPr lang="en-US" altLang="en-US" sz="2000" dirty="0">
                <a:latin typeface="Arial" panose="020B0604020202020204" pitchFamily="34" charset="0"/>
              </a:rPr>
            </a:br>
            <a:endParaRPr lang="en-US" altLang="en-US" sz="2000" dirty="0">
              <a:latin typeface="Arial" panose="020B0604020202020204" pitchFamily="34" charset="0"/>
            </a:endParaRPr>
          </a:p>
          <a:p>
            <a:pPr marL="457189" indent="-457189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15"/>
            </a:pPr>
            <a:r>
              <a:rPr lang="en-US" altLang="en-US" sz="2000" dirty="0">
                <a:latin typeface="Arial" panose="020B0604020202020204" pitchFamily="34" charset="0"/>
              </a:rPr>
              <a:t>Visualizing HPC system holistically</a:t>
            </a:r>
            <a:br>
              <a:rPr lang="en-US" altLang="en-US" sz="2000" dirty="0">
                <a:latin typeface="Arial" panose="020B0604020202020204" pitchFamily="34" charset="0"/>
              </a:rPr>
            </a:br>
            <a:endParaRPr lang="en-US" altLang="en-US" sz="2000" dirty="0">
              <a:latin typeface="Arial" panose="020B0604020202020204" pitchFamily="34" charset="0"/>
            </a:endParaRPr>
          </a:p>
          <a:p>
            <a:pPr marL="457189" indent="-457189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15"/>
            </a:pPr>
            <a:r>
              <a:rPr lang="en-US" altLang="en-US" sz="2000" dirty="0">
                <a:latin typeface="Arial" panose="020B0604020202020204" pitchFamily="34" charset="0"/>
              </a:rPr>
              <a:t>Enhanced job schedulers </a:t>
            </a:r>
          </a:p>
          <a:p>
            <a:pPr marL="457189" indent="-457189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15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457189" indent="-457189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15"/>
            </a:pPr>
            <a:r>
              <a:rPr lang="en-US" altLang="en-US" sz="2000" dirty="0">
                <a:latin typeface="Arial" panose="020B0604020202020204" pitchFamily="34" charset="0"/>
              </a:rPr>
              <a:t>Profiling MPICH</a:t>
            </a:r>
          </a:p>
          <a:p>
            <a:pPr marL="457189" indent="-457189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15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457189" indent="-457189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15"/>
            </a:pPr>
            <a:r>
              <a:rPr lang="en-US" altLang="en-US" sz="2000" dirty="0">
                <a:latin typeface="Arial" panose="020B0604020202020204" pitchFamily="34" charset="0"/>
              </a:rPr>
              <a:t>Topology-aware collectives</a:t>
            </a:r>
          </a:p>
        </p:txBody>
      </p:sp>
    </p:spTree>
    <p:extLst>
      <p:ext uri="{BB962C8B-B14F-4D97-AF65-F5344CB8AC3E}">
        <p14:creationId xmlns:p14="http://schemas.microsoft.com/office/powerpoint/2010/main" val="262705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Widescreen</PresentationFormat>
  <Paragraphs>44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Projects</vt:lpstr>
      <vt:lpstr>Project</vt:lpstr>
      <vt:lpstr>Project List</vt:lpstr>
      <vt:lpstr>Project List</vt:lpstr>
      <vt:lpstr>Project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Pramod Subramanyan</dc:creator>
  <cp:lastModifiedBy>Pramod Subramanyan</cp:lastModifiedBy>
  <cp:revision>1</cp:revision>
  <dcterms:created xsi:type="dcterms:W3CDTF">2019-01-15T14:22:19Z</dcterms:created>
  <dcterms:modified xsi:type="dcterms:W3CDTF">2019-01-15T14:22:33Z</dcterms:modified>
</cp:coreProperties>
</file>