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635926" cy="2901694"/>
          </a:xfrm>
        </p:spPr>
        <p:txBody>
          <a:bodyPr anchor="b">
            <a:normAutofit/>
          </a:bodyPr>
          <a:lstStyle/>
          <a:p>
            <a:r>
              <a:rPr lang="en-US" sz="4200" dirty="0">
                <a:solidFill>
                  <a:schemeClr val="tx1"/>
                </a:solidFill>
              </a:rPr>
              <a:t>TATA</a:t>
            </a:r>
            <a:br>
              <a:rPr lang="en-US" sz="4200" dirty="0">
                <a:solidFill>
                  <a:schemeClr val="tx1"/>
                </a:solidFill>
              </a:rPr>
            </a:br>
            <a:r>
              <a:rPr lang="en-US" sz="4200" dirty="0">
                <a:solidFill>
                  <a:schemeClr val="tx1"/>
                </a:solidFill>
              </a:rPr>
              <a:t>Data Visualization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FA0B906-EA36-476B-B36B-21EE27F08C6C}"/>
              </a:ext>
            </a:extLst>
          </p:cNvPr>
          <p:cNvPicPr>
            <a:picLocks noChangeAspect="1"/>
          </p:cNvPicPr>
          <p:nvPr/>
        </p:nvPicPr>
        <p:blipFill>
          <a:blip r:embed="rId4"/>
          <a:stretch>
            <a:fillRect/>
          </a:stretch>
        </p:blipFill>
        <p:spPr>
          <a:xfrm>
            <a:off x="9623237" y="1756391"/>
            <a:ext cx="1711418" cy="962673"/>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605118"/>
            <a:ext cx="10058400" cy="1196788"/>
          </a:xfrm>
        </p:spPr>
        <p:txBody>
          <a:bodyPr vert="horz" lIns="91440" tIns="45720" rIns="91440" bIns="45720" rtlCol="0">
            <a:normAutofit/>
          </a:bodyPr>
          <a:lstStyle/>
          <a:p>
            <a:r>
              <a:rPr lang="en-US" dirty="0"/>
              <a:t>   Introduction</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Good day, everyone. In this presentation, we’ll delve into the company’s sales performance during the years 2010 and 2011. I’m grateful for the opportunity to analyze this data and extract valuable insights regarding the store’s overall performance.</a:t>
            </a:r>
          </a:p>
        </p:txBody>
      </p:sp>
      <p:pic>
        <p:nvPicPr>
          <p:cNvPr id="9" name="Graphic 8" descr="Presentation with bar chart RTL">
            <a:extLst>
              <a:ext uri="{FF2B5EF4-FFF2-40B4-BE49-F238E27FC236}">
                <a16:creationId xmlns:a16="http://schemas.microsoft.com/office/drawing/2014/main" id="{66A31F60-9890-4409-8F53-B45020E27D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259" y="1122280"/>
            <a:ext cx="679626" cy="679626"/>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Process</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All the necessary steps were taken to ensure that the analysis is accurate and correct.</a:t>
            </a:r>
          </a:p>
          <a:p>
            <a:r>
              <a:rPr lang="en-US" dirty="0"/>
              <a:t>I cleaned up the data that was provided to me by removing all the negative values in the unit price and quantity column and also filtered the data as required for all the visualization.</a:t>
            </a:r>
          </a:p>
        </p:txBody>
      </p:sp>
      <p:pic>
        <p:nvPicPr>
          <p:cNvPr id="4" name="Graphic 3" descr="Bullseye">
            <a:extLst>
              <a:ext uri="{FF2B5EF4-FFF2-40B4-BE49-F238E27FC236}">
                <a16:creationId xmlns:a16="http://schemas.microsoft.com/office/drawing/2014/main" id="{84661076-1E30-49BA-8927-77E4056F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280" y="1011981"/>
            <a:ext cx="725379" cy="725379"/>
          </a:xfrm>
          <a:prstGeom prst="rect">
            <a:avLst/>
          </a:prstGeom>
        </p:spPr>
      </p:pic>
    </p:spTree>
    <p:extLst>
      <p:ext uri="{BB962C8B-B14F-4D97-AF65-F5344CB8AC3E}">
        <p14:creationId xmlns:p14="http://schemas.microsoft.com/office/powerpoint/2010/main" val="36993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Month 2011</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992472"/>
            <a:ext cx="117451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initial 8 months, our monthly revenues remained relatively stable, with minor fluctuations. On average, we generated $685,000 in revenue per month. </a:t>
            </a:r>
          </a:p>
          <a:p>
            <a:pPr marL="285750" indent="-285750">
              <a:buFont typeface="Arial" panose="020B0604020202020204" pitchFamily="34" charset="0"/>
              <a:buChar char="•"/>
            </a:pPr>
            <a:r>
              <a:rPr lang="en-US" dirty="0"/>
              <a:t>However, starting in September, we experienced a significant boost in revenue. In November, our revenue peaked at $1.15 million. </a:t>
            </a:r>
          </a:p>
          <a:p>
            <a:pPr marL="285750" indent="-285750">
              <a:buFont typeface="Arial" panose="020B0604020202020204" pitchFamily="34" charset="0"/>
              <a:buChar char="•"/>
            </a:pPr>
            <a:r>
              <a:rPr lang="en-US" dirty="0"/>
              <a:t>Notably, there was an average increase of 21.18% in revenue from August to November. This trend highlights how seasonality impacts retail store sales. </a:t>
            </a:r>
          </a:p>
        </p:txBody>
      </p:sp>
      <p:pic>
        <p:nvPicPr>
          <p:cNvPr id="4" name="Picture 3">
            <a:extLst>
              <a:ext uri="{FF2B5EF4-FFF2-40B4-BE49-F238E27FC236}">
                <a16:creationId xmlns:a16="http://schemas.microsoft.com/office/drawing/2014/main" id="{23F640DD-444B-463F-AC7D-18E0486FCE28}"/>
              </a:ext>
            </a:extLst>
          </p:cNvPr>
          <p:cNvPicPr>
            <a:picLocks noChangeAspect="1"/>
          </p:cNvPicPr>
          <p:nvPr/>
        </p:nvPicPr>
        <p:blipFill>
          <a:blip r:embed="rId3"/>
          <a:stretch>
            <a:fillRect/>
          </a:stretch>
        </p:blipFill>
        <p:spPr>
          <a:xfrm>
            <a:off x="2874620" y="2890595"/>
            <a:ext cx="6439799" cy="3439005"/>
          </a:xfrm>
          <a:prstGeom prst="rect">
            <a:avLst/>
          </a:prstGeom>
        </p:spPr>
      </p:pic>
    </p:spTree>
    <p:extLst>
      <p:ext uri="{BB962C8B-B14F-4D97-AF65-F5344CB8AC3E}">
        <p14:creationId xmlns:p14="http://schemas.microsoft.com/office/powerpoint/2010/main" val="278259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Countries by Revenue and their Quantity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032813"/>
            <a:ext cx="11745157" cy="1477328"/>
          </a:xfrm>
          <a:prstGeom prst="rect">
            <a:avLst/>
          </a:prstGeom>
          <a:noFill/>
        </p:spPr>
        <p:txBody>
          <a:bodyPr wrap="square" rtlCol="0">
            <a:spAutoFit/>
          </a:bodyPr>
          <a:lstStyle/>
          <a:p>
            <a:pPr marL="742950" lvl="1" indent="-285750">
              <a:buFont typeface="Arial" panose="020B0604020202020204" pitchFamily="34" charset="0"/>
              <a:buChar char="•"/>
            </a:pPr>
            <a:r>
              <a:rPr lang="en-US" dirty="0"/>
              <a:t>The chart represents the top 10 countries in terms of revenue and the quantities of goods sold, excluding the United Kingdom. </a:t>
            </a:r>
          </a:p>
          <a:p>
            <a:pPr marL="742950" lvl="1" indent="-285750">
              <a:buFont typeface="Arial" panose="020B0604020202020204" pitchFamily="34" charset="0"/>
              <a:buChar char="•"/>
            </a:pPr>
            <a:r>
              <a:rPr lang="en-US" dirty="0"/>
              <a:t>Notably, there is a strong correlation between revenue and quantity, indicating a high purchasing power in these countries. To maximize our potential, management should focus on targeted marketing strategies in these regions.</a:t>
            </a:r>
          </a:p>
        </p:txBody>
      </p:sp>
      <p:pic>
        <p:nvPicPr>
          <p:cNvPr id="5" name="Picture 4">
            <a:extLst>
              <a:ext uri="{FF2B5EF4-FFF2-40B4-BE49-F238E27FC236}">
                <a16:creationId xmlns:a16="http://schemas.microsoft.com/office/drawing/2014/main" id="{47134649-0883-4134-8F9E-A0BB15ABA7E7}"/>
              </a:ext>
            </a:extLst>
          </p:cNvPr>
          <p:cNvPicPr>
            <a:picLocks noChangeAspect="1"/>
          </p:cNvPicPr>
          <p:nvPr/>
        </p:nvPicPr>
        <p:blipFill>
          <a:blip r:embed="rId3"/>
          <a:stretch>
            <a:fillRect/>
          </a:stretch>
        </p:blipFill>
        <p:spPr>
          <a:xfrm>
            <a:off x="2893673" y="2787139"/>
            <a:ext cx="6401693" cy="3467584"/>
          </a:xfrm>
          <a:prstGeom prst="rect">
            <a:avLst/>
          </a:prstGeom>
        </p:spPr>
      </p:pic>
    </p:spTree>
    <p:extLst>
      <p:ext uri="{BB962C8B-B14F-4D97-AF65-F5344CB8AC3E}">
        <p14:creationId xmlns:p14="http://schemas.microsoft.com/office/powerpoint/2010/main" val="5826972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Customers by Revenue</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charts show that there is no major difference between the top 10 customers in terms of revenue generated.</a:t>
            </a:r>
          </a:p>
          <a:p>
            <a:pPr marL="742950" lvl="1" indent="-285750">
              <a:buFont typeface="Arial" panose="020B0604020202020204" pitchFamily="34" charset="0"/>
              <a:buChar char="•"/>
            </a:pPr>
            <a:r>
              <a:rPr lang="en-US" dirty="0"/>
              <a:t>The average difference is revenue between the top 10 customers in 15.8%.</a:t>
            </a:r>
          </a:p>
          <a:p>
            <a:pPr marL="742950" lvl="1" indent="-285750">
              <a:buFont typeface="Arial" panose="020B0604020202020204" pitchFamily="34" charset="0"/>
              <a:buChar char="•"/>
            </a:pPr>
            <a:r>
              <a:rPr lang="en-US" dirty="0"/>
              <a:t>The company can aim to strengthen the relationship with these customers to increase customer loyalty and retention and ultimately drive more sales an revenue for the company.</a:t>
            </a:r>
          </a:p>
        </p:txBody>
      </p:sp>
      <p:pic>
        <p:nvPicPr>
          <p:cNvPr id="6" name="Picture 5">
            <a:extLst>
              <a:ext uri="{FF2B5EF4-FFF2-40B4-BE49-F238E27FC236}">
                <a16:creationId xmlns:a16="http://schemas.microsoft.com/office/drawing/2014/main" id="{E8FFE4D4-7A79-48D8-83F5-25251DCEE359}"/>
              </a:ext>
            </a:extLst>
          </p:cNvPr>
          <p:cNvPicPr>
            <a:picLocks noChangeAspect="1"/>
          </p:cNvPicPr>
          <p:nvPr/>
        </p:nvPicPr>
        <p:blipFill>
          <a:blip r:embed="rId3"/>
          <a:stretch>
            <a:fillRect/>
          </a:stretch>
        </p:blipFill>
        <p:spPr>
          <a:xfrm>
            <a:off x="2884147" y="2532540"/>
            <a:ext cx="6420746" cy="3477110"/>
          </a:xfrm>
          <a:prstGeom prst="rect">
            <a:avLst/>
          </a:prstGeom>
        </p:spPr>
      </p:pic>
    </p:spTree>
    <p:extLst>
      <p:ext uri="{BB962C8B-B14F-4D97-AF65-F5344CB8AC3E}">
        <p14:creationId xmlns:p14="http://schemas.microsoft.com/office/powerpoint/2010/main" val="16372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Countries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005919"/>
            <a:ext cx="117451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The map chart concludes by comparing the places that have produced the greatest revenue to those that have not.</a:t>
            </a:r>
          </a:p>
          <a:p>
            <a:pPr marL="742950" lvl="1" indent="-285750">
              <a:buFont typeface="Arial" panose="020B0604020202020204" pitchFamily="34" charset="0"/>
              <a:buChar char="•"/>
            </a:pPr>
            <a:r>
              <a:rPr lang="en-US" dirty="0"/>
              <a:t>The map also reveals that the majority of sales occur only in the European zone , with a small number in American region.</a:t>
            </a:r>
          </a:p>
          <a:p>
            <a:pPr marL="742950" lvl="1" indent="-285750">
              <a:buFont typeface="Arial" panose="020B0604020202020204" pitchFamily="34" charset="0"/>
              <a:buChar char="•"/>
            </a:pPr>
            <a:r>
              <a:rPr lang="en-US" dirty="0"/>
              <a:t>Along with Russia, there is no market for the items in Africa or Asia.</a:t>
            </a:r>
          </a:p>
          <a:p>
            <a:pPr marL="742950" lvl="1" indent="-28575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p>
        </p:txBody>
      </p:sp>
      <p:pic>
        <p:nvPicPr>
          <p:cNvPr id="6" name="Picture 5">
            <a:extLst>
              <a:ext uri="{FF2B5EF4-FFF2-40B4-BE49-F238E27FC236}">
                <a16:creationId xmlns:a16="http://schemas.microsoft.com/office/drawing/2014/main" id="{0D22DA1B-87B6-4905-8B78-DC8FC87CF3F7}"/>
              </a:ext>
            </a:extLst>
          </p:cNvPr>
          <p:cNvPicPr>
            <a:picLocks noChangeAspect="1"/>
          </p:cNvPicPr>
          <p:nvPr/>
        </p:nvPicPr>
        <p:blipFill>
          <a:blip r:embed="rId3"/>
          <a:stretch>
            <a:fillRect/>
          </a:stretch>
        </p:blipFill>
        <p:spPr>
          <a:xfrm>
            <a:off x="3071072" y="3037244"/>
            <a:ext cx="6049855" cy="3226590"/>
          </a:xfrm>
          <a:prstGeom prst="rect">
            <a:avLst/>
          </a:prstGeom>
        </p:spPr>
      </p:pic>
    </p:spTree>
    <p:extLst>
      <p:ext uri="{BB962C8B-B14F-4D97-AF65-F5344CB8AC3E}">
        <p14:creationId xmlns:p14="http://schemas.microsoft.com/office/powerpoint/2010/main" val="3965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800" b="1" dirty="0"/>
              <a:t>Recommendations</a:t>
            </a:r>
          </a:p>
        </p:txBody>
      </p:sp>
      <p:sp>
        <p:nvSpPr>
          <p:cNvPr id="8" name="TextBox 7">
            <a:extLst>
              <a:ext uri="{FF2B5EF4-FFF2-40B4-BE49-F238E27FC236}">
                <a16:creationId xmlns:a16="http://schemas.microsoft.com/office/drawing/2014/main" id="{FEA98CA3-48B3-4DBE-9E0C-0B6E64ED716E}"/>
              </a:ext>
            </a:extLst>
          </p:cNvPr>
          <p:cNvSpPr txBox="1"/>
          <p:nvPr/>
        </p:nvSpPr>
        <p:spPr>
          <a:xfrm>
            <a:off x="726142" y="1180730"/>
            <a:ext cx="1079798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Seasonal Strategies</a:t>
            </a:r>
            <a:r>
              <a:rPr lang="en-US" dirty="0"/>
              <a:t>: The company should focus on stocking and promoting seasonal products to capitalize on increased demand during peak periods.</a:t>
            </a:r>
          </a:p>
          <a:p>
            <a:pPr marL="285750" indent="-285750">
              <a:buFont typeface="Arial" panose="020B0604020202020204" pitchFamily="34" charset="0"/>
              <a:buChar char="•"/>
            </a:pPr>
            <a:r>
              <a:rPr lang="en-US" b="1" dirty="0"/>
              <a:t>Product Analysis</a:t>
            </a:r>
            <a:r>
              <a:rPr lang="en-US" dirty="0"/>
              <a:t>: Conduct a detailed analysis of products that perform well during low sales months. Use this information to develop targeted marketing strategies for these items.</a:t>
            </a:r>
          </a:p>
          <a:p>
            <a:pPr marL="285750" indent="-285750">
              <a:buFont typeface="Arial" panose="020B0604020202020204" pitchFamily="34" charset="0"/>
              <a:buChar char="•"/>
            </a:pPr>
            <a:r>
              <a:rPr lang="en-US" b="1" dirty="0"/>
              <a:t>Regional Insights</a:t>
            </a:r>
            <a:r>
              <a:rPr lang="en-US" dirty="0"/>
              <a:t>: Explore product-specific revenue data for each region. This will guide customized marketing approaches based on regional preferences.</a:t>
            </a:r>
          </a:p>
          <a:p>
            <a:pPr marL="285750" indent="-285750">
              <a:buFont typeface="Arial" panose="020B0604020202020204" pitchFamily="34" charset="0"/>
              <a:buChar char="•"/>
            </a:pPr>
            <a:r>
              <a:rPr lang="en-US" b="1" dirty="0"/>
              <a:t>Customer Incentives</a:t>
            </a:r>
            <a:r>
              <a:rPr lang="en-US" dirty="0"/>
              <a:t>: Strengthen relationships with top revenue-generating customers by offering incentives or personalized experiences.</a:t>
            </a:r>
          </a:p>
          <a:p>
            <a:pPr marL="285750" indent="-285750">
              <a:buFont typeface="Arial" panose="020B0604020202020204" pitchFamily="34" charset="0"/>
              <a:buChar char="•"/>
            </a:pPr>
            <a:r>
              <a:rPr lang="en-US" b="1" dirty="0"/>
              <a:t>European Expansion</a:t>
            </a:r>
            <a:r>
              <a:rPr lang="en-US" dirty="0"/>
              <a:t>: Prioritize strategies to enhance market positioning in the European market, which holds significant growth potential</a:t>
            </a:r>
          </a:p>
        </p:txBody>
      </p:sp>
      <p:pic>
        <p:nvPicPr>
          <p:cNvPr id="4" name="Graphic 3" descr="Lightbulb">
            <a:extLst>
              <a:ext uri="{FF2B5EF4-FFF2-40B4-BE49-F238E27FC236}">
                <a16:creationId xmlns:a16="http://schemas.microsoft.com/office/drawing/2014/main" id="{1810DD2F-902A-47F9-8C50-21319D442B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0628" y="302798"/>
            <a:ext cx="545877" cy="545877"/>
          </a:xfrm>
          <a:prstGeom prst="rect">
            <a:avLst/>
          </a:prstGeom>
        </p:spPr>
      </p:pic>
    </p:spTree>
    <p:extLst>
      <p:ext uri="{BB962C8B-B14F-4D97-AF65-F5344CB8AC3E}">
        <p14:creationId xmlns:p14="http://schemas.microsoft.com/office/powerpoint/2010/main" val="241733356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80</TotalTime>
  <Words>528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Custom</vt:lpstr>
      <vt:lpstr>TATA Data Visualization</vt:lpstr>
      <vt:lpstr>   Introduction</vt:lpstr>
      <vt:lpstr>    Process</vt:lpstr>
      <vt:lpstr>Revenue by Month 2011</vt:lpstr>
      <vt:lpstr>Top 10 Countries by Revenue and their Quantity </vt:lpstr>
      <vt:lpstr>Top 10 Customers by Revenue</vt:lpstr>
      <vt:lpstr>Revenue by Countries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dc:title>
  <dc:creator>TUF GAMING</dc:creator>
  <cp:lastModifiedBy>user</cp:lastModifiedBy>
  <cp:revision>10</cp:revision>
  <dcterms:created xsi:type="dcterms:W3CDTF">2023-07-22T06:13:50Z</dcterms:created>
  <dcterms:modified xsi:type="dcterms:W3CDTF">2024-06-29T15:32:52Z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