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8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94206" autoAdjust="0"/>
  </p:normalViewPr>
  <p:slideViewPr>
    <p:cSldViewPr>
      <p:cViewPr varScale="1">
        <p:scale>
          <a:sx n="45" d="100"/>
          <a:sy n="45" d="100"/>
        </p:scale>
        <p:origin x="2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560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b="1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201400" y="1485900"/>
            <a:ext cx="6553200" cy="2219647"/>
            <a:chOff x="0" y="-47625"/>
            <a:chExt cx="7734168" cy="2959530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164212" y="1406985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734168" cy="29595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400" dirty="0"/>
                <a:t>Based on the popularity of content categories, I recommend focusing on </a:t>
              </a:r>
              <a:r>
                <a:rPr lang="en-US" sz="2400" b="1" dirty="0"/>
                <a:t>“Animals” </a:t>
              </a:r>
              <a:r>
                <a:rPr lang="en-US" sz="2400" dirty="0"/>
                <a:t>and </a:t>
              </a:r>
              <a:r>
                <a:rPr lang="en-US" sz="2400" b="1" dirty="0"/>
                <a:t>“Science.”</a:t>
              </a:r>
              <a:r>
                <a:rPr lang="en-US" sz="2400" dirty="0"/>
                <a:t> These topics resonate with users who appreciate real-life and factual content. Keep creating more content in these areas to engage your audience effectively!</a:t>
              </a:r>
              <a:endParaRPr lang="en-US" sz="28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315133" y="7962900"/>
            <a:ext cx="6385272" cy="1847750"/>
            <a:chOff x="0" y="-47625"/>
            <a:chExt cx="7569956" cy="2463668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2463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400" dirty="0"/>
                <a:t>Given the popularity of technology-related content, especially considering the rapid advancements in the field, collaborating with major digital companies could significantly boost user engage -</a:t>
              </a:r>
              <a:r>
                <a:rPr lang="en-US" sz="2400" dirty="0" err="1"/>
                <a:t>ment</a:t>
              </a:r>
              <a:r>
                <a:rPr lang="en-US" sz="2400" dirty="0"/>
                <a:t>. Capitalizing on this trend is a smart move!</a:t>
              </a:r>
              <a:endParaRPr lang="en-US" sz="24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C951555-CA6E-4C42-A31D-EFE86A4C55E0}"/>
              </a:ext>
            </a:extLst>
          </p:cNvPr>
          <p:cNvSpPr/>
          <p:nvPr/>
        </p:nvSpPr>
        <p:spPr>
          <a:xfrm>
            <a:off x="11002766" y="675417"/>
            <a:ext cx="2819400" cy="6096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1EC20E64-D74A-4C9F-B560-F8759A3996E1}"/>
              </a:ext>
            </a:extLst>
          </p:cNvPr>
          <p:cNvGrpSpPr/>
          <p:nvPr/>
        </p:nvGrpSpPr>
        <p:grpSpPr>
          <a:xfrm>
            <a:off x="11283628" y="4838700"/>
            <a:ext cx="6470972" cy="2219647"/>
            <a:chOff x="-101600" y="-524794"/>
            <a:chExt cx="7671556" cy="2959531"/>
          </a:xfrm>
        </p:grpSpPr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DB46789F-B9D3-4471-886E-6B3E8BF240C8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4DD18BFC-DA6F-4AC9-A397-61916DDBF8C0}"/>
                </a:ext>
              </a:extLst>
            </p:cNvPr>
            <p:cNvSpPr txBox="1"/>
            <p:nvPr/>
          </p:nvSpPr>
          <p:spPr>
            <a:xfrm>
              <a:off x="-101600" y="-524794"/>
              <a:ext cx="7569956" cy="2959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400" dirty="0"/>
                <a:t>Given the popularity of food-related content, especially “Healthy Eating,” consider leveraging this insight to collaborate with health-conscious brands. Creating a targeted campaign around healthy eating could significantly boost user engagement.</a:t>
              </a: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32" name="TextBox 13">
            <a:extLst>
              <a:ext uri="{FF2B5EF4-FFF2-40B4-BE49-F238E27FC236}">
                <a16:creationId xmlns:a16="http://schemas.microsoft.com/office/drawing/2014/main" id="{503ED749-8118-4F01-8A27-F555DCD1ED13}"/>
              </a:ext>
            </a:extLst>
          </p:cNvPr>
          <p:cNvSpPr txBox="1"/>
          <p:nvPr/>
        </p:nvSpPr>
        <p:spPr>
          <a:xfrm>
            <a:off x="11002766" y="7429500"/>
            <a:ext cx="5677467" cy="338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endParaRPr lang="en-US" sz="21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9107BB9-043A-40BA-9E06-0361A9F49E6A}"/>
              </a:ext>
            </a:extLst>
          </p:cNvPr>
          <p:cNvSpPr/>
          <p:nvPr/>
        </p:nvSpPr>
        <p:spPr>
          <a:xfrm>
            <a:off x="11093695" y="3996946"/>
            <a:ext cx="2819400" cy="6096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4212AB-F703-465C-B08F-FB7062048D35}"/>
              </a:ext>
            </a:extLst>
          </p:cNvPr>
          <p:cNvSpPr/>
          <p:nvPr/>
        </p:nvSpPr>
        <p:spPr>
          <a:xfrm>
            <a:off x="11194152" y="7135167"/>
            <a:ext cx="2825086" cy="599698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55937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389ACD06-D511-8F22-04AA-7EE68571E2FA}"/>
              </a:ext>
            </a:extLst>
          </p:cNvPr>
          <p:cNvSpPr/>
          <p:nvPr/>
        </p:nvSpPr>
        <p:spPr>
          <a:xfrm rot="16200000">
            <a:off x="4601562" y="351440"/>
            <a:ext cx="1274377" cy="3467098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Recap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0FD96A57-A753-227E-BA60-191E8A66964E}"/>
              </a:ext>
            </a:extLst>
          </p:cNvPr>
          <p:cNvSpPr/>
          <p:nvPr/>
        </p:nvSpPr>
        <p:spPr>
          <a:xfrm rot="16200000">
            <a:off x="4601562" y="1880696"/>
            <a:ext cx="1274377" cy="3467098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D616549-BF2D-5A91-1239-116D9D7EFE72}"/>
              </a:ext>
            </a:extLst>
          </p:cNvPr>
          <p:cNvSpPr/>
          <p:nvPr/>
        </p:nvSpPr>
        <p:spPr>
          <a:xfrm rot="16200000">
            <a:off x="4601563" y="3409951"/>
            <a:ext cx="1274377" cy="3467097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Analytics Team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2AADAB37-3C67-46D0-6146-B35FC0EEB044}"/>
              </a:ext>
            </a:extLst>
          </p:cNvPr>
          <p:cNvSpPr/>
          <p:nvPr/>
        </p:nvSpPr>
        <p:spPr>
          <a:xfrm rot="16200000">
            <a:off x="4601563" y="4939206"/>
            <a:ext cx="1274377" cy="3467097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16EA28E4-B166-2BA4-751B-449EF4E70447}"/>
              </a:ext>
            </a:extLst>
          </p:cNvPr>
          <p:cNvSpPr/>
          <p:nvPr/>
        </p:nvSpPr>
        <p:spPr>
          <a:xfrm rot="16200000">
            <a:off x="4566314" y="6503710"/>
            <a:ext cx="1344875" cy="3467097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&amp; Summary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E9371848-07D6-EFE7-FE08-C9853BC7A47C}"/>
              </a:ext>
            </a:extLst>
          </p:cNvPr>
          <p:cNvSpPr/>
          <p:nvPr/>
        </p:nvSpPr>
        <p:spPr>
          <a:xfrm rot="5400000" flipH="1">
            <a:off x="9992710" y="-1572609"/>
            <a:ext cx="1274379" cy="7315200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8A2997B0-3E7D-A3B3-1C92-C311C0818EA4}"/>
              </a:ext>
            </a:extLst>
          </p:cNvPr>
          <p:cNvSpPr/>
          <p:nvPr/>
        </p:nvSpPr>
        <p:spPr>
          <a:xfrm rot="5400000" flipH="1">
            <a:off x="9992710" y="-43354"/>
            <a:ext cx="1274379" cy="7315200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D49A45B6-6B6C-657F-0108-DA6356FEAC79}"/>
              </a:ext>
            </a:extLst>
          </p:cNvPr>
          <p:cNvSpPr/>
          <p:nvPr/>
        </p:nvSpPr>
        <p:spPr>
          <a:xfrm rot="5400000" flipH="1">
            <a:off x="9992710" y="1485901"/>
            <a:ext cx="1274379" cy="7315200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9268B980-9972-D5F4-8911-64B1121BCE32}"/>
              </a:ext>
            </a:extLst>
          </p:cNvPr>
          <p:cNvSpPr/>
          <p:nvPr/>
        </p:nvSpPr>
        <p:spPr>
          <a:xfrm rot="5400000" flipH="1">
            <a:off x="9992710" y="3015156"/>
            <a:ext cx="1274379" cy="7315200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A15ACC44-6F60-5F52-3D87-52BABB4A9463}"/>
              </a:ext>
            </a:extLst>
          </p:cNvPr>
          <p:cNvSpPr/>
          <p:nvPr/>
        </p:nvSpPr>
        <p:spPr>
          <a:xfrm rot="5400000" flipH="1">
            <a:off x="9992710" y="4544411"/>
            <a:ext cx="1274379" cy="7315200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24">
            <a:extLst>
              <a:ext uri="{FF2B5EF4-FFF2-40B4-BE49-F238E27FC236}">
                <a16:creationId xmlns:a16="http://schemas.microsoft.com/office/drawing/2014/main" id="{96FC4207-2D6F-AE03-56F9-1BCED8027645}"/>
              </a:ext>
            </a:extLst>
          </p:cNvPr>
          <p:cNvSpPr txBox="1"/>
          <p:nvPr/>
        </p:nvSpPr>
        <p:spPr>
          <a:xfrm>
            <a:off x="7200900" y="1623326"/>
            <a:ext cx="6934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provide a high-level overview of the business problem we're tackling and the precise requirements, we will provide a summary of the entire project.</a:t>
            </a:r>
          </a:p>
        </p:txBody>
      </p:sp>
      <p:sp>
        <p:nvSpPr>
          <p:cNvPr id="33" name="TextBox 37">
            <a:extLst>
              <a:ext uri="{FF2B5EF4-FFF2-40B4-BE49-F238E27FC236}">
                <a16:creationId xmlns:a16="http://schemas.microsoft.com/office/drawing/2014/main" id="{D14B7190-67F6-2C38-B654-A20A7EFE9A84}"/>
              </a:ext>
            </a:extLst>
          </p:cNvPr>
          <p:cNvSpPr txBox="1"/>
          <p:nvPr/>
        </p:nvSpPr>
        <p:spPr>
          <a:xfrm>
            <a:off x="7200900" y="3152581"/>
            <a:ext cx="6934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will get into the particular issue that the Data Analytics team has been concentrating on and provide some context for why this is such a significant issue.</a:t>
            </a:r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id="{BD7E8B89-2324-29FC-3906-C3420AF83446}"/>
              </a:ext>
            </a:extLst>
          </p:cNvPr>
          <p:cNvSpPr txBox="1"/>
          <p:nvPr/>
        </p:nvSpPr>
        <p:spPr>
          <a:xfrm>
            <a:off x="7200900" y="4820336"/>
            <a:ext cx="6934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I'll start by outlining the issue and then discuss the team that is in charge of handling this assignment on our end.</a:t>
            </a:r>
          </a:p>
        </p:txBody>
      </p:sp>
      <p:sp>
        <p:nvSpPr>
          <p:cNvPr id="35" name="TextBox 39">
            <a:extLst>
              <a:ext uri="{FF2B5EF4-FFF2-40B4-BE49-F238E27FC236}">
                <a16:creationId xmlns:a16="http://schemas.microsoft.com/office/drawing/2014/main" id="{1A3C0630-9C57-1095-54A1-262696FECBC4}"/>
              </a:ext>
            </a:extLst>
          </p:cNvPr>
          <p:cNvSpPr txBox="1"/>
          <p:nvPr/>
        </p:nvSpPr>
        <p:spPr>
          <a:xfrm>
            <a:off x="7200900" y="6211091"/>
            <a:ext cx="6934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that, I'll go into the general steps we took to do this assignment so you can fully understand how we approach tasks of this nature.</a:t>
            </a:r>
          </a:p>
        </p:txBody>
      </p:sp>
      <p:sp>
        <p:nvSpPr>
          <p:cNvPr id="36" name="TextBox 40">
            <a:extLst>
              <a:ext uri="{FF2B5EF4-FFF2-40B4-BE49-F238E27FC236}">
                <a16:creationId xmlns:a16="http://schemas.microsoft.com/office/drawing/2014/main" id="{1DBDF3A1-27D8-FEC3-098D-725DCADAF92C}"/>
              </a:ext>
            </a:extLst>
          </p:cNvPr>
          <p:cNvSpPr txBox="1"/>
          <p:nvPr/>
        </p:nvSpPr>
        <p:spPr>
          <a:xfrm>
            <a:off x="7200900" y="7878846"/>
            <a:ext cx="6934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Lastly, I will review all significant findings and offer them as a collection of understandings and illustrations from our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3"/>
            <a:r>
              <a:rPr lang="en-US" sz="2800" dirty="0"/>
              <a:t>                            </a:t>
            </a:r>
            <a:r>
              <a:rPr lang="en-US" sz="2800" b="1" dirty="0"/>
              <a:t>“Social Buzz,”</a:t>
            </a:r>
            <a:r>
              <a:rPr lang="en-US" sz="2800" dirty="0"/>
              <a:t> a rapidly growing technology   				unicorn, aims to adapt to its                     					global reach. Accenture is currently engaged 				in a three-month proof-of-concept 						(POC) with the following  key activities:</a:t>
            </a:r>
          </a:p>
          <a:p>
            <a:pPr lvl="3"/>
            <a:r>
              <a:rPr lang="en-US" sz="2800" b="1" dirty="0"/>
              <a:t>			1. Big Data Analysis</a:t>
            </a:r>
            <a:r>
              <a:rPr lang="en-US" sz="2800" dirty="0"/>
              <a:t>: Investigating Social Buzz’s 				utilization of big data.</a:t>
            </a:r>
          </a:p>
          <a:p>
            <a:pPr lvl="3"/>
            <a:r>
              <a:rPr lang="en-US" sz="2800" b="1" dirty="0"/>
              <a:t>			2. IPO Strategies</a:t>
            </a:r>
            <a:r>
              <a:rPr lang="en-US" sz="2800" dirty="0"/>
              <a:t>: Developing strategies for a 				successful initial public offering (IPO).</a:t>
            </a:r>
          </a:p>
          <a:p>
            <a:pPr lvl="3"/>
            <a:r>
              <a:rPr lang="en-US" sz="2800" b="1" dirty="0"/>
              <a:t>			3. Content Category Analysis</a:t>
            </a:r>
            <a:r>
              <a:rPr lang="en-US" sz="2800" dirty="0"/>
              <a:t>: Identifying the top five 		content categories on Social Buzz.</a:t>
            </a:r>
          </a:p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73209" y="1932974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8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303389" y="406153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948140" y="1250999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71D8EF-74A5-4E6C-807D-626A4558010E}"/>
              </a:ext>
            </a:extLst>
          </p:cNvPr>
          <p:cNvSpPr txBox="1"/>
          <p:nvPr/>
        </p:nvSpPr>
        <p:spPr>
          <a:xfrm>
            <a:off x="2107520" y="3771900"/>
            <a:ext cx="77222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Volume and Unstructured Content</a:t>
            </a: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600" dirty="0">
                <a:solidFill>
                  <a:schemeClr val="bg1"/>
                </a:solidFill>
              </a:rPr>
              <a:t>Social Buzz receives a staggering volume of content—over 100,000 posts daily, totaling 36,500,000 posts annually. The challenge lies in managing this unstructured data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Objectives: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</a:rPr>
              <a:t>Data Integration: </a:t>
            </a:r>
            <a:r>
              <a:rPr lang="en-US" sz="2600" dirty="0">
                <a:solidFill>
                  <a:schemeClr val="bg1"/>
                </a:solidFill>
              </a:rPr>
              <a:t>Combine tables from the sample dataset to create a unified data source.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</a:rPr>
              <a:t>Content Category Analysis</a:t>
            </a:r>
            <a:r>
              <a:rPr lang="en-US" sz="2600" dirty="0">
                <a:solidFill>
                  <a:schemeClr val="bg1"/>
                </a:solidFill>
              </a:rPr>
              <a:t>: Identify the top five content categories with the highest overall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Deliverables: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A consolidated dataset that integrates relevant tables. Insights into content categories, including popularity metrics.</a:t>
            </a:r>
            <a:endParaRPr lang="en-US" sz="26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3563601" y="1028700"/>
            <a:ext cx="3657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EE0918-8FC1-48F1-8BF2-B190D0067E6B}"/>
              </a:ext>
            </a:extLst>
          </p:cNvPr>
          <p:cNvSpPr/>
          <p:nvPr/>
        </p:nvSpPr>
        <p:spPr>
          <a:xfrm>
            <a:off x="11506200" y="7757268"/>
            <a:ext cx="64008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Uncover Insights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9C37334-CA67-4860-B43C-5510AA7CF923}"/>
              </a:ext>
            </a:extLst>
          </p:cNvPr>
          <p:cNvSpPr/>
          <p:nvPr/>
        </p:nvSpPr>
        <p:spPr>
          <a:xfrm>
            <a:off x="9677400" y="6075126"/>
            <a:ext cx="64008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5B75A95-AF6E-4AB0-8859-A959FCF35CDE}"/>
              </a:ext>
            </a:extLst>
          </p:cNvPr>
          <p:cNvSpPr/>
          <p:nvPr/>
        </p:nvSpPr>
        <p:spPr>
          <a:xfrm>
            <a:off x="7848600" y="4392984"/>
            <a:ext cx="64008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Modelling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ED75C6D-4CD8-421F-8063-2303051CDCE3}"/>
              </a:ext>
            </a:extLst>
          </p:cNvPr>
          <p:cNvSpPr/>
          <p:nvPr/>
        </p:nvSpPr>
        <p:spPr>
          <a:xfrm>
            <a:off x="6019800" y="2710842"/>
            <a:ext cx="64008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A268E6E-3CC8-494A-9A34-9A7D998E4650}"/>
              </a:ext>
            </a:extLst>
          </p:cNvPr>
          <p:cNvSpPr/>
          <p:nvPr/>
        </p:nvSpPr>
        <p:spPr>
          <a:xfrm>
            <a:off x="4191000" y="1028700"/>
            <a:ext cx="64008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CA3191-B664-4324-ABB1-8FC9C38DD6A8}"/>
              </a:ext>
            </a:extLst>
          </p:cNvPr>
          <p:cNvSpPr/>
          <p:nvPr/>
        </p:nvSpPr>
        <p:spPr>
          <a:xfrm>
            <a:off x="2127158" y="4732093"/>
            <a:ext cx="2972219" cy="1524000"/>
          </a:xfrm>
          <a:prstGeom prst="roundRect">
            <a:avLst/>
          </a:prstGeom>
          <a:ln>
            <a:solidFill>
              <a:srgbClr val="A1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100FF"/>
                </a:solidFill>
              </a:rPr>
              <a:t>16</a:t>
            </a:r>
            <a:endParaRPr lang="en-IN" sz="4400" b="1" dirty="0">
              <a:solidFill>
                <a:srgbClr val="A100FF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566164-ECE2-4069-A0A9-DD25DBFC240E}"/>
              </a:ext>
            </a:extLst>
          </p:cNvPr>
          <p:cNvSpPr/>
          <p:nvPr/>
        </p:nvSpPr>
        <p:spPr>
          <a:xfrm>
            <a:off x="12670341" y="4735286"/>
            <a:ext cx="2972219" cy="1524000"/>
          </a:xfrm>
          <a:prstGeom prst="roundRect">
            <a:avLst/>
          </a:prstGeom>
          <a:ln>
            <a:solidFill>
              <a:srgbClr val="A1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100FF"/>
                </a:solidFill>
              </a:rPr>
              <a:t>MAY</a:t>
            </a:r>
            <a:endParaRPr lang="en-IN" sz="4400" b="1" dirty="0">
              <a:solidFill>
                <a:srgbClr val="A100FF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CC5341-8428-4B9F-8C74-D47F6BBB1BDE}"/>
              </a:ext>
            </a:extLst>
          </p:cNvPr>
          <p:cNvSpPr/>
          <p:nvPr/>
        </p:nvSpPr>
        <p:spPr>
          <a:xfrm>
            <a:off x="7256233" y="4732093"/>
            <a:ext cx="2972219" cy="1524000"/>
          </a:xfrm>
          <a:prstGeom prst="roundRect">
            <a:avLst/>
          </a:prstGeom>
          <a:ln>
            <a:solidFill>
              <a:srgbClr val="A1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100FF"/>
                </a:solidFill>
              </a:rPr>
              <a:t>75K</a:t>
            </a:r>
            <a:endParaRPr lang="en-IN" sz="4400" b="1" dirty="0">
              <a:solidFill>
                <a:srgbClr val="A1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02EA75-B460-4B69-9336-CE54D2BAC655}"/>
              </a:ext>
            </a:extLst>
          </p:cNvPr>
          <p:cNvSpPr txBox="1"/>
          <p:nvPr/>
        </p:nvSpPr>
        <p:spPr>
          <a:xfrm>
            <a:off x="2127158" y="3238500"/>
            <a:ext cx="2972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Unique Categories</a:t>
            </a:r>
            <a:endParaRPr lang="en-IN" sz="3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594180-D3AC-44AD-AD59-62965CB13103}"/>
              </a:ext>
            </a:extLst>
          </p:cNvPr>
          <p:cNvSpPr txBox="1"/>
          <p:nvPr/>
        </p:nvSpPr>
        <p:spPr>
          <a:xfrm>
            <a:off x="7272183" y="3267997"/>
            <a:ext cx="2972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Category with highest scores</a:t>
            </a: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        ANIMAL</a:t>
            </a:r>
            <a:endParaRPr lang="en-IN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EF378-7AAD-4ADD-9952-435A6FE043F0}"/>
              </a:ext>
            </a:extLst>
          </p:cNvPr>
          <p:cNvSpPr txBox="1"/>
          <p:nvPr/>
        </p:nvSpPr>
        <p:spPr>
          <a:xfrm>
            <a:off x="12629765" y="3238500"/>
            <a:ext cx="2972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Most Post in Month</a:t>
            </a:r>
            <a:endParaRPr lang="en-IN" sz="3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E05BF09D-6874-44A1-B05B-F811806FE4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87" y="2426496"/>
            <a:ext cx="10965594" cy="5625008"/>
          </a:xfrm>
          <a:prstGeom prst="rect">
            <a:avLst/>
          </a:prstGeom>
          <a:ln>
            <a:solidFill>
              <a:srgbClr val="A100FF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E89BC6C-E67D-4F62-876A-044E873933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2715" y="2064285"/>
            <a:ext cx="9979351" cy="6158429"/>
          </a:xfrm>
          <a:prstGeom prst="rect">
            <a:avLst/>
          </a:prstGeom>
          <a:ln>
            <a:solidFill>
              <a:srgbClr val="A100FF"/>
            </a:solidFill>
          </a:ln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C4FD196-9BC4-40A0-97C3-46A5AC2C5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3806" y="2243193"/>
            <a:ext cx="10062271" cy="5786296"/>
          </a:xfrm>
          <a:prstGeom prst="rect">
            <a:avLst/>
          </a:prstGeom>
          <a:ln>
            <a:solidFill>
              <a:srgbClr val="A100FF"/>
            </a:solidFill>
          </a:ln>
        </p:spPr>
      </p:pic>
    </p:spTree>
    <p:extLst>
      <p:ext uri="{BB962C8B-B14F-4D97-AF65-F5344CB8AC3E}">
        <p14:creationId xmlns:p14="http://schemas.microsoft.com/office/powerpoint/2010/main" val="31419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533</Words>
  <Application>Microsoft Office PowerPoint</Application>
  <PresentationFormat>Custom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user</cp:lastModifiedBy>
  <cp:revision>19</cp:revision>
  <dcterms:created xsi:type="dcterms:W3CDTF">2006-08-16T00:00:00Z</dcterms:created>
  <dcterms:modified xsi:type="dcterms:W3CDTF">2024-06-30T08:22:40Z</dcterms:modified>
  <dc:identifier>DAEhDyfaYKE</dc:identifier>
</cp:coreProperties>
</file>