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16" r:id="rId1"/>
  </p:sldMasterIdLst>
  <p:notesMasterIdLst>
    <p:notesMasterId r:id="rId21"/>
  </p:notesMasterIdLst>
  <p:sldIdLst>
    <p:sldId id="272" r:id="rId2"/>
    <p:sldId id="273" r:id="rId3"/>
    <p:sldId id="278" r:id="rId4"/>
    <p:sldId id="277" r:id="rId5"/>
    <p:sldId id="276" r:id="rId6"/>
    <p:sldId id="280" r:id="rId7"/>
    <p:sldId id="256" r:id="rId8"/>
    <p:sldId id="274" r:id="rId9"/>
    <p:sldId id="257" r:id="rId10"/>
    <p:sldId id="258" r:id="rId11"/>
    <p:sldId id="265" r:id="rId12"/>
    <p:sldId id="266" r:id="rId13"/>
    <p:sldId id="268" r:id="rId14"/>
    <p:sldId id="263" r:id="rId15"/>
    <p:sldId id="275" r:id="rId16"/>
    <p:sldId id="260" r:id="rId17"/>
    <p:sldId id="269" r:id="rId18"/>
    <p:sldId id="281" r:id="rId19"/>
    <p:sldId id="282" r:id="rId20"/>
  </p:sldIdLst>
  <p:sldSz cx="12192000" cy="6858000"/>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risty Agarwal" initials="SA" lastIdx="2" clrIdx="0">
    <p:extLst>
      <p:ext uri="{19B8F6BF-5375-455C-9EA6-DF929625EA0E}">
        <p15:presenceInfo xmlns:p15="http://schemas.microsoft.com/office/powerpoint/2012/main" userId="b103c8eea9cd61d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C3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56" autoAdjust="0"/>
    <p:restoredTop sz="94660"/>
  </p:normalViewPr>
  <p:slideViewPr>
    <p:cSldViewPr snapToGrid="0">
      <p:cViewPr varScale="1">
        <p:scale>
          <a:sx n="71" d="100"/>
          <a:sy n="71" d="100"/>
        </p:scale>
        <p:origin x="762"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IN"/>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E88DA436-5C29-4FD3-B80B-BD017416CF52}" type="datetimeFigureOut">
              <a:rPr lang="en-IN" smtClean="0"/>
              <a:t>01-07-2024</a:t>
            </a:fld>
            <a:endParaRPr lang="en-IN"/>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IN"/>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IN"/>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47DFFE4D-A61F-4CE7-B1B8-CC240AC580FE}" type="slidenum">
              <a:rPr lang="en-IN" smtClean="0"/>
              <a:t>‹#›</a:t>
            </a:fld>
            <a:endParaRPr lang="en-IN"/>
          </a:p>
        </p:txBody>
      </p:sp>
    </p:spTree>
    <p:extLst>
      <p:ext uri="{BB962C8B-B14F-4D97-AF65-F5344CB8AC3E}">
        <p14:creationId xmlns:p14="http://schemas.microsoft.com/office/powerpoint/2010/main" val="4289492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pic>
        <p:nvPicPr>
          <p:cNvPr id="7" name="Picture 6">
            <a:extLst>
              <a:ext uri="{FF2B5EF4-FFF2-40B4-BE49-F238E27FC236}">
                <a16:creationId xmlns:a16="http://schemas.microsoft.com/office/drawing/2014/main" id="{50A555E4-08FD-4905-B1D2-B93ACDFBBFAF}"/>
              </a:ext>
            </a:extLst>
          </p:cNvPr>
          <p:cNvPicPr>
            <a:picLocks noChangeAspect="1"/>
          </p:cNvPicPr>
          <p:nvPr userDrawn="1"/>
        </p:nvPicPr>
        <p:blipFill>
          <a:blip r:embed="rId2">
            <a:clrChange>
              <a:clrFrom>
                <a:srgbClr val="FDFDFD"/>
              </a:clrFrom>
              <a:clrTo>
                <a:srgbClr val="FDFDFD">
                  <a:alpha val="0"/>
                </a:srgbClr>
              </a:clrTo>
            </a:clrChange>
          </a:blip>
          <a:stretch>
            <a:fillRect/>
          </a:stretch>
        </p:blipFill>
        <p:spPr>
          <a:xfrm>
            <a:off x="11131081" y="261399"/>
            <a:ext cx="786522" cy="645732"/>
          </a:xfrm>
          <a:prstGeom prst="rect">
            <a:avLst/>
          </a:prstGeom>
        </p:spPr>
      </p:pic>
    </p:spTree>
    <p:extLst>
      <p:ext uri="{BB962C8B-B14F-4D97-AF65-F5344CB8AC3E}">
        <p14:creationId xmlns:p14="http://schemas.microsoft.com/office/powerpoint/2010/main" val="883062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509B45-318B-41A6-9115-89E079CCE5D4}" type="datetime1">
              <a:rPr lang="en-US" smtClean="0"/>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2004322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509B45-318B-41A6-9115-89E079CCE5D4}" type="datetime1">
              <a:rPr lang="en-US" smtClean="0"/>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1920718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44994"/>
            <a:ext cx="9144000" cy="1197999"/>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Picture 3">
            <a:extLst>
              <a:ext uri="{FF2B5EF4-FFF2-40B4-BE49-F238E27FC236}">
                <a16:creationId xmlns:a16="http://schemas.microsoft.com/office/drawing/2014/main" id="{FA57C712-D7B3-426C-B592-8AF6278F5900}"/>
              </a:ext>
            </a:extLst>
          </p:cNvPr>
          <p:cNvPicPr>
            <a:picLocks noChangeAspect="1"/>
          </p:cNvPicPr>
          <p:nvPr userDrawn="1"/>
        </p:nvPicPr>
        <p:blipFill>
          <a:blip r:embed="rId2">
            <a:clrChange>
              <a:clrFrom>
                <a:srgbClr val="FDFDFD"/>
              </a:clrFrom>
              <a:clrTo>
                <a:srgbClr val="FDFDFD">
                  <a:alpha val="0"/>
                </a:srgbClr>
              </a:clrTo>
            </a:clrChange>
          </a:blip>
          <a:stretch>
            <a:fillRect/>
          </a:stretch>
        </p:blipFill>
        <p:spPr>
          <a:xfrm>
            <a:off x="11131081" y="261399"/>
            <a:ext cx="786522" cy="645732"/>
          </a:xfrm>
          <a:prstGeom prst="rect">
            <a:avLst/>
          </a:prstGeom>
        </p:spPr>
      </p:pic>
      <p:sp>
        <p:nvSpPr>
          <p:cNvPr id="6" name="Slide Number Placeholder 5">
            <a:extLst>
              <a:ext uri="{FF2B5EF4-FFF2-40B4-BE49-F238E27FC236}">
                <a16:creationId xmlns:a16="http://schemas.microsoft.com/office/drawing/2014/main" id="{A1F6C23C-7648-4E80-BFBB-ECA6987869B8}"/>
              </a:ext>
            </a:extLst>
          </p:cNvPr>
          <p:cNvSpPr>
            <a:spLocks noGrp="1"/>
          </p:cNvSpPr>
          <p:nvPr>
            <p:ph type="sldNum" sz="quarter" idx="12"/>
          </p:nvPr>
        </p:nvSpPr>
        <p:spPr>
          <a:xfrm>
            <a:off x="8610600" y="6356350"/>
            <a:ext cx="2743200" cy="365125"/>
          </a:xfrm>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509B45-318B-41A6-9115-89E079CCE5D4}" type="datetime1">
              <a:rPr lang="en-US" smtClean="0"/>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3632732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77D350-6E20-40EA-AEE4-38F8517AF30F}" type="datetime1">
              <a:rPr lang="en-US" smtClean="0"/>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7" name="Footer Placeholder 4">
            <a:extLst>
              <a:ext uri="{FF2B5EF4-FFF2-40B4-BE49-F238E27FC236}">
                <a16:creationId xmlns:a16="http://schemas.microsoft.com/office/drawing/2014/main" id="{E00F3503-CC92-47F0-8091-7479752FCBBF}"/>
              </a:ext>
            </a:extLst>
          </p:cNvPr>
          <p:cNvSpPr txBox="1">
            <a:spLocks/>
          </p:cNvSpPr>
          <p:nvPr userDrawn="1"/>
        </p:nvSpPr>
        <p:spPr>
          <a:xfrm>
            <a:off x="3891643" y="6356350"/>
            <a:ext cx="4408714"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Ivy Professional School – Top Ranked Corporate Education Provider</a:t>
            </a:r>
          </a:p>
        </p:txBody>
      </p:sp>
      <p:pic>
        <p:nvPicPr>
          <p:cNvPr id="8" name="Picture 7">
            <a:extLst>
              <a:ext uri="{FF2B5EF4-FFF2-40B4-BE49-F238E27FC236}">
                <a16:creationId xmlns:a16="http://schemas.microsoft.com/office/drawing/2014/main" id="{12B47E45-1D68-4EB2-81EE-3CBF48909411}"/>
              </a:ext>
            </a:extLst>
          </p:cNvPr>
          <p:cNvPicPr>
            <a:picLocks noChangeAspect="1"/>
          </p:cNvPicPr>
          <p:nvPr userDrawn="1"/>
        </p:nvPicPr>
        <p:blipFill>
          <a:blip r:embed="rId2">
            <a:clrChange>
              <a:clrFrom>
                <a:srgbClr val="FDFDFD"/>
              </a:clrFrom>
              <a:clrTo>
                <a:srgbClr val="FDFDFD">
                  <a:alpha val="0"/>
                </a:srgbClr>
              </a:clrTo>
            </a:clrChange>
          </a:blip>
          <a:stretch>
            <a:fillRect/>
          </a:stretch>
        </p:blipFill>
        <p:spPr>
          <a:xfrm>
            <a:off x="11131081" y="261399"/>
            <a:ext cx="786522" cy="645732"/>
          </a:xfrm>
          <a:prstGeom prst="rect">
            <a:avLst/>
          </a:prstGeom>
        </p:spPr>
      </p:pic>
      <p:cxnSp>
        <p:nvCxnSpPr>
          <p:cNvPr id="9" name="Straight Connector 8">
            <a:extLst>
              <a:ext uri="{FF2B5EF4-FFF2-40B4-BE49-F238E27FC236}">
                <a16:creationId xmlns:a16="http://schemas.microsoft.com/office/drawing/2014/main" id="{313704E9-24E5-42D7-A41B-134A3A3388E8}"/>
              </a:ext>
            </a:extLst>
          </p:cNvPr>
          <p:cNvCxnSpPr>
            <a:cxnSpLocks/>
          </p:cNvCxnSpPr>
          <p:nvPr userDrawn="1"/>
        </p:nvCxnSpPr>
        <p:spPr>
          <a:xfrm>
            <a:off x="409042" y="1112701"/>
            <a:ext cx="11508561" cy="0"/>
          </a:xfrm>
          <a:prstGeom prst="line">
            <a:avLst/>
          </a:prstGeom>
          <a:ln w="254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99278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509B45-318B-41A6-9115-89E079CCE5D4}" type="datetime1">
              <a:rPr lang="en-US" smtClean="0"/>
              <a:t>7/1/2024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1890695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509B45-318B-41A6-9115-89E079CCE5D4}" type="datetime1">
              <a:rPr lang="en-US" smtClean="0"/>
              <a:t>7/1/2024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6879996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4991C9-4B50-4C0B-8E93-FDFEE9FA64B6}" type="datetime1">
              <a:rPr lang="en-US" smtClean="0"/>
              <a:t>7/1/2024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pic>
        <p:nvPicPr>
          <p:cNvPr id="6" name="Picture 5">
            <a:extLst>
              <a:ext uri="{FF2B5EF4-FFF2-40B4-BE49-F238E27FC236}">
                <a16:creationId xmlns:a16="http://schemas.microsoft.com/office/drawing/2014/main" id="{4600F48A-17C4-49B7-999C-20EBB6A449BB}"/>
              </a:ext>
            </a:extLst>
          </p:cNvPr>
          <p:cNvPicPr>
            <a:picLocks noChangeAspect="1"/>
          </p:cNvPicPr>
          <p:nvPr userDrawn="1"/>
        </p:nvPicPr>
        <p:blipFill>
          <a:blip r:embed="rId2">
            <a:clrChange>
              <a:clrFrom>
                <a:srgbClr val="FDFDFD"/>
              </a:clrFrom>
              <a:clrTo>
                <a:srgbClr val="FDFDFD">
                  <a:alpha val="0"/>
                </a:srgbClr>
              </a:clrTo>
            </a:clrChange>
          </a:blip>
          <a:stretch>
            <a:fillRect/>
          </a:stretch>
        </p:blipFill>
        <p:spPr>
          <a:xfrm>
            <a:off x="11131081" y="261399"/>
            <a:ext cx="786522" cy="645732"/>
          </a:xfrm>
          <a:prstGeom prst="rect">
            <a:avLst/>
          </a:prstGeom>
        </p:spPr>
      </p:pic>
      <p:cxnSp>
        <p:nvCxnSpPr>
          <p:cNvPr id="7" name="Straight Connector 6">
            <a:extLst>
              <a:ext uri="{FF2B5EF4-FFF2-40B4-BE49-F238E27FC236}">
                <a16:creationId xmlns:a16="http://schemas.microsoft.com/office/drawing/2014/main" id="{C9D41A47-A29F-4A40-9E29-617C44D72A9B}"/>
              </a:ext>
            </a:extLst>
          </p:cNvPr>
          <p:cNvCxnSpPr>
            <a:cxnSpLocks/>
          </p:cNvCxnSpPr>
          <p:nvPr userDrawn="1"/>
        </p:nvCxnSpPr>
        <p:spPr>
          <a:xfrm>
            <a:off x="409042" y="1112701"/>
            <a:ext cx="11508561" cy="0"/>
          </a:xfrm>
          <a:prstGeom prst="line">
            <a:avLst/>
          </a:prstGeom>
          <a:ln w="254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26894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C86F84-63C0-4FA7-9061-FEA51FE0018E}" type="datetime1">
              <a:rPr lang="en-US" smtClean="0"/>
              <a:t>7/1/2024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Footer Placeholder 4">
            <a:extLst>
              <a:ext uri="{FF2B5EF4-FFF2-40B4-BE49-F238E27FC236}">
                <a16:creationId xmlns:a16="http://schemas.microsoft.com/office/drawing/2014/main" id="{7259B466-F020-471F-8314-5687BAE437D1}"/>
              </a:ext>
            </a:extLst>
          </p:cNvPr>
          <p:cNvSpPr txBox="1">
            <a:spLocks/>
          </p:cNvSpPr>
          <p:nvPr userDrawn="1"/>
        </p:nvSpPr>
        <p:spPr>
          <a:xfrm>
            <a:off x="3891643" y="6356349"/>
            <a:ext cx="4408714"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Ivy Professional School – Top Ranked Corporate Education Provider</a:t>
            </a:r>
            <a:endParaRPr lang="en-US" dirty="0"/>
          </a:p>
        </p:txBody>
      </p:sp>
      <p:pic>
        <p:nvPicPr>
          <p:cNvPr id="6" name="Picture 5">
            <a:extLst>
              <a:ext uri="{FF2B5EF4-FFF2-40B4-BE49-F238E27FC236}">
                <a16:creationId xmlns:a16="http://schemas.microsoft.com/office/drawing/2014/main" id="{9F4DD6D5-1277-4E84-B02A-3CDBA66CDBC6}"/>
              </a:ext>
            </a:extLst>
          </p:cNvPr>
          <p:cNvPicPr>
            <a:picLocks noChangeAspect="1"/>
          </p:cNvPicPr>
          <p:nvPr userDrawn="1"/>
        </p:nvPicPr>
        <p:blipFill>
          <a:blip r:embed="rId2">
            <a:clrChange>
              <a:clrFrom>
                <a:srgbClr val="FDFDFD"/>
              </a:clrFrom>
              <a:clrTo>
                <a:srgbClr val="FDFDFD">
                  <a:alpha val="0"/>
                </a:srgbClr>
              </a:clrTo>
            </a:clrChange>
          </a:blip>
          <a:stretch>
            <a:fillRect/>
          </a:stretch>
        </p:blipFill>
        <p:spPr>
          <a:xfrm>
            <a:off x="11131081" y="261399"/>
            <a:ext cx="786522" cy="645732"/>
          </a:xfrm>
          <a:prstGeom prst="rect">
            <a:avLst/>
          </a:prstGeom>
        </p:spPr>
      </p:pic>
      <p:cxnSp>
        <p:nvCxnSpPr>
          <p:cNvPr id="7" name="Straight Connector 6">
            <a:extLst>
              <a:ext uri="{FF2B5EF4-FFF2-40B4-BE49-F238E27FC236}">
                <a16:creationId xmlns:a16="http://schemas.microsoft.com/office/drawing/2014/main" id="{50C5DDEA-23BC-49EA-B6C2-9D3D90320C33}"/>
              </a:ext>
            </a:extLst>
          </p:cNvPr>
          <p:cNvCxnSpPr>
            <a:cxnSpLocks/>
          </p:cNvCxnSpPr>
          <p:nvPr userDrawn="1"/>
        </p:nvCxnSpPr>
        <p:spPr>
          <a:xfrm>
            <a:off x="409042" y="1112701"/>
            <a:ext cx="11508561" cy="0"/>
          </a:xfrm>
          <a:prstGeom prst="line">
            <a:avLst/>
          </a:prstGeom>
          <a:ln w="254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6183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509B45-318B-41A6-9115-89E079CCE5D4}" type="datetime1">
              <a:rPr lang="en-US" smtClean="0"/>
              <a:t>7/1/2024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2370140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509B45-318B-41A6-9115-89E079CCE5D4}" type="datetime1">
              <a:rPr lang="en-US" smtClean="0"/>
              <a:t>7/1/2024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1930318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BC3B3"/>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509B45-318B-41A6-9115-89E079CCE5D4}" type="datetime1">
              <a:rPr lang="en-US" smtClean="0"/>
              <a:t>7/1/2024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
        <p:nvSpPr>
          <p:cNvPr id="7" name="Footer Placeholder 4">
            <a:extLst>
              <a:ext uri="{FF2B5EF4-FFF2-40B4-BE49-F238E27FC236}">
                <a16:creationId xmlns:a16="http://schemas.microsoft.com/office/drawing/2014/main" id="{265576F8-8CAA-4984-AC43-B03D34F88B06}"/>
              </a:ext>
            </a:extLst>
          </p:cNvPr>
          <p:cNvSpPr txBox="1">
            <a:spLocks/>
          </p:cNvSpPr>
          <p:nvPr userDrawn="1"/>
        </p:nvSpPr>
        <p:spPr>
          <a:xfrm>
            <a:off x="3891643" y="6356350"/>
            <a:ext cx="4408714"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Ivy Professional School – Top Ranked Corporate Education Provider</a:t>
            </a:r>
          </a:p>
        </p:txBody>
      </p:sp>
    </p:spTree>
    <p:extLst>
      <p:ext uri="{BB962C8B-B14F-4D97-AF65-F5344CB8AC3E}">
        <p14:creationId xmlns:p14="http://schemas.microsoft.com/office/powerpoint/2010/main" val="1235605653"/>
      </p:ext>
    </p:extLst>
  </p:cSld>
  <p:clrMap bg1="lt1" tx1="dk1" bg2="lt2" tx2="dk2" accent1="accent1" accent2="accent2" accent3="accent3" accent4="accent4" accent5="accent5" accent6="accent6" hlink="hlink" folHlink="folHlink"/>
  <p:sldLayoutIdLst>
    <p:sldLayoutId id="2147484017" r:id="rId1"/>
    <p:sldLayoutId id="2147484018" r:id="rId2"/>
    <p:sldLayoutId id="2147484019" r:id="rId3"/>
    <p:sldLayoutId id="2147484020" r:id="rId4"/>
    <p:sldLayoutId id="2147484021" r:id="rId5"/>
    <p:sldLayoutId id="2147484022" r:id="rId6"/>
    <p:sldLayoutId id="2147484023" r:id="rId7"/>
    <p:sldLayoutId id="2147484024" r:id="rId8"/>
    <p:sldLayoutId id="2147484025" r:id="rId9"/>
    <p:sldLayoutId id="2147484026" r:id="rId10"/>
    <p:sldLayoutId id="2147484027" r:id="rId11"/>
    <p:sldLayoutId id="214748364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DE22-277C-43AF-9D54-E086069472A0}"/>
              </a:ext>
            </a:extLst>
          </p:cNvPr>
          <p:cNvSpPr>
            <a:spLocks noGrp="1"/>
          </p:cNvSpPr>
          <p:nvPr>
            <p:ph type="ctrTitle"/>
          </p:nvPr>
        </p:nvSpPr>
        <p:spPr>
          <a:xfrm>
            <a:off x="1319470" y="2477489"/>
            <a:ext cx="9026445" cy="1649718"/>
          </a:xfrm>
        </p:spPr>
        <p:txBody>
          <a:bodyPr vert="horz" lIns="91440" tIns="45720" rIns="91440" bIns="45720" rtlCol="0" anchor="ctr">
            <a:normAutofit/>
          </a:bodyPr>
          <a:lstStyle/>
          <a:p>
            <a:r>
              <a:rPr lang="en-US" sz="3600" b="1" dirty="0">
                <a:latin typeface="Arial" panose="020B0604020202020204" pitchFamily="34" charset="0"/>
                <a:cs typeface="Arial" panose="020B0604020202020204" pitchFamily="34" charset="0"/>
              </a:rPr>
              <a:t>COFFEE BRAND REVIEW ANALYSIS</a:t>
            </a:r>
            <a:endParaRPr lang="en-US" sz="3600" b="1" kern="1200" dirty="0">
              <a:solidFill>
                <a:schemeClr val="tx1"/>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3146CD55-4435-45C1-81E1-7C299BD48348}"/>
              </a:ext>
            </a:extLst>
          </p:cNvPr>
          <p:cNvSpPr>
            <a:spLocks noGrp="1"/>
          </p:cNvSpPr>
          <p:nvPr>
            <p:ph type="subTitle" idx="1"/>
          </p:nvPr>
        </p:nvSpPr>
        <p:spPr>
          <a:xfrm>
            <a:off x="1280160" y="4793013"/>
            <a:ext cx="9458500" cy="1281070"/>
          </a:xfrm>
        </p:spPr>
        <p:txBody>
          <a:bodyPr vert="horz" lIns="91440" tIns="45720" rIns="91440" bIns="45720" rtlCol="0">
            <a:normAutofit fontScale="92500" lnSpcReduction="20000"/>
          </a:bodyPr>
          <a:lstStyle/>
          <a:p>
            <a:pPr algn="ctr"/>
            <a:endParaRPr lang="en-US" sz="1800" i="1" kern="1200" dirty="0">
              <a:solidFill>
                <a:schemeClr val="tx1"/>
              </a:solidFill>
              <a:latin typeface="+mn-lt"/>
              <a:ea typeface="+mn-ea"/>
              <a:cs typeface="+mn-cs"/>
            </a:endParaRPr>
          </a:p>
          <a:p>
            <a:pPr algn="ctr"/>
            <a:endParaRPr lang="en-US" sz="1800" i="1" dirty="0"/>
          </a:p>
          <a:p>
            <a:pPr algn="ctr"/>
            <a:endParaRPr lang="en-US" sz="1800" i="1" kern="1200" dirty="0">
              <a:solidFill>
                <a:schemeClr val="tx1"/>
              </a:solidFill>
              <a:latin typeface="+mn-lt"/>
              <a:ea typeface="+mn-ea"/>
              <a:cs typeface="+mn-cs"/>
            </a:endParaRPr>
          </a:p>
          <a:p>
            <a:pPr algn="ctr"/>
            <a:r>
              <a:rPr lang="en-US" sz="1800" i="1" kern="1200" dirty="0">
                <a:solidFill>
                  <a:schemeClr val="tx1"/>
                </a:solidFill>
                <a:latin typeface="+mn-lt"/>
                <a:ea typeface="+mn-ea"/>
                <a:cs typeface="+mn-cs"/>
              </a:rPr>
              <a:t>Top Ranked Data Science &amp; Analytics Education Provider since 2007</a:t>
            </a:r>
          </a:p>
          <a:p>
            <a:pPr algn="ctr"/>
            <a:endParaRPr lang="en-US" sz="1800" i="1" kern="1200" dirty="0">
              <a:solidFill>
                <a:schemeClr val="tx1"/>
              </a:solidFill>
              <a:latin typeface="+mn-lt"/>
              <a:ea typeface="+mn-ea"/>
              <a:cs typeface="+mn-cs"/>
            </a:endParaRPr>
          </a:p>
        </p:txBody>
      </p:sp>
      <p:sp>
        <p:nvSpPr>
          <p:cNvPr id="5" name="Slide Number Placeholder 4">
            <a:extLst>
              <a:ext uri="{FF2B5EF4-FFF2-40B4-BE49-F238E27FC236}">
                <a16:creationId xmlns:a16="http://schemas.microsoft.com/office/drawing/2014/main" id="{C0525EC5-667F-46AF-B6F0-202B1068ADE5}"/>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8F63A3B-78C7-47BE-AE5E-E10140E04643}" type="slidenum">
              <a:rPr lang="en-US" smtClean="0"/>
              <a:pPr defTabSz="914400">
                <a:spcAft>
                  <a:spcPts val="600"/>
                </a:spcAft>
              </a:pPr>
              <a:t>1</a:t>
            </a:fld>
            <a:endParaRPr lang="en-US" dirty="0"/>
          </a:p>
        </p:txBody>
      </p:sp>
      <p:pic>
        <p:nvPicPr>
          <p:cNvPr id="9" name="Graphic 8" descr="Coffee">
            <a:extLst>
              <a:ext uri="{FF2B5EF4-FFF2-40B4-BE49-F238E27FC236}">
                <a16:creationId xmlns:a16="http://schemas.microsoft.com/office/drawing/2014/main" id="{B3C62D93-0F24-4B8C-8AC6-AFE067B8C4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73832" y="2802494"/>
            <a:ext cx="982801" cy="693741"/>
          </a:xfrm>
          <a:prstGeom prst="rect">
            <a:avLst/>
          </a:prstGeom>
        </p:spPr>
      </p:pic>
    </p:spTree>
    <p:extLst>
      <p:ext uri="{BB962C8B-B14F-4D97-AF65-F5344CB8AC3E}">
        <p14:creationId xmlns:p14="http://schemas.microsoft.com/office/powerpoint/2010/main" val="405293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DE22-277C-43AF-9D54-E086069472A0}"/>
              </a:ext>
            </a:extLst>
          </p:cNvPr>
          <p:cNvSpPr>
            <a:spLocks noGrp="1"/>
          </p:cNvSpPr>
          <p:nvPr>
            <p:ph type="ctrTitle"/>
          </p:nvPr>
        </p:nvSpPr>
        <p:spPr>
          <a:xfrm>
            <a:off x="1280160" y="376518"/>
            <a:ext cx="9458499" cy="578223"/>
          </a:xfrm>
        </p:spPr>
        <p:txBody>
          <a:bodyPr vert="horz" lIns="91440" tIns="45720" rIns="91440" bIns="45720" rtlCol="0" anchor="ctr">
            <a:normAutofit fontScale="90000"/>
          </a:bodyPr>
          <a:lstStyle/>
          <a:p>
            <a:r>
              <a:rPr lang="en-US" sz="2800" b="1" dirty="0">
                <a:latin typeface="Arial" panose="020B0604020202020204" pitchFamily="34" charset="0"/>
                <a:cs typeface="Arial" panose="020B0604020202020204" pitchFamily="34" charset="0"/>
              </a:rPr>
              <a:t>Which country of origin has the highest average rating for coffee?</a:t>
            </a:r>
            <a:endParaRPr lang="en-US" sz="2800" b="1" kern="1200" dirty="0">
              <a:solidFill>
                <a:schemeClr val="tx1"/>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3146CD55-4435-45C1-81E1-7C299BD48348}"/>
              </a:ext>
            </a:extLst>
          </p:cNvPr>
          <p:cNvSpPr>
            <a:spLocks noGrp="1"/>
          </p:cNvSpPr>
          <p:nvPr>
            <p:ph type="subTitle" idx="1"/>
          </p:nvPr>
        </p:nvSpPr>
        <p:spPr>
          <a:xfrm>
            <a:off x="1280160" y="4766119"/>
            <a:ext cx="9458499" cy="1281070"/>
          </a:xfrm>
        </p:spPr>
        <p:txBody>
          <a:bodyPr vert="horz" lIns="91440" tIns="45720" rIns="91440" bIns="45720" rtlCol="0">
            <a:normAutofit fontScale="92500" lnSpcReduction="20000"/>
          </a:bodyPr>
          <a:lstStyle/>
          <a:p>
            <a:pPr algn="ctr"/>
            <a:endParaRPr lang="en-US" sz="1800" i="1" kern="1200" dirty="0">
              <a:solidFill>
                <a:schemeClr val="tx1"/>
              </a:solidFill>
              <a:latin typeface="+mn-lt"/>
              <a:ea typeface="+mn-ea"/>
              <a:cs typeface="+mn-cs"/>
            </a:endParaRPr>
          </a:p>
          <a:p>
            <a:pPr algn="ctr"/>
            <a:endParaRPr lang="en-US" sz="1800" i="1" dirty="0"/>
          </a:p>
          <a:p>
            <a:pPr algn="ctr"/>
            <a:endParaRPr lang="en-US" sz="1800" i="1" kern="1200" dirty="0">
              <a:solidFill>
                <a:schemeClr val="tx1"/>
              </a:solidFill>
              <a:latin typeface="+mn-lt"/>
              <a:ea typeface="+mn-ea"/>
              <a:cs typeface="+mn-cs"/>
            </a:endParaRPr>
          </a:p>
          <a:p>
            <a:pPr algn="ctr"/>
            <a:r>
              <a:rPr lang="en-US" sz="1800" i="1" kern="1200" dirty="0">
                <a:solidFill>
                  <a:schemeClr val="tx1"/>
                </a:solidFill>
                <a:latin typeface="+mn-lt"/>
                <a:ea typeface="+mn-ea"/>
                <a:cs typeface="+mn-cs"/>
              </a:rPr>
              <a:t>Top Ranked Data Science &amp; Analytics Education Provider since 2007</a:t>
            </a:r>
          </a:p>
          <a:p>
            <a:pPr algn="ctr"/>
            <a:endParaRPr lang="en-US" sz="1800" i="1" kern="1200" dirty="0">
              <a:solidFill>
                <a:schemeClr val="tx1"/>
              </a:solidFill>
              <a:latin typeface="+mn-lt"/>
              <a:ea typeface="+mn-ea"/>
              <a:cs typeface="+mn-cs"/>
            </a:endParaRPr>
          </a:p>
        </p:txBody>
      </p:sp>
      <p:sp>
        <p:nvSpPr>
          <p:cNvPr id="5" name="Slide Number Placeholder 4">
            <a:extLst>
              <a:ext uri="{FF2B5EF4-FFF2-40B4-BE49-F238E27FC236}">
                <a16:creationId xmlns:a16="http://schemas.microsoft.com/office/drawing/2014/main" id="{C0525EC5-667F-46AF-B6F0-202B1068ADE5}"/>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8F63A3B-78C7-47BE-AE5E-E10140E04643}" type="slidenum">
              <a:rPr lang="en-US" smtClean="0"/>
              <a:pPr defTabSz="914400">
                <a:spcAft>
                  <a:spcPts val="600"/>
                </a:spcAft>
              </a:pPr>
              <a:t>10</a:t>
            </a:fld>
            <a:endParaRPr lang="en-US"/>
          </a:p>
        </p:txBody>
      </p:sp>
      <p:pic>
        <p:nvPicPr>
          <p:cNvPr id="13" name="Picture 12">
            <a:extLst>
              <a:ext uri="{FF2B5EF4-FFF2-40B4-BE49-F238E27FC236}">
                <a16:creationId xmlns:a16="http://schemas.microsoft.com/office/drawing/2014/main" id="{91C8AF3F-0512-4790-9735-868DFBE74746}"/>
              </a:ext>
            </a:extLst>
          </p:cNvPr>
          <p:cNvPicPr>
            <a:picLocks noChangeAspect="1"/>
          </p:cNvPicPr>
          <p:nvPr/>
        </p:nvPicPr>
        <p:blipFill>
          <a:blip r:embed="rId2"/>
          <a:stretch>
            <a:fillRect/>
          </a:stretch>
        </p:blipFill>
        <p:spPr>
          <a:xfrm>
            <a:off x="3615603" y="3516901"/>
            <a:ext cx="3464497" cy="1249218"/>
          </a:xfrm>
          <a:prstGeom prst="rect">
            <a:avLst/>
          </a:prstGeom>
        </p:spPr>
      </p:pic>
      <p:pic>
        <p:nvPicPr>
          <p:cNvPr id="24" name="Picture 23">
            <a:extLst>
              <a:ext uri="{FF2B5EF4-FFF2-40B4-BE49-F238E27FC236}">
                <a16:creationId xmlns:a16="http://schemas.microsoft.com/office/drawing/2014/main" id="{AAA0B7E4-563B-486B-8DC0-9B7A2A6F7894}"/>
              </a:ext>
            </a:extLst>
          </p:cNvPr>
          <p:cNvPicPr>
            <a:picLocks noChangeAspect="1"/>
          </p:cNvPicPr>
          <p:nvPr/>
        </p:nvPicPr>
        <p:blipFill>
          <a:blip r:embed="rId3"/>
          <a:stretch>
            <a:fillRect/>
          </a:stretch>
        </p:blipFill>
        <p:spPr>
          <a:xfrm>
            <a:off x="6361442" y="3917941"/>
            <a:ext cx="9526" cy="9526"/>
          </a:xfrm>
          <a:prstGeom prst="rect">
            <a:avLst/>
          </a:prstGeom>
        </p:spPr>
      </p:pic>
      <p:pic>
        <p:nvPicPr>
          <p:cNvPr id="43" name="Picture 42">
            <a:extLst>
              <a:ext uri="{FF2B5EF4-FFF2-40B4-BE49-F238E27FC236}">
                <a16:creationId xmlns:a16="http://schemas.microsoft.com/office/drawing/2014/main" id="{1917EEA5-A828-413E-9972-3DB4D7DF3D5C}"/>
              </a:ext>
            </a:extLst>
          </p:cNvPr>
          <p:cNvPicPr>
            <a:picLocks noChangeAspect="1"/>
          </p:cNvPicPr>
          <p:nvPr/>
        </p:nvPicPr>
        <p:blipFill>
          <a:blip r:embed="rId4"/>
          <a:stretch>
            <a:fillRect/>
          </a:stretch>
        </p:blipFill>
        <p:spPr>
          <a:xfrm>
            <a:off x="1667344" y="1335583"/>
            <a:ext cx="4694098" cy="1800476"/>
          </a:xfrm>
          <a:prstGeom prst="rect">
            <a:avLst/>
          </a:prstGeom>
        </p:spPr>
      </p:pic>
    </p:spTree>
    <p:extLst>
      <p:ext uri="{BB962C8B-B14F-4D97-AF65-F5344CB8AC3E}">
        <p14:creationId xmlns:p14="http://schemas.microsoft.com/office/powerpoint/2010/main" val="3007909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DE22-277C-43AF-9D54-E086069472A0}"/>
              </a:ext>
            </a:extLst>
          </p:cNvPr>
          <p:cNvSpPr>
            <a:spLocks noGrp="1"/>
          </p:cNvSpPr>
          <p:nvPr>
            <p:ph type="ctrTitle"/>
          </p:nvPr>
        </p:nvSpPr>
        <p:spPr>
          <a:xfrm>
            <a:off x="1280160" y="282388"/>
            <a:ext cx="9458499" cy="645459"/>
          </a:xfrm>
        </p:spPr>
        <p:txBody>
          <a:bodyPr vert="horz" lIns="91440" tIns="45720" rIns="91440" bIns="45720" rtlCol="0" anchor="ctr">
            <a:normAutofit fontScale="90000"/>
          </a:bodyPr>
          <a:lstStyle/>
          <a:p>
            <a:r>
              <a:rPr lang="en-US" sz="2800" b="1" dirty="0">
                <a:latin typeface="Arial" panose="020B0604020202020204" pitchFamily="34" charset="0"/>
                <a:cs typeface="Arial" panose="020B0604020202020204" pitchFamily="34" charset="0"/>
              </a:rPr>
              <a:t>Which coffee brand has the best/worst average rating every year?</a:t>
            </a:r>
            <a:endParaRPr lang="en-US" sz="2800" b="1" kern="12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3146CD55-4435-45C1-81E1-7C299BD48348}"/>
              </a:ext>
            </a:extLst>
          </p:cNvPr>
          <p:cNvSpPr>
            <a:spLocks noGrp="1"/>
          </p:cNvSpPr>
          <p:nvPr>
            <p:ph type="subTitle" idx="1"/>
          </p:nvPr>
        </p:nvSpPr>
        <p:spPr>
          <a:xfrm>
            <a:off x="1280160" y="4766119"/>
            <a:ext cx="9458499" cy="1281070"/>
          </a:xfrm>
        </p:spPr>
        <p:txBody>
          <a:bodyPr vert="horz" lIns="91440" tIns="45720" rIns="91440" bIns="45720" rtlCol="0">
            <a:normAutofit fontScale="92500" lnSpcReduction="20000"/>
          </a:bodyPr>
          <a:lstStyle/>
          <a:p>
            <a:pPr algn="ctr"/>
            <a:endParaRPr lang="en-US" sz="1800" i="1" kern="1200" dirty="0">
              <a:solidFill>
                <a:schemeClr val="tx1"/>
              </a:solidFill>
              <a:latin typeface="+mn-lt"/>
              <a:ea typeface="+mn-ea"/>
              <a:cs typeface="+mn-cs"/>
            </a:endParaRPr>
          </a:p>
          <a:p>
            <a:pPr algn="ctr"/>
            <a:endParaRPr lang="en-US" sz="1800" i="1" dirty="0"/>
          </a:p>
          <a:p>
            <a:pPr algn="ctr"/>
            <a:endParaRPr lang="en-US" sz="1800" i="1" kern="1200" dirty="0">
              <a:solidFill>
                <a:schemeClr val="tx1"/>
              </a:solidFill>
              <a:latin typeface="+mn-lt"/>
              <a:ea typeface="+mn-ea"/>
              <a:cs typeface="+mn-cs"/>
            </a:endParaRPr>
          </a:p>
          <a:p>
            <a:pPr algn="ctr"/>
            <a:r>
              <a:rPr lang="en-US" sz="1800" i="1" kern="1200" dirty="0">
                <a:solidFill>
                  <a:schemeClr val="tx1"/>
                </a:solidFill>
                <a:latin typeface="+mn-lt"/>
                <a:ea typeface="+mn-ea"/>
                <a:cs typeface="+mn-cs"/>
              </a:rPr>
              <a:t>Top Ranked Data Science &amp; Analytics Education Provider since 2007</a:t>
            </a:r>
          </a:p>
          <a:p>
            <a:pPr algn="ctr"/>
            <a:endParaRPr lang="en-US" sz="1800" i="1" kern="1200" dirty="0">
              <a:solidFill>
                <a:schemeClr val="tx1"/>
              </a:solidFill>
              <a:latin typeface="+mn-lt"/>
              <a:ea typeface="+mn-ea"/>
              <a:cs typeface="+mn-cs"/>
            </a:endParaRPr>
          </a:p>
        </p:txBody>
      </p:sp>
      <p:sp>
        <p:nvSpPr>
          <p:cNvPr id="5" name="Slide Number Placeholder 4">
            <a:extLst>
              <a:ext uri="{FF2B5EF4-FFF2-40B4-BE49-F238E27FC236}">
                <a16:creationId xmlns:a16="http://schemas.microsoft.com/office/drawing/2014/main" id="{C0525EC5-667F-46AF-B6F0-202B1068ADE5}"/>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8F63A3B-78C7-47BE-AE5E-E10140E04643}" type="slidenum">
              <a:rPr lang="en-US" smtClean="0"/>
              <a:pPr defTabSz="914400">
                <a:spcAft>
                  <a:spcPts val="600"/>
                </a:spcAft>
              </a:pPr>
              <a:t>11</a:t>
            </a:fld>
            <a:endParaRPr lang="en-US"/>
          </a:p>
        </p:txBody>
      </p:sp>
      <p:pic>
        <p:nvPicPr>
          <p:cNvPr id="8" name="Picture 7">
            <a:extLst>
              <a:ext uri="{FF2B5EF4-FFF2-40B4-BE49-F238E27FC236}">
                <a16:creationId xmlns:a16="http://schemas.microsoft.com/office/drawing/2014/main" id="{498ECDAE-44CD-4B73-9B2C-3E3CF9A35502}"/>
              </a:ext>
            </a:extLst>
          </p:cNvPr>
          <p:cNvPicPr>
            <a:picLocks noChangeAspect="1"/>
          </p:cNvPicPr>
          <p:nvPr/>
        </p:nvPicPr>
        <p:blipFill>
          <a:blip r:embed="rId2"/>
          <a:stretch>
            <a:fillRect/>
          </a:stretch>
        </p:blipFill>
        <p:spPr>
          <a:xfrm>
            <a:off x="1371418" y="1139433"/>
            <a:ext cx="6007874" cy="3298063"/>
          </a:xfrm>
          <a:prstGeom prst="rect">
            <a:avLst/>
          </a:prstGeom>
        </p:spPr>
      </p:pic>
      <p:pic>
        <p:nvPicPr>
          <p:cNvPr id="9" name="Picture 8">
            <a:extLst>
              <a:ext uri="{FF2B5EF4-FFF2-40B4-BE49-F238E27FC236}">
                <a16:creationId xmlns:a16="http://schemas.microsoft.com/office/drawing/2014/main" id="{671CB958-7016-46EA-B72F-8E3CFA7B2B20}"/>
              </a:ext>
            </a:extLst>
          </p:cNvPr>
          <p:cNvPicPr>
            <a:picLocks noChangeAspect="1"/>
          </p:cNvPicPr>
          <p:nvPr/>
        </p:nvPicPr>
        <p:blipFill>
          <a:blip r:embed="rId3"/>
          <a:stretch>
            <a:fillRect/>
          </a:stretch>
        </p:blipFill>
        <p:spPr>
          <a:xfrm>
            <a:off x="7470549" y="3177842"/>
            <a:ext cx="4086795" cy="2143424"/>
          </a:xfrm>
          <a:prstGeom prst="rect">
            <a:avLst/>
          </a:prstGeom>
        </p:spPr>
      </p:pic>
    </p:spTree>
    <p:extLst>
      <p:ext uri="{BB962C8B-B14F-4D97-AF65-F5344CB8AC3E}">
        <p14:creationId xmlns:p14="http://schemas.microsoft.com/office/powerpoint/2010/main" val="3387799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DE22-277C-43AF-9D54-E086069472A0}"/>
              </a:ext>
            </a:extLst>
          </p:cNvPr>
          <p:cNvSpPr>
            <a:spLocks noGrp="1"/>
          </p:cNvSpPr>
          <p:nvPr>
            <p:ph type="ctrTitle"/>
          </p:nvPr>
        </p:nvSpPr>
        <p:spPr>
          <a:xfrm>
            <a:off x="1749985" y="349624"/>
            <a:ext cx="7555380" cy="618564"/>
          </a:xfrm>
        </p:spPr>
        <p:txBody>
          <a:bodyPr vert="horz" lIns="91440" tIns="45720" rIns="91440" bIns="45720" rtlCol="0" anchor="ctr">
            <a:normAutofit/>
          </a:bodyPr>
          <a:lstStyle/>
          <a:p>
            <a:r>
              <a:rPr lang="en-US" sz="2800" b="1" dirty="0">
                <a:latin typeface="Arial" panose="020B0604020202020204" pitchFamily="34" charset="0"/>
                <a:cs typeface="Arial" panose="020B0604020202020204" pitchFamily="34" charset="0"/>
              </a:rPr>
              <a:t>How many coffees have a rating above 90?</a:t>
            </a:r>
            <a:endParaRPr lang="en-US" sz="2800" b="1" kern="1200" dirty="0">
              <a:solidFill>
                <a:schemeClr val="tx1"/>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3146CD55-4435-45C1-81E1-7C299BD48348}"/>
              </a:ext>
            </a:extLst>
          </p:cNvPr>
          <p:cNvSpPr>
            <a:spLocks noGrp="1"/>
          </p:cNvSpPr>
          <p:nvPr>
            <p:ph type="subTitle" idx="1"/>
          </p:nvPr>
        </p:nvSpPr>
        <p:spPr>
          <a:xfrm>
            <a:off x="1280160" y="4766119"/>
            <a:ext cx="9458499" cy="1281070"/>
          </a:xfrm>
        </p:spPr>
        <p:txBody>
          <a:bodyPr vert="horz" lIns="91440" tIns="45720" rIns="91440" bIns="45720" rtlCol="0">
            <a:normAutofit fontScale="92500" lnSpcReduction="20000"/>
          </a:bodyPr>
          <a:lstStyle/>
          <a:p>
            <a:pPr algn="ctr"/>
            <a:endParaRPr lang="en-US" sz="1800" i="1" kern="1200" dirty="0">
              <a:solidFill>
                <a:schemeClr val="tx1"/>
              </a:solidFill>
              <a:latin typeface="+mn-lt"/>
              <a:ea typeface="+mn-ea"/>
              <a:cs typeface="+mn-cs"/>
            </a:endParaRPr>
          </a:p>
          <a:p>
            <a:pPr algn="ctr"/>
            <a:endParaRPr lang="en-US" sz="1800" i="1" dirty="0"/>
          </a:p>
          <a:p>
            <a:pPr algn="ctr"/>
            <a:endParaRPr lang="en-US" sz="1800" i="1" kern="1200" dirty="0">
              <a:solidFill>
                <a:schemeClr val="tx1"/>
              </a:solidFill>
              <a:latin typeface="+mn-lt"/>
              <a:ea typeface="+mn-ea"/>
              <a:cs typeface="+mn-cs"/>
            </a:endParaRPr>
          </a:p>
          <a:p>
            <a:pPr algn="ctr"/>
            <a:r>
              <a:rPr lang="en-US" sz="1800" i="1" kern="1200" dirty="0">
                <a:solidFill>
                  <a:schemeClr val="tx1"/>
                </a:solidFill>
                <a:latin typeface="+mn-lt"/>
                <a:ea typeface="+mn-ea"/>
                <a:cs typeface="+mn-cs"/>
              </a:rPr>
              <a:t>Top Ranked Data Science &amp; Analytics Education Provider since 2007</a:t>
            </a:r>
          </a:p>
          <a:p>
            <a:pPr algn="ctr"/>
            <a:endParaRPr lang="en-US" sz="1800" i="1" kern="1200" dirty="0">
              <a:solidFill>
                <a:schemeClr val="tx1"/>
              </a:solidFill>
              <a:latin typeface="+mn-lt"/>
              <a:ea typeface="+mn-ea"/>
              <a:cs typeface="+mn-cs"/>
            </a:endParaRPr>
          </a:p>
        </p:txBody>
      </p:sp>
      <p:sp>
        <p:nvSpPr>
          <p:cNvPr id="5" name="Slide Number Placeholder 4">
            <a:extLst>
              <a:ext uri="{FF2B5EF4-FFF2-40B4-BE49-F238E27FC236}">
                <a16:creationId xmlns:a16="http://schemas.microsoft.com/office/drawing/2014/main" id="{C0525EC5-667F-46AF-B6F0-202B1068ADE5}"/>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8F63A3B-78C7-47BE-AE5E-E10140E04643}" type="slidenum">
              <a:rPr lang="en-US" smtClean="0"/>
              <a:pPr defTabSz="914400">
                <a:spcAft>
                  <a:spcPts val="600"/>
                </a:spcAft>
              </a:pPr>
              <a:t>12</a:t>
            </a:fld>
            <a:endParaRPr lang="en-US"/>
          </a:p>
        </p:txBody>
      </p:sp>
      <p:pic>
        <p:nvPicPr>
          <p:cNvPr id="7" name="Picture 6">
            <a:extLst>
              <a:ext uri="{FF2B5EF4-FFF2-40B4-BE49-F238E27FC236}">
                <a16:creationId xmlns:a16="http://schemas.microsoft.com/office/drawing/2014/main" id="{49287B31-4573-47A9-97C9-1C8672285F73}"/>
              </a:ext>
            </a:extLst>
          </p:cNvPr>
          <p:cNvPicPr>
            <a:picLocks noChangeAspect="1"/>
          </p:cNvPicPr>
          <p:nvPr/>
        </p:nvPicPr>
        <p:blipFill>
          <a:blip r:embed="rId2"/>
          <a:stretch>
            <a:fillRect/>
          </a:stretch>
        </p:blipFill>
        <p:spPr>
          <a:xfrm>
            <a:off x="1749985" y="1277349"/>
            <a:ext cx="6860615" cy="1167458"/>
          </a:xfrm>
          <a:prstGeom prst="rect">
            <a:avLst/>
          </a:prstGeom>
        </p:spPr>
      </p:pic>
      <p:pic>
        <p:nvPicPr>
          <p:cNvPr id="8" name="Picture 7">
            <a:extLst>
              <a:ext uri="{FF2B5EF4-FFF2-40B4-BE49-F238E27FC236}">
                <a16:creationId xmlns:a16="http://schemas.microsoft.com/office/drawing/2014/main" id="{DEEA1A89-D566-41D6-8F2E-B640E7DD7623}"/>
              </a:ext>
            </a:extLst>
          </p:cNvPr>
          <p:cNvPicPr>
            <a:picLocks noChangeAspect="1"/>
          </p:cNvPicPr>
          <p:nvPr/>
        </p:nvPicPr>
        <p:blipFill>
          <a:blip r:embed="rId3"/>
          <a:stretch>
            <a:fillRect/>
          </a:stretch>
        </p:blipFill>
        <p:spPr>
          <a:xfrm>
            <a:off x="4389197" y="2855400"/>
            <a:ext cx="3413605" cy="868199"/>
          </a:xfrm>
          <a:prstGeom prst="rect">
            <a:avLst/>
          </a:prstGeom>
        </p:spPr>
      </p:pic>
    </p:spTree>
    <p:extLst>
      <p:ext uri="{BB962C8B-B14F-4D97-AF65-F5344CB8AC3E}">
        <p14:creationId xmlns:p14="http://schemas.microsoft.com/office/powerpoint/2010/main" val="399883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DE22-277C-43AF-9D54-E086069472A0}"/>
              </a:ext>
            </a:extLst>
          </p:cNvPr>
          <p:cNvSpPr>
            <a:spLocks noGrp="1"/>
          </p:cNvSpPr>
          <p:nvPr>
            <p:ph type="ctrTitle"/>
          </p:nvPr>
        </p:nvSpPr>
        <p:spPr>
          <a:xfrm>
            <a:off x="1280160" y="349624"/>
            <a:ext cx="9458499" cy="618564"/>
          </a:xfrm>
        </p:spPr>
        <p:txBody>
          <a:bodyPr vert="horz" lIns="91440" tIns="45720" rIns="91440" bIns="45720" rtlCol="0" anchor="ctr">
            <a:normAutofit fontScale="90000"/>
          </a:bodyPr>
          <a:lstStyle/>
          <a:p>
            <a:r>
              <a:rPr lang="en-US" sz="2800" b="1" dirty="0">
                <a:latin typeface="Arial" panose="020B0604020202020204" pitchFamily="34" charset="0"/>
                <a:cs typeface="Arial" panose="020B0604020202020204" pitchFamily="34" charset="0"/>
              </a:rPr>
              <a:t>Which locations have the highest and lowest average prices per 100g, and what are these prices?</a:t>
            </a:r>
            <a:endParaRPr lang="en-US" sz="2800" b="1" kern="1200" dirty="0">
              <a:solidFill>
                <a:schemeClr val="tx1"/>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3146CD55-4435-45C1-81E1-7C299BD48348}"/>
              </a:ext>
            </a:extLst>
          </p:cNvPr>
          <p:cNvSpPr>
            <a:spLocks noGrp="1"/>
          </p:cNvSpPr>
          <p:nvPr>
            <p:ph type="subTitle" idx="1"/>
          </p:nvPr>
        </p:nvSpPr>
        <p:spPr>
          <a:xfrm>
            <a:off x="1280160" y="4766119"/>
            <a:ext cx="9458499" cy="1281070"/>
          </a:xfrm>
        </p:spPr>
        <p:txBody>
          <a:bodyPr vert="horz" lIns="91440" tIns="45720" rIns="91440" bIns="45720" rtlCol="0">
            <a:normAutofit fontScale="92500" lnSpcReduction="20000"/>
          </a:bodyPr>
          <a:lstStyle/>
          <a:p>
            <a:pPr algn="ctr"/>
            <a:endParaRPr lang="en-US" sz="1800" i="1" kern="1200" dirty="0">
              <a:solidFill>
                <a:schemeClr val="tx1"/>
              </a:solidFill>
              <a:latin typeface="+mn-lt"/>
              <a:ea typeface="+mn-ea"/>
              <a:cs typeface="+mn-cs"/>
            </a:endParaRPr>
          </a:p>
          <a:p>
            <a:pPr algn="ctr"/>
            <a:endParaRPr lang="en-US" sz="1800" i="1" dirty="0"/>
          </a:p>
          <a:p>
            <a:pPr algn="ctr"/>
            <a:endParaRPr lang="en-US" sz="1800" i="1" kern="1200" dirty="0">
              <a:solidFill>
                <a:schemeClr val="tx1"/>
              </a:solidFill>
              <a:latin typeface="+mn-lt"/>
              <a:ea typeface="+mn-ea"/>
              <a:cs typeface="+mn-cs"/>
            </a:endParaRPr>
          </a:p>
          <a:p>
            <a:pPr algn="ctr"/>
            <a:r>
              <a:rPr lang="en-US" sz="1800" i="1" kern="1200" dirty="0">
                <a:solidFill>
                  <a:schemeClr val="tx1"/>
                </a:solidFill>
                <a:latin typeface="+mn-lt"/>
                <a:ea typeface="+mn-ea"/>
                <a:cs typeface="+mn-cs"/>
              </a:rPr>
              <a:t>Top Ranked Data Science &amp; Analytics Education Provider since 2007</a:t>
            </a:r>
          </a:p>
          <a:p>
            <a:pPr algn="ctr"/>
            <a:endParaRPr lang="en-US" sz="1800" i="1" kern="1200" dirty="0">
              <a:solidFill>
                <a:schemeClr val="tx1"/>
              </a:solidFill>
              <a:latin typeface="+mn-lt"/>
              <a:ea typeface="+mn-ea"/>
              <a:cs typeface="+mn-cs"/>
            </a:endParaRPr>
          </a:p>
        </p:txBody>
      </p:sp>
      <p:sp>
        <p:nvSpPr>
          <p:cNvPr id="5" name="Slide Number Placeholder 4">
            <a:extLst>
              <a:ext uri="{FF2B5EF4-FFF2-40B4-BE49-F238E27FC236}">
                <a16:creationId xmlns:a16="http://schemas.microsoft.com/office/drawing/2014/main" id="{C0525EC5-667F-46AF-B6F0-202B1068ADE5}"/>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8F63A3B-78C7-47BE-AE5E-E10140E04643}" type="slidenum">
              <a:rPr lang="en-US" smtClean="0"/>
              <a:pPr defTabSz="914400">
                <a:spcAft>
                  <a:spcPts val="600"/>
                </a:spcAft>
              </a:pPr>
              <a:t>13</a:t>
            </a:fld>
            <a:endParaRPr lang="en-US"/>
          </a:p>
        </p:txBody>
      </p:sp>
      <p:pic>
        <p:nvPicPr>
          <p:cNvPr id="7" name="Picture 6">
            <a:extLst>
              <a:ext uri="{FF2B5EF4-FFF2-40B4-BE49-F238E27FC236}">
                <a16:creationId xmlns:a16="http://schemas.microsoft.com/office/drawing/2014/main" id="{22D6F403-7668-4AB0-B7A8-97A759305151}"/>
              </a:ext>
            </a:extLst>
          </p:cNvPr>
          <p:cNvPicPr>
            <a:picLocks noChangeAspect="1"/>
          </p:cNvPicPr>
          <p:nvPr/>
        </p:nvPicPr>
        <p:blipFill>
          <a:blip r:embed="rId2"/>
          <a:stretch>
            <a:fillRect/>
          </a:stretch>
        </p:blipFill>
        <p:spPr>
          <a:xfrm>
            <a:off x="1280160" y="1215099"/>
            <a:ext cx="3977640" cy="3065672"/>
          </a:xfrm>
          <a:prstGeom prst="rect">
            <a:avLst/>
          </a:prstGeom>
        </p:spPr>
      </p:pic>
      <p:pic>
        <p:nvPicPr>
          <p:cNvPr id="9" name="Picture 8">
            <a:extLst>
              <a:ext uri="{FF2B5EF4-FFF2-40B4-BE49-F238E27FC236}">
                <a16:creationId xmlns:a16="http://schemas.microsoft.com/office/drawing/2014/main" id="{81435BE5-C8B3-43E5-9F1E-27850A868606}"/>
              </a:ext>
            </a:extLst>
          </p:cNvPr>
          <p:cNvPicPr>
            <a:picLocks noChangeAspect="1"/>
          </p:cNvPicPr>
          <p:nvPr/>
        </p:nvPicPr>
        <p:blipFill>
          <a:blip r:embed="rId3"/>
          <a:stretch>
            <a:fillRect/>
          </a:stretch>
        </p:blipFill>
        <p:spPr>
          <a:xfrm>
            <a:off x="6096000" y="3761362"/>
            <a:ext cx="3504670" cy="1149679"/>
          </a:xfrm>
          <a:prstGeom prst="rect">
            <a:avLst/>
          </a:prstGeom>
        </p:spPr>
      </p:pic>
    </p:spTree>
    <p:extLst>
      <p:ext uri="{BB962C8B-B14F-4D97-AF65-F5344CB8AC3E}">
        <p14:creationId xmlns:p14="http://schemas.microsoft.com/office/powerpoint/2010/main" val="3113667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DE22-277C-43AF-9D54-E086069472A0}"/>
              </a:ext>
            </a:extLst>
          </p:cNvPr>
          <p:cNvSpPr>
            <a:spLocks noGrp="1"/>
          </p:cNvSpPr>
          <p:nvPr>
            <p:ph type="ctrTitle"/>
          </p:nvPr>
        </p:nvSpPr>
        <p:spPr>
          <a:xfrm>
            <a:off x="1280160" y="242048"/>
            <a:ext cx="9458499" cy="568764"/>
          </a:xfrm>
        </p:spPr>
        <p:txBody>
          <a:bodyPr vert="horz" lIns="91440" tIns="45720" rIns="91440" bIns="45720" rtlCol="0" anchor="ctr">
            <a:normAutofit fontScale="90000"/>
          </a:bodyPr>
          <a:lstStyle/>
          <a:p>
            <a:r>
              <a:rPr lang="en-US" sz="2800" b="1" dirty="0">
                <a:latin typeface="Arial" panose="020B0604020202020204" pitchFamily="34" charset="0"/>
                <a:cs typeface="Arial" panose="020B0604020202020204" pitchFamily="34" charset="0"/>
              </a:rPr>
              <a:t>Find the average rating for coffee in each selling location</a:t>
            </a:r>
            <a:endParaRPr lang="en-US" sz="2800" b="1" kern="1200" dirty="0">
              <a:solidFill>
                <a:schemeClr val="tx1"/>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3146CD55-4435-45C1-81E1-7C299BD48348}"/>
              </a:ext>
            </a:extLst>
          </p:cNvPr>
          <p:cNvSpPr>
            <a:spLocks noGrp="1"/>
          </p:cNvSpPr>
          <p:nvPr>
            <p:ph type="subTitle" idx="1"/>
          </p:nvPr>
        </p:nvSpPr>
        <p:spPr>
          <a:xfrm>
            <a:off x="1280160" y="4766119"/>
            <a:ext cx="9458499" cy="1281070"/>
          </a:xfrm>
        </p:spPr>
        <p:txBody>
          <a:bodyPr vert="horz" lIns="91440" tIns="45720" rIns="91440" bIns="45720" rtlCol="0">
            <a:normAutofit fontScale="92500" lnSpcReduction="20000"/>
          </a:bodyPr>
          <a:lstStyle/>
          <a:p>
            <a:pPr algn="ctr"/>
            <a:endParaRPr lang="en-US" sz="1800" i="1" kern="1200" dirty="0">
              <a:solidFill>
                <a:schemeClr val="tx1"/>
              </a:solidFill>
              <a:latin typeface="+mn-lt"/>
              <a:ea typeface="+mn-ea"/>
              <a:cs typeface="+mn-cs"/>
            </a:endParaRPr>
          </a:p>
          <a:p>
            <a:pPr algn="ctr"/>
            <a:endParaRPr lang="en-US" sz="1800" i="1" dirty="0"/>
          </a:p>
          <a:p>
            <a:pPr algn="ctr"/>
            <a:endParaRPr lang="en-US" sz="1800" i="1" kern="1200" dirty="0">
              <a:solidFill>
                <a:schemeClr val="tx1"/>
              </a:solidFill>
              <a:latin typeface="+mn-lt"/>
              <a:ea typeface="+mn-ea"/>
              <a:cs typeface="+mn-cs"/>
            </a:endParaRPr>
          </a:p>
          <a:p>
            <a:pPr algn="ctr"/>
            <a:r>
              <a:rPr lang="en-US" sz="1800" i="1" kern="1200" dirty="0">
                <a:solidFill>
                  <a:schemeClr val="tx1"/>
                </a:solidFill>
                <a:latin typeface="+mn-lt"/>
                <a:ea typeface="+mn-ea"/>
                <a:cs typeface="+mn-cs"/>
              </a:rPr>
              <a:t>Top Ranked Data Science &amp; Analytics Education Provider since 2007</a:t>
            </a:r>
          </a:p>
          <a:p>
            <a:pPr algn="ctr"/>
            <a:endParaRPr lang="en-US" sz="1800" i="1" kern="1200" dirty="0">
              <a:solidFill>
                <a:schemeClr val="tx1"/>
              </a:solidFill>
              <a:latin typeface="+mn-lt"/>
              <a:ea typeface="+mn-ea"/>
              <a:cs typeface="+mn-cs"/>
            </a:endParaRPr>
          </a:p>
        </p:txBody>
      </p:sp>
      <p:sp>
        <p:nvSpPr>
          <p:cNvPr id="5" name="Slide Number Placeholder 4">
            <a:extLst>
              <a:ext uri="{FF2B5EF4-FFF2-40B4-BE49-F238E27FC236}">
                <a16:creationId xmlns:a16="http://schemas.microsoft.com/office/drawing/2014/main" id="{C0525EC5-667F-46AF-B6F0-202B1068ADE5}"/>
              </a:ext>
            </a:extLst>
          </p:cNvPr>
          <p:cNvSpPr>
            <a:spLocks noGrp="1"/>
          </p:cNvSpPr>
          <p:nvPr>
            <p:ph type="sldNum" sz="quarter" idx="12"/>
          </p:nvPr>
        </p:nvSpPr>
        <p:spPr>
          <a:xfrm>
            <a:off x="11120718" y="6356350"/>
            <a:ext cx="233082" cy="365125"/>
          </a:xfrm>
        </p:spPr>
        <p:txBody>
          <a:bodyPr vert="horz" lIns="91440" tIns="45720" rIns="91440" bIns="45720" rtlCol="0" anchor="ctr">
            <a:normAutofit fontScale="85000" lnSpcReduction="20000"/>
          </a:bodyPr>
          <a:lstStyle/>
          <a:p>
            <a:pPr defTabSz="914400">
              <a:spcAft>
                <a:spcPts val="600"/>
              </a:spcAft>
            </a:pPr>
            <a:fld id="{48F63A3B-78C7-47BE-AE5E-E10140E04643}" type="slidenum">
              <a:rPr lang="en-US" smtClean="0"/>
              <a:pPr defTabSz="914400">
                <a:spcAft>
                  <a:spcPts val="600"/>
                </a:spcAft>
              </a:pPr>
              <a:t>14</a:t>
            </a:fld>
            <a:endParaRPr lang="en-US"/>
          </a:p>
        </p:txBody>
      </p:sp>
      <p:pic>
        <p:nvPicPr>
          <p:cNvPr id="4" name="Picture 3">
            <a:extLst>
              <a:ext uri="{FF2B5EF4-FFF2-40B4-BE49-F238E27FC236}">
                <a16:creationId xmlns:a16="http://schemas.microsoft.com/office/drawing/2014/main" id="{DF8039C3-3A35-4BB7-B328-571D9AD03E1E}"/>
              </a:ext>
            </a:extLst>
          </p:cNvPr>
          <p:cNvPicPr>
            <a:picLocks noChangeAspect="1"/>
          </p:cNvPicPr>
          <p:nvPr/>
        </p:nvPicPr>
        <p:blipFill>
          <a:blip r:embed="rId2"/>
          <a:stretch>
            <a:fillRect/>
          </a:stretch>
        </p:blipFill>
        <p:spPr>
          <a:xfrm>
            <a:off x="1683572" y="1014305"/>
            <a:ext cx="5362687" cy="1714716"/>
          </a:xfrm>
          <a:prstGeom prst="rect">
            <a:avLst/>
          </a:prstGeom>
        </p:spPr>
      </p:pic>
      <p:pic>
        <p:nvPicPr>
          <p:cNvPr id="6" name="Picture 5">
            <a:extLst>
              <a:ext uri="{FF2B5EF4-FFF2-40B4-BE49-F238E27FC236}">
                <a16:creationId xmlns:a16="http://schemas.microsoft.com/office/drawing/2014/main" id="{DF38B840-BE58-4116-9759-8DED2D65BDC8}"/>
              </a:ext>
            </a:extLst>
          </p:cNvPr>
          <p:cNvPicPr>
            <a:picLocks noChangeAspect="1"/>
          </p:cNvPicPr>
          <p:nvPr/>
        </p:nvPicPr>
        <p:blipFill>
          <a:blip r:embed="rId3"/>
          <a:stretch>
            <a:fillRect/>
          </a:stretch>
        </p:blipFill>
        <p:spPr>
          <a:xfrm>
            <a:off x="4881282" y="2927159"/>
            <a:ext cx="2429435" cy="2315760"/>
          </a:xfrm>
          <a:prstGeom prst="rect">
            <a:avLst/>
          </a:prstGeom>
        </p:spPr>
      </p:pic>
    </p:spTree>
    <p:extLst>
      <p:ext uri="{BB962C8B-B14F-4D97-AF65-F5344CB8AC3E}">
        <p14:creationId xmlns:p14="http://schemas.microsoft.com/office/powerpoint/2010/main" val="61334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DE22-277C-43AF-9D54-E086069472A0}"/>
              </a:ext>
            </a:extLst>
          </p:cNvPr>
          <p:cNvSpPr>
            <a:spLocks noGrp="1"/>
          </p:cNvSpPr>
          <p:nvPr>
            <p:ph type="ctrTitle"/>
          </p:nvPr>
        </p:nvSpPr>
        <p:spPr>
          <a:xfrm>
            <a:off x="1280160" y="403411"/>
            <a:ext cx="9458499" cy="745521"/>
          </a:xfrm>
        </p:spPr>
        <p:txBody>
          <a:bodyPr vert="horz" lIns="91440" tIns="45720" rIns="91440" bIns="45720" rtlCol="0" anchor="ctr">
            <a:normAutofit fontScale="90000"/>
          </a:bodyPr>
          <a:lstStyle/>
          <a:p>
            <a:r>
              <a:rPr lang="en-US" sz="2800" b="1" dirty="0">
                <a:latin typeface="Arial" panose="020B0604020202020204" pitchFamily="34" charset="0"/>
                <a:cs typeface="Arial" panose="020B0604020202020204" pitchFamily="34" charset="0"/>
              </a:rPr>
              <a:t>Top 5 high average rating coffee brands in Asia, do they have a common Mouthfeel?</a:t>
            </a:r>
            <a:endParaRPr lang="en-US" sz="2800" b="1" kern="1200" dirty="0">
              <a:solidFill>
                <a:schemeClr val="tx1"/>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3146CD55-4435-45C1-81E1-7C299BD48348}"/>
              </a:ext>
            </a:extLst>
          </p:cNvPr>
          <p:cNvSpPr>
            <a:spLocks noGrp="1"/>
          </p:cNvSpPr>
          <p:nvPr>
            <p:ph type="subTitle" idx="1"/>
          </p:nvPr>
        </p:nvSpPr>
        <p:spPr>
          <a:xfrm>
            <a:off x="1280160" y="4766119"/>
            <a:ext cx="9458499" cy="1281070"/>
          </a:xfrm>
        </p:spPr>
        <p:txBody>
          <a:bodyPr vert="horz" lIns="91440" tIns="45720" rIns="91440" bIns="45720" rtlCol="0">
            <a:normAutofit fontScale="92500" lnSpcReduction="20000"/>
          </a:bodyPr>
          <a:lstStyle/>
          <a:p>
            <a:pPr algn="ctr"/>
            <a:endParaRPr lang="en-US" sz="1800" i="1" kern="1200" dirty="0">
              <a:solidFill>
                <a:schemeClr val="tx1"/>
              </a:solidFill>
              <a:latin typeface="+mn-lt"/>
              <a:ea typeface="+mn-ea"/>
              <a:cs typeface="+mn-cs"/>
            </a:endParaRPr>
          </a:p>
          <a:p>
            <a:pPr algn="ctr"/>
            <a:endParaRPr lang="en-US" sz="1800" i="1" dirty="0"/>
          </a:p>
          <a:p>
            <a:pPr algn="ctr"/>
            <a:endParaRPr lang="en-US" sz="1800" i="1" kern="1200" dirty="0">
              <a:solidFill>
                <a:schemeClr val="tx1"/>
              </a:solidFill>
              <a:latin typeface="+mn-lt"/>
              <a:ea typeface="+mn-ea"/>
              <a:cs typeface="+mn-cs"/>
            </a:endParaRPr>
          </a:p>
          <a:p>
            <a:pPr algn="ctr"/>
            <a:r>
              <a:rPr lang="en-US" sz="1800" i="1" kern="1200" dirty="0">
                <a:solidFill>
                  <a:schemeClr val="tx1"/>
                </a:solidFill>
                <a:latin typeface="+mn-lt"/>
                <a:ea typeface="+mn-ea"/>
                <a:cs typeface="+mn-cs"/>
              </a:rPr>
              <a:t>Top Ranked Data Science &amp; Analytics Education Provider since 2007</a:t>
            </a:r>
          </a:p>
          <a:p>
            <a:pPr algn="ctr"/>
            <a:endParaRPr lang="en-US" sz="1800" i="1" kern="1200" dirty="0">
              <a:solidFill>
                <a:schemeClr val="tx1"/>
              </a:solidFill>
              <a:latin typeface="+mn-lt"/>
              <a:ea typeface="+mn-ea"/>
              <a:cs typeface="+mn-cs"/>
            </a:endParaRPr>
          </a:p>
        </p:txBody>
      </p:sp>
      <p:sp>
        <p:nvSpPr>
          <p:cNvPr id="5" name="Slide Number Placeholder 4">
            <a:extLst>
              <a:ext uri="{FF2B5EF4-FFF2-40B4-BE49-F238E27FC236}">
                <a16:creationId xmlns:a16="http://schemas.microsoft.com/office/drawing/2014/main" id="{C0525EC5-667F-46AF-B6F0-202B1068ADE5}"/>
              </a:ext>
            </a:extLst>
          </p:cNvPr>
          <p:cNvSpPr>
            <a:spLocks noGrp="1"/>
          </p:cNvSpPr>
          <p:nvPr>
            <p:ph type="sldNum" sz="quarter" idx="12"/>
          </p:nvPr>
        </p:nvSpPr>
        <p:spPr>
          <a:xfrm>
            <a:off x="11120718" y="6356350"/>
            <a:ext cx="233082" cy="365125"/>
          </a:xfrm>
        </p:spPr>
        <p:txBody>
          <a:bodyPr vert="horz" lIns="91440" tIns="45720" rIns="91440" bIns="45720" rtlCol="0" anchor="ctr">
            <a:normAutofit fontScale="85000" lnSpcReduction="20000"/>
          </a:bodyPr>
          <a:lstStyle/>
          <a:p>
            <a:pPr defTabSz="914400">
              <a:spcAft>
                <a:spcPts val="600"/>
              </a:spcAft>
            </a:pPr>
            <a:fld id="{48F63A3B-78C7-47BE-AE5E-E10140E04643}" type="slidenum">
              <a:rPr lang="en-US" smtClean="0"/>
              <a:pPr defTabSz="914400">
                <a:spcAft>
                  <a:spcPts val="600"/>
                </a:spcAft>
              </a:pPr>
              <a:t>15</a:t>
            </a:fld>
            <a:endParaRPr lang="en-US"/>
          </a:p>
        </p:txBody>
      </p:sp>
      <p:pic>
        <p:nvPicPr>
          <p:cNvPr id="7" name="Picture 6">
            <a:extLst>
              <a:ext uri="{FF2B5EF4-FFF2-40B4-BE49-F238E27FC236}">
                <a16:creationId xmlns:a16="http://schemas.microsoft.com/office/drawing/2014/main" id="{3CEE3ECD-774D-4FC0-A7C3-94DEF24A9268}"/>
              </a:ext>
            </a:extLst>
          </p:cNvPr>
          <p:cNvPicPr>
            <a:picLocks noChangeAspect="1"/>
          </p:cNvPicPr>
          <p:nvPr/>
        </p:nvPicPr>
        <p:blipFill>
          <a:blip r:embed="rId2"/>
          <a:stretch>
            <a:fillRect/>
          </a:stretch>
        </p:blipFill>
        <p:spPr>
          <a:xfrm>
            <a:off x="1338431" y="3383282"/>
            <a:ext cx="10096500" cy="1413777"/>
          </a:xfrm>
          <a:prstGeom prst="rect">
            <a:avLst/>
          </a:prstGeom>
        </p:spPr>
      </p:pic>
      <p:pic>
        <p:nvPicPr>
          <p:cNvPr id="8" name="Picture 7">
            <a:extLst>
              <a:ext uri="{FF2B5EF4-FFF2-40B4-BE49-F238E27FC236}">
                <a16:creationId xmlns:a16="http://schemas.microsoft.com/office/drawing/2014/main" id="{87A1B205-7C68-4C30-8A9D-B27CEDB2C320}"/>
              </a:ext>
            </a:extLst>
          </p:cNvPr>
          <p:cNvPicPr>
            <a:picLocks noChangeAspect="1"/>
          </p:cNvPicPr>
          <p:nvPr/>
        </p:nvPicPr>
        <p:blipFill>
          <a:blip r:embed="rId3"/>
          <a:stretch>
            <a:fillRect/>
          </a:stretch>
        </p:blipFill>
        <p:spPr>
          <a:xfrm>
            <a:off x="1338431" y="1421909"/>
            <a:ext cx="7805583" cy="1688396"/>
          </a:xfrm>
          <a:prstGeom prst="rect">
            <a:avLst/>
          </a:prstGeom>
        </p:spPr>
      </p:pic>
    </p:spTree>
    <p:extLst>
      <p:ext uri="{BB962C8B-B14F-4D97-AF65-F5344CB8AC3E}">
        <p14:creationId xmlns:p14="http://schemas.microsoft.com/office/powerpoint/2010/main" val="3596841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DE22-277C-43AF-9D54-E086069472A0}"/>
              </a:ext>
            </a:extLst>
          </p:cNvPr>
          <p:cNvSpPr>
            <a:spLocks noGrp="1"/>
          </p:cNvSpPr>
          <p:nvPr>
            <p:ph type="ctrTitle"/>
          </p:nvPr>
        </p:nvSpPr>
        <p:spPr>
          <a:xfrm>
            <a:off x="1280160" y="242047"/>
            <a:ext cx="9458499" cy="766481"/>
          </a:xfrm>
        </p:spPr>
        <p:txBody>
          <a:bodyPr vert="horz" lIns="91440" tIns="45720" rIns="91440" bIns="45720" rtlCol="0" anchor="ctr">
            <a:normAutofit fontScale="90000"/>
          </a:bodyPr>
          <a:lstStyle/>
          <a:p>
            <a:r>
              <a:rPr lang="en-US" sz="2800" b="1" dirty="0">
                <a:latin typeface="Arial" panose="020B0604020202020204" pitchFamily="34" charset="0"/>
                <a:cs typeface="Arial" panose="020B0604020202020204" pitchFamily="34" charset="0"/>
              </a:rPr>
              <a:t>Which country contributes the most to the dataset in terms of coffee production?</a:t>
            </a:r>
            <a:endParaRPr lang="en-US" sz="2800" b="1" kern="1200" dirty="0">
              <a:solidFill>
                <a:schemeClr val="tx1"/>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3146CD55-4435-45C1-81E1-7C299BD48348}"/>
              </a:ext>
            </a:extLst>
          </p:cNvPr>
          <p:cNvSpPr>
            <a:spLocks noGrp="1"/>
          </p:cNvSpPr>
          <p:nvPr>
            <p:ph type="subTitle" idx="1"/>
          </p:nvPr>
        </p:nvSpPr>
        <p:spPr>
          <a:xfrm>
            <a:off x="1280160" y="4766119"/>
            <a:ext cx="9458499" cy="1281070"/>
          </a:xfrm>
        </p:spPr>
        <p:txBody>
          <a:bodyPr vert="horz" lIns="91440" tIns="45720" rIns="91440" bIns="45720" rtlCol="0">
            <a:normAutofit fontScale="92500" lnSpcReduction="20000"/>
          </a:bodyPr>
          <a:lstStyle/>
          <a:p>
            <a:pPr algn="ctr"/>
            <a:endParaRPr lang="en-US" sz="1800" i="1" kern="1200" dirty="0">
              <a:solidFill>
                <a:schemeClr val="tx1"/>
              </a:solidFill>
              <a:latin typeface="+mn-lt"/>
              <a:ea typeface="+mn-ea"/>
              <a:cs typeface="+mn-cs"/>
            </a:endParaRPr>
          </a:p>
          <a:p>
            <a:pPr algn="ctr"/>
            <a:endParaRPr lang="en-US" sz="1800" i="1" dirty="0"/>
          </a:p>
          <a:p>
            <a:pPr algn="ctr"/>
            <a:endParaRPr lang="en-US" sz="1800" i="1" kern="1200" dirty="0">
              <a:solidFill>
                <a:schemeClr val="tx1"/>
              </a:solidFill>
              <a:latin typeface="+mn-lt"/>
              <a:ea typeface="+mn-ea"/>
              <a:cs typeface="+mn-cs"/>
            </a:endParaRPr>
          </a:p>
          <a:p>
            <a:pPr algn="ctr"/>
            <a:r>
              <a:rPr lang="en-US" sz="1800" i="1" kern="1200" dirty="0">
                <a:solidFill>
                  <a:schemeClr val="tx1"/>
                </a:solidFill>
                <a:latin typeface="+mn-lt"/>
                <a:ea typeface="+mn-ea"/>
                <a:cs typeface="+mn-cs"/>
              </a:rPr>
              <a:t>Top Ranked Data Science &amp; Analytics Education Provider since 2007</a:t>
            </a:r>
          </a:p>
          <a:p>
            <a:pPr algn="ctr"/>
            <a:endParaRPr lang="en-US" sz="1800" i="1" kern="1200" dirty="0">
              <a:solidFill>
                <a:schemeClr val="tx1"/>
              </a:solidFill>
              <a:latin typeface="+mn-lt"/>
              <a:ea typeface="+mn-ea"/>
              <a:cs typeface="+mn-cs"/>
            </a:endParaRPr>
          </a:p>
        </p:txBody>
      </p:sp>
      <p:sp>
        <p:nvSpPr>
          <p:cNvPr id="5" name="Slide Number Placeholder 4">
            <a:extLst>
              <a:ext uri="{FF2B5EF4-FFF2-40B4-BE49-F238E27FC236}">
                <a16:creationId xmlns:a16="http://schemas.microsoft.com/office/drawing/2014/main" id="{C0525EC5-667F-46AF-B6F0-202B1068ADE5}"/>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8F63A3B-78C7-47BE-AE5E-E10140E04643}" type="slidenum">
              <a:rPr lang="en-US" smtClean="0"/>
              <a:pPr defTabSz="914400">
                <a:spcAft>
                  <a:spcPts val="600"/>
                </a:spcAft>
              </a:pPr>
              <a:t>16</a:t>
            </a:fld>
            <a:endParaRPr lang="en-US"/>
          </a:p>
        </p:txBody>
      </p:sp>
      <p:pic>
        <p:nvPicPr>
          <p:cNvPr id="7" name="Picture 6">
            <a:extLst>
              <a:ext uri="{FF2B5EF4-FFF2-40B4-BE49-F238E27FC236}">
                <a16:creationId xmlns:a16="http://schemas.microsoft.com/office/drawing/2014/main" id="{1EAA7AAA-8C5F-4EC5-A464-C14D706F6714}"/>
              </a:ext>
            </a:extLst>
          </p:cNvPr>
          <p:cNvPicPr>
            <a:picLocks noChangeAspect="1"/>
          </p:cNvPicPr>
          <p:nvPr/>
        </p:nvPicPr>
        <p:blipFill>
          <a:blip r:embed="rId2"/>
          <a:stretch>
            <a:fillRect/>
          </a:stretch>
        </p:blipFill>
        <p:spPr>
          <a:xfrm>
            <a:off x="1508760" y="1394249"/>
            <a:ext cx="6895652" cy="1298345"/>
          </a:xfrm>
          <a:prstGeom prst="rect">
            <a:avLst/>
          </a:prstGeom>
        </p:spPr>
      </p:pic>
      <p:pic>
        <p:nvPicPr>
          <p:cNvPr id="8" name="Picture 7">
            <a:extLst>
              <a:ext uri="{FF2B5EF4-FFF2-40B4-BE49-F238E27FC236}">
                <a16:creationId xmlns:a16="http://schemas.microsoft.com/office/drawing/2014/main" id="{BF285A94-867F-4295-B9DD-972109301CA5}"/>
              </a:ext>
            </a:extLst>
          </p:cNvPr>
          <p:cNvPicPr>
            <a:picLocks noChangeAspect="1"/>
          </p:cNvPicPr>
          <p:nvPr/>
        </p:nvPicPr>
        <p:blipFill>
          <a:blip r:embed="rId3"/>
          <a:stretch>
            <a:fillRect/>
          </a:stretch>
        </p:blipFill>
        <p:spPr>
          <a:xfrm>
            <a:off x="4077234" y="3078315"/>
            <a:ext cx="4037531" cy="1215937"/>
          </a:xfrm>
          <a:prstGeom prst="rect">
            <a:avLst/>
          </a:prstGeom>
        </p:spPr>
      </p:pic>
    </p:spTree>
    <p:extLst>
      <p:ext uri="{BB962C8B-B14F-4D97-AF65-F5344CB8AC3E}">
        <p14:creationId xmlns:p14="http://schemas.microsoft.com/office/powerpoint/2010/main" val="1862019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DE22-277C-43AF-9D54-E086069472A0}"/>
              </a:ext>
            </a:extLst>
          </p:cNvPr>
          <p:cNvSpPr>
            <a:spLocks noGrp="1"/>
          </p:cNvSpPr>
          <p:nvPr>
            <p:ph type="ctrTitle"/>
          </p:nvPr>
        </p:nvSpPr>
        <p:spPr>
          <a:xfrm>
            <a:off x="4182035" y="309284"/>
            <a:ext cx="2796988" cy="712693"/>
          </a:xfrm>
        </p:spPr>
        <p:txBody>
          <a:bodyPr vert="horz" lIns="91440" tIns="45720" rIns="91440" bIns="45720" rtlCol="0" anchor="ctr">
            <a:normAutofit/>
          </a:bodyPr>
          <a:lstStyle/>
          <a:p>
            <a:r>
              <a:rPr lang="en-US" sz="2800" b="1" kern="1200" dirty="0">
                <a:solidFill>
                  <a:schemeClr val="bg1"/>
                </a:solidFill>
                <a:latin typeface="Arial" panose="020B0604020202020204" pitchFamily="34" charset="0"/>
                <a:cs typeface="Arial" panose="020B0604020202020204" pitchFamily="34" charset="0"/>
              </a:rPr>
              <a:t>   </a:t>
            </a:r>
            <a:r>
              <a:rPr lang="en-US" sz="2800" b="1" kern="1200" dirty="0">
                <a:latin typeface="Arial" panose="020B0604020202020204" pitchFamily="34" charset="0"/>
                <a:cs typeface="Arial" panose="020B0604020202020204" pitchFamily="34" charset="0"/>
              </a:rPr>
              <a:t>INSIGHTS</a:t>
            </a:r>
          </a:p>
        </p:txBody>
      </p:sp>
      <p:sp>
        <p:nvSpPr>
          <p:cNvPr id="3" name="Subtitle 2">
            <a:extLst>
              <a:ext uri="{FF2B5EF4-FFF2-40B4-BE49-F238E27FC236}">
                <a16:creationId xmlns:a16="http://schemas.microsoft.com/office/drawing/2014/main" id="{3146CD55-4435-45C1-81E1-7C299BD48348}"/>
              </a:ext>
            </a:extLst>
          </p:cNvPr>
          <p:cNvSpPr>
            <a:spLocks noGrp="1"/>
          </p:cNvSpPr>
          <p:nvPr>
            <p:ph type="subTitle" idx="1"/>
          </p:nvPr>
        </p:nvSpPr>
        <p:spPr>
          <a:xfrm>
            <a:off x="1280160" y="4766119"/>
            <a:ext cx="9458499" cy="1281070"/>
          </a:xfrm>
        </p:spPr>
        <p:txBody>
          <a:bodyPr vert="horz" lIns="91440" tIns="45720" rIns="91440" bIns="45720" rtlCol="0">
            <a:normAutofit fontScale="92500" lnSpcReduction="20000"/>
          </a:bodyPr>
          <a:lstStyle/>
          <a:p>
            <a:pPr algn="ctr"/>
            <a:endParaRPr lang="en-US" sz="1800" i="1" kern="1200" dirty="0">
              <a:solidFill>
                <a:schemeClr val="tx1"/>
              </a:solidFill>
              <a:latin typeface="+mn-lt"/>
              <a:ea typeface="+mn-ea"/>
              <a:cs typeface="+mn-cs"/>
            </a:endParaRPr>
          </a:p>
          <a:p>
            <a:pPr algn="ctr"/>
            <a:endParaRPr lang="en-US" sz="1800" i="1" dirty="0"/>
          </a:p>
          <a:p>
            <a:pPr algn="ctr"/>
            <a:endParaRPr lang="en-US" sz="1800" i="1" kern="1200" dirty="0">
              <a:solidFill>
                <a:schemeClr val="tx1"/>
              </a:solidFill>
              <a:latin typeface="+mn-lt"/>
              <a:ea typeface="+mn-ea"/>
              <a:cs typeface="+mn-cs"/>
            </a:endParaRPr>
          </a:p>
          <a:p>
            <a:pPr algn="ctr"/>
            <a:r>
              <a:rPr lang="en-US" sz="1800" i="1" kern="1200" dirty="0">
                <a:solidFill>
                  <a:schemeClr val="tx1"/>
                </a:solidFill>
                <a:latin typeface="+mn-lt"/>
                <a:ea typeface="+mn-ea"/>
                <a:cs typeface="+mn-cs"/>
              </a:rPr>
              <a:t>Top Ranked Data Science &amp; Analytics Education Provider since 2007</a:t>
            </a:r>
          </a:p>
          <a:p>
            <a:pPr algn="ctr"/>
            <a:endParaRPr lang="en-US" sz="1800" i="1" kern="1200" dirty="0">
              <a:solidFill>
                <a:schemeClr val="tx1"/>
              </a:solidFill>
              <a:latin typeface="+mn-lt"/>
              <a:ea typeface="+mn-ea"/>
              <a:cs typeface="+mn-cs"/>
            </a:endParaRPr>
          </a:p>
        </p:txBody>
      </p:sp>
      <p:sp>
        <p:nvSpPr>
          <p:cNvPr id="5" name="Slide Number Placeholder 4">
            <a:extLst>
              <a:ext uri="{FF2B5EF4-FFF2-40B4-BE49-F238E27FC236}">
                <a16:creationId xmlns:a16="http://schemas.microsoft.com/office/drawing/2014/main" id="{C0525EC5-667F-46AF-B6F0-202B1068ADE5}"/>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8F63A3B-78C7-47BE-AE5E-E10140E04643}" type="slidenum">
              <a:rPr lang="en-US" smtClean="0"/>
              <a:pPr defTabSz="914400">
                <a:spcAft>
                  <a:spcPts val="600"/>
                </a:spcAft>
              </a:pPr>
              <a:t>17</a:t>
            </a:fld>
            <a:endParaRPr lang="en-US"/>
          </a:p>
        </p:txBody>
      </p:sp>
      <p:sp>
        <p:nvSpPr>
          <p:cNvPr id="7" name="TextBox 6">
            <a:extLst>
              <a:ext uri="{FF2B5EF4-FFF2-40B4-BE49-F238E27FC236}">
                <a16:creationId xmlns:a16="http://schemas.microsoft.com/office/drawing/2014/main" id="{A9E9EAC2-5597-46ED-99DC-9D3732CB8CD0}"/>
              </a:ext>
            </a:extLst>
          </p:cNvPr>
          <p:cNvSpPr txBox="1"/>
          <p:nvPr/>
        </p:nvSpPr>
        <p:spPr>
          <a:xfrm>
            <a:off x="968188" y="1021977"/>
            <a:ext cx="10385611" cy="3911968"/>
          </a:xfrm>
          <a:prstGeom prst="rect">
            <a:avLst/>
          </a:prstGeom>
          <a:noFill/>
        </p:spPr>
        <p:txBody>
          <a:bodyPr wrap="square" rtlCol="0">
            <a:spAutoFit/>
          </a:bodyPr>
          <a:lstStyle/>
          <a:p>
            <a:pPr marL="285750" indent="-285750">
              <a:lnSpc>
                <a:spcPts val="2500"/>
              </a:lnSpc>
              <a:buFont typeface="Arial" panose="020B0604020202020204" pitchFamily="34" charset="0"/>
              <a:buChar char="•"/>
            </a:pPr>
            <a:r>
              <a:rPr lang="en-US" b="1" dirty="0">
                <a:latin typeface="Arial" panose="020B0604020202020204" pitchFamily="34" charset="0"/>
                <a:cs typeface="Arial" panose="020B0604020202020204" pitchFamily="34" charset="0"/>
              </a:rPr>
              <a:t>Costly Coffee:</a:t>
            </a:r>
            <a:r>
              <a:rPr lang="en-US" dirty="0">
                <a:latin typeface="Arial" panose="020B0604020202020204" pitchFamily="34" charset="0"/>
                <a:cs typeface="Arial" panose="020B0604020202020204" pitchFamily="34" charset="0"/>
              </a:rPr>
              <a:t> The brand “mama cata mokkita” stands out as the most expensive coffee, has a unique combination of medium light roast and a rich mouthfeel, making it highly sought after despite its high price.</a:t>
            </a:r>
          </a:p>
          <a:p>
            <a:pPr marL="285750" indent="-285750">
              <a:lnSpc>
                <a:spcPts val="2500"/>
              </a:lnSpc>
              <a:buFont typeface="Arial" panose="020B0604020202020204" pitchFamily="34" charset="0"/>
              <a:buChar char="•"/>
            </a:pPr>
            <a:r>
              <a:rPr lang="en-US" b="1" dirty="0">
                <a:latin typeface="Arial" panose="020B0604020202020204" pitchFamily="34" charset="0"/>
                <a:cs typeface="Arial" panose="020B0604020202020204" pitchFamily="34" charset="0"/>
              </a:rPr>
              <a:t>Roast Quality Matters:</a:t>
            </a:r>
            <a:r>
              <a:rPr lang="en-US" dirty="0">
                <a:latin typeface="Arial" panose="020B0604020202020204" pitchFamily="34" charset="0"/>
                <a:cs typeface="Arial" panose="020B0604020202020204" pitchFamily="34" charset="0"/>
              </a:rPr>
              <a:t> Coffee with a “Medium Light” roast received better ratings.</a:t>
            </a:r>
          </a:p>
          <a:p>
            <a:pPr marL="285750" indent="-285750">
              <a:lnSpc>
                <a:spcPts val="2500"/>
              </a:lnSpc>
              <a:buFont typeface="Arial" panose="020B0604020202020204" pitchFamily="34" charset="0"/>
              <a:buChar char="•"/>
            </a:pPr>
            <a:r>
              <a:rPr lang="en-US" b="1" dirty="0">
                <a:latin typeface="Arial" panose="020B0604020202020204" pitchFamily="34" charset="0"/>
                <a:cs typeface="Arial" panose="020B0604020202020204" pitchFamily="34" charset="0"/>
              </a:rPr>
              <a:t>Tanzania’s Quality Advantage:</a:t>
            </a:r>
            <a:r>
              <a:rPr lang="en-US" dirty="0">
                <a:latin typeface="Arial" panose="020B0604020202020204" pitchFamily="34" charset="0"/>
                <a:cs typeface="Arial" panose="020B0604020202020204" pitchFamily="34" charset="0"/>
              </a:rPr>
              <a:t> Tanzania, as a coffee-producing country, achieved the highest average rating.</a:t>
            </a:r>
          </a:p>
          <a:p>
            <a:pPr marL="285750" indent="-285750">
              <a:lnSpc>
                <a:spcPts val="2500"/>
              </a:lnSpc>
              <a:buFont typeface="Arial" panose="020B0604020202020204" pitchFamily="34" charset="0"/>
              <a:buChar char="•"/>
            </a:pPr>
            <a:r>
              <a:rPr lang="en-US" b="1" dirty="0">
                <a:latin typeface="Arial" panose="020B0604020202020204" pitchFamily="34" charset="0"/>
                <a:cs typeface="Arial" panose="020B0604020202020204" pitchFamily="34" charset="0"/>
              </a:rPr>
              <a:t>High-Quality Coffee Abounds:</a:t>
            </a:r>
            <a:r>
              <a:rPr lang="en-US" dirty="0">
                <a:latin typeface="Arial" panose="020B0604020202020204" pitchFamily="34" charset="0"/>
                <a:cs typeface="Arial" panose="020B0604020202020204" pitchFamily="34" charset="0"/>
              </a:rPr>
              <a:t> An impressive 96% of the analyzed coffees received ratings above 90. </a:t>
            </a:r>
          </a:p>
          <a:p>
            <a:pPr marL="285750" indent="-285750">
              <a:lnSpc>
                <a:spcPts val="2500"/>
              </a:lnSpc>
              <a:buFont typeface="Arial" panose="020B0604020202020204" pitchFamily="34" charset="0"/>
              <a:buChar char="•"/>
            </a:pPr>
            <a:r>
              <a:rPr lang="en-US" b="1" dirty="0">
                <a:latin typeface="Arial" panose="020B0604020202020204" pitchFamily="34" charset="0"/>
                <a:cs typeface="Arial" panose="020B0604020202020204" pitchFamily="34" charset="0"/>
              </a:rPr>
              <a:t>Price Variation by Country:</a:t>
            </a:r>
            <a:r>
              <a:rPr lang="en-US" dirty="0">
                <a:latin typeface="Arial" panose="020B0604020202020204" pitchFamily="34" charset="0"/>
                <a:cs typeface="Arial" panose="020B0604020202020204" pitchFamily="34" charset="0"/>
              </a:rPr>
              <a:t> England had the highest average coffee price, while Guatemala had the lowest. </a:t>
            </a:r>
          </a:p>
          <a:p>
            <a:pPr marL="285750" indent="-285750">
              <a:lnSpc>
                <a:spcPts val="2500"/>
              </a:lnSpc>
              <a:buFont typeface="Arial" panose="020B0604020202020204" pitchFamily="34" charset="0"/>
              <a:buChar char="•"/>
            </a:pPr>
            <a:r>
              <a:rPr lang="en-US" b="1" dirty="0">
                <a:latin typeface="Arial" panose="020B0604020202020204" pitchFamily="34" charset="0"/>
                <a:cs typeface="Arial" panose="020B0604020202020204" pitchFamily="34" charset="0"/>
              </a:rPr>
              <a:t>Roaster Location Impact:</a:t>
            </a:r>
            <a:r>
              <a:rPr lang="en-US" dirty="0">
                <a:latin typeface="Arial" panose="020B0604020202020204" pitchFamily="34" charset="0"/>
                <a:cs typeface="Arial" panose="020B0604020202020204" pitchFamily="34" charset="0"/>
              </a:rPr>
              <a:t> England, as a roaster location, had the best average rating for coffee. </a:t>
            </a:r>
          </a:p>
          <a:p>
            <a:pPr marL="285750" indent="-285750">
              <a:lnSpc>
                <a:spcPts val="2500"/>
              </a:lnSpc>
              <a:buFont typeface="Arial" panose="020B0604020202020204" pitchFamily="34" charset="0"/>
              <a:buChar char="•"/>
            </a:pPr>
            <a:r>
              <a:rPr lang="en-US" b="1" dirty="0">
                <a:latin typeface="Arial" panose="020B0604020202020204" pitchFamily="34" charset="0"/>
                <a:cs typeface="Arial" panose="020B0604020202020204" pitchFamily="34" charset="0"/>
              </a:rPr>
              <a:t>Ethiopia’s Production Dominance:</a:t>
            </a:r>
            <a:r>
              <a:rPr lang="en-US" dirty="0">
                <a:latin typeface="Arial" panose="020B0604020202020204" pitchFamily="34" charset="0"/>
                <a:cs typeface="Arial" panose="020B0604020202020204" pitchFamily="34" charset="0"/>
              </a:rPr>
              <a:t> Ethiopia emerged as the top coffee producer.</a:t>
            </a:r>
          </a:p>
        </p:txBody>
      </p:sp>
    </p:spTree>
    <p:extLst>
      <p:ext uri="{BB962C8B-B14F-4D97-AF65-F5344CB8AC3E}">
        <p14:creationId xmlns:p14="http://schemas.microsoft.com/office/powerpoint/2010/main" val="2976870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DE22-277C-43AF-9D54-E086069472A0}"/>
              </a:ext>
            </a:extLst>
          </p:cNvPr>
          <p:cNvSpPr>
            <a:spLocks noGrp="1"/>
          </p:cNvSpPr>
          <p:nvPr>
            <p:ph type="ctrTitle"/>
          </p:nvPr>
        </p:nvSpPr>
        <p:spPr>
          <a:xfrm>
            <a:off x="4179794" y="205572"/>
            <a:ext cx="3832412" cy="605239"/>
          </a:xfrm>
        </p:spPr>
        <p:txBody>
          <a:bodyPr vert="horz" lIns="91440" tIns="45720" rIns="91440" bIns="45720" rtlCol="0" anchor="ctr">
            <a:normAutofit fontScale="90000"/>
          </a:bodyPr>
          <a:lstStyle/>
          <a:p>
            <a:r>
              <a:rPr lang="en-US" sz="2800" b="1" kern="1200" dirty="0">
                <a:solidFill>
                  <a:schemeClr val="bg1"/>
                </a:solidFill>
                <a:latin typeface="Arial" panose="020B0604020202020204" pitchFamily="34" charset="0"/>
                <a:cs typeface="Arial" panose="020B0604020202020204" pitchFamily="34" charset="0"/>
              </a:rPr>
              <a:t>       </a:t>
            </a:r>
            <a:r>
              <a:rPr lang="en-US" sz="2800" b="1" dirty="0">
                <a:solidFill>
                  <a:schemeClr val="tx1">
                    <a:lumMod val="95000"/>
                    <a:lumOff val="5000"/>
                  </a:schemeClr>
                </a:solidFill>
                <a:latin typeface="Arial" panose="020B0604020202020204" pitchFamily="34" charset="0"/>
                <a:cs typeface="Arial" panose="020B0604020202020204" pitchFamily="34" charset="0"/>
              </a:rPr>
              <a:t>RECOMMENDATION</a:t>
            </a:r>
            <a:endParaRPr lang="en-US" sz="2800" b="1" kern="12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3146CD55-4435-45C1-81E1-7C299BD48348}"/>
              </a:ext>
            </a:extLst>
          </p:cNvPr>
          <p:cNvSpPr>
            <a:spLocks noGrp="1"/>
          </p:cNvSpPr>
          <p:nvPr>
            <p:ph type="subTitle" idx="1"/>
          </p:nvPr>
        </p:nvSpPr>
        <p:spPr>
          <a:xfrm>
            <a:off x="1280160" y="4766119"/>
            <a:ext cx="9458499" cy="1281070"/>
          </a:xfrm>
        </p:spPr>
        <p:txBody>
          <a:bodyPr vert="horz" lIns="91440" tIns="45720" rIns="91440" bIns="45720" rtlCol="0">
            <a:normAutofit fontScale="92500" lnSpcReduction="20000"/>
          </a:bodyPr>
          <a:lstStyle/>
          <a:p>
            <a:pPr algn="ctr"/>
            <a:endParaRPr lang="en-US" sz="1800" i="1" kern="1200" dirty="0">
              <a:solidFill>
                <a:schemeClr val="tx1"/>
              </a:solidFill>
              <a:latin typeface="+mn-lt"/>
              <a:ea typeface="+mn-ea"/>
              <a:cs typeface="+mn-cs"/>
            </a:endParaRPr>
          </a:p>
          <a:p>
            <a:pPr algn="ctr"/>
            <a:endParaRPr lang="en-US" sz="1800" i="1" dirty="0"/>
          </a:p>
          <a:p>
            <a:pPr algn="ctr"/>
            <a:endParaRPr lang="en-US" sz="1800" i="1" kern="1200" dirty="0">
              <a:solidFill>
                <a:schemeClr val="tx1"/>
              </a:solidFill>
              <a:latin typeface="+mn-lt"/>
              <a:ea typeface="+mn-ea"/>
              <a:cs typeface="+mn-cs"/>
            </a:endParaRPr>
          </a:p>
          <a:p>
            <a:pPr algn="ctr"/>
            <a:r>
              <a:rPr lang="en-US" sz="1800" i="1" kern="1200" dirty="0">
                <a:solidFill>
                  <a:schemeClr val="tx1"/>
                </a:solidFill>
                <a:latin typeface="+mn-lt"/>
                <a:ea typeface="+mn-ea"/>
                <a:cs typeface="+mn-cs"/>
              </a:rPr>
              <a:t>Top Ranked Data Science &amp; Analytics Education Provider since 2007</a:t>
            </a:r>
          </a:p>
          <a:p>
            <a:pPr algn="ctr"/>
            <a:endParaRPr lang="en-US" sz="1800" i="1" kern="1200" dirty="0">
              <a:solidFill>
                <a:schemeClr val="tx1"/>
              </a:solidFill>
              <a:latin typeface="+mn-lt"/>
              <a:ea typeface="+mn-ea"/>
              <a:cs typeface="+mn-cs"/>
            </a:endParaRPr>
          </a:p>
        </p:txBody>
      </p:sp>
      <p:sp>
        <p:nvSpPr>
          <p:cNvPr id="5" name="Slide Number Placeholder 4">
            <a:extLst>
              <a:ext uri="{FF2B5EF4-FFF2-40B4-BE49-F238E27FC236}">
                <a16:creationId xmlns:a16="http://schemas.microsoft.com/office/drawing/2014/main" id="{C0525EC5-667F-46AF-B6F0-202B1068ADE5}"/>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8F63A3B-78C7-47BE-AE5E-E10140E04643}" type="slidenum">
              <a:rPr lang="en-US" smtClean="0"/>
              <a:pPr defTabSz="914400">
                <a:spcAft>
                  <a:spcPts val="600"/>
                </a:spcAft>
              </a:pPr>
              <a:t>18</a:t>
            </a:fld>
            <a:endParaRPr lang="en-US"/>
          </a:p>
        </p:txBody>
      </p:sp>
      <p:sp>
        <p:nvSpPr>
          <p:cNvPr id="4" name="Rectangle 1">
            <a:extLst>
              <a:ext uri="{FF2B5EF4-FFF2-40B4-BE49-F238E27FC236}">
                <a16:creationId xmlns:a16="http://schemas.microsoft.com/office/drawing/2014/main" id="{51143544-E399-45F9-B0CE-B848E909E870}"/>
              </a:ext>
            </a:extLst>
          </p:cNvPr>
          <p:cNvSpPr>
            <a:spLocks noChangeArrowheads="1"/>
          </p:cNvSpPr>
          <p:nvPr/>
        </p:nvSpPr>
        <p:spPr bwMode="auto">
          <a:xfrm rot="10800000" flipV="1">
            <a:off x="983673" y="990299"/>
            <a:ext cx="10370127" cy="4537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defTabSz="914400" rtl="0" eaLnBrk="0" fontAlgn="base" latinLnBrk="0" hangingPunct="0">
              <a:lnSpc>
                <a:spcPts val="25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Expand Medium Light Roast Offerings:</a:t>
            </a:r>
            <a:r>
              <a:rPr lang="en-US" altLang="en-US" dirty="0">
                <a:latin typeface="Arial" panose="020B0604020202020204" pitchFamily="34" charset="0"/>
              </a:rPr>
              <a:t> I</a:t>
            </a:r>
            <a:r>
              <a:rPr kumimoji="0" lang="en-US" altLang="en-US" sz="1800" b="0" i="0" u="none" strike="noStrike" cap="none" normalizeH="0" baseline="0" dirty="0">
                <a:ln>
                  <a:noFill/>
                </a:ln>
                <a:solidFill>
                  <a:schemeClr val="tx1"/>
                </a:solidFill>
                <a:effectLst/>
                <a:latin typeface="Arial" panose="020B0604020202020204" pitchFamily="34" charset="0"/>
              </a:rPr>
              <a:t>ntroduce more medium light roast products to enhance  customer satisfaction and loyalty.</a:t>
            </a:r>
          </a:p>
          <a:p>
            <a:pPr marL="285750" marR="0" lvl="0" indent="-285750" defTabSz="914400" rtl="0" eaLnBrk="0" fontAlgn="base" latinLnBrk="0" hangingPunct="0">
              <a:lnSpc>
                <a:spcPts val="25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Market Unique High-End Coffees:</a:t>
            </a: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Emphasize unique features such as rich mouthfeel in marketing campaigns to attract premium customers.</a:t>
            </a:r>
          </a:p>
          <a:p>
            <a:pPr marL="285750" marR="0" lvl="0" indent="-285750" defTabSz="914400" rtl="0" eaLnBrk="0" fontAlgn="base" latinLnBrk="0" hangingPunct="0">
              <a:lnSpc>
                <a:spcPts val="25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Leverage High-Quality Regions:</a:t>
            </a: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Highlight regions like Tanzania in marketing materials to appeal to quality-conscious consumers.</a:t>
            </a:r>
          </a:p>
          <a:p>
            <a:pPr marL="285750" marR="0" lvl="0" indent="-285750" defTabSz="914400" rtl="0" eaLnBrk="0" fontAlgn="base" latinLnBrk="0" hangingPunct="0">
              <a:lnSpc>
                <a:spcPts val="25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Optimize Pricing Strategies:</a:t>
            </a: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Adjust pricing slightly upwards in regions like Guatemala to better align with market averages while maintaining value perception.</a:t>
            </a:r>
          </a:p>
          <a:p>
            <a:pPr marL="285750" marR="0" lvl="0" indent="-285750" defTabSz="914400" rtl="0" eaLnBrk="0" fontAlgn="base" latinLnBrk="0" hangingPunct="0">
              <a:lnSpc>
                <a:spcPts val="25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Promote High-Rated Products:</a:t>
            </a: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Expand the product line with high-rated options (scoring above 90) to attract discerning customers.</a:t>
            </a:r>
          </a:p>
          <a:p>
            <a:pPr marL="285750" marR="0" lvl="0" indent="-285750" defTabSz="914400" rtl="0" eaLnBrk="0" fontAlgn="base" latinLnBrk="0" hangingPunct="0">
              <a:lnSpc>
                <a:spcPts val="25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Educational Campaigns on Regional Qualities:</a:t>
            </a: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Launch campaigns to inform consumers about the unique aspects of high-quality coffees from various regions, enhancing their appreciation and demand.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2595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DE22-277C-43AF-9D54-E086069472A0}"/>
              </a:ext>
            </a:extLst>
          </p:cNvPr>
          <p:cNvSpPr>
            <a:spLocks noGrp="1"/>
          </p:cNvSpPr>
          <p:nvPr>
            <p:ph type="ctrTitle"/>
          </p:nvPr>
        </p:nvSpPr>
        <p:spPr>
          <a:xfrm>
            <a:off x="4179794" y="205572"/>
            <a:ext cx="3832412" cy="605239"/>
          </a:xfrm>
        </p:spPr>
        <p:txBody>
          <a:bodyPr vert="horz" lIns="91440" tIns="45720" rIns="91440" bIns="45720" rtlCol="0" anchor="ctr">
            <a:normAutofit/>
          </a:bodyPr>
          <a:lstStyle/>
          <a:p>
            <a:r>
              <a:rPr lang="en-US" sz="2800" b="1" kern="1200" dirty="0">
                <a:solidFill>
                  <a:schemeClr val="bg1"/>
                </a:solidFill>
                <a:latin typeface="Arial" panose="020B0604020202020204" pitchFamily="34" charset="0"/>
                <a:cs typeface="Arial" panose="020B0604020202020204" pitchFamily="34" charset="0"/>
              </a:rPr>
              <a:t>       </a:t>
            </a:r>
            <a:endParaRPr lang="en-US" sz="2800" b="1" kern="12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3146CD55-4435-45C1-81E1-7C299BD48348}"/>
              </a:ext>
            </a:extLst>
          </p:cNvPr>
          <p:cNvSpPr>
            <a:spLocks noGrp="1"/>
          </p:cNvSpPr>
          <p:nvPr>
            <p:ph type="subTitle" idx="1"/>
          </p:nvPr>
        </p:nvSpPr>
        <p:spPr>
          <a:xfrm>
            <a:off x="1280160" y="4766119"/>
            <a:ext cx="9458499" cy="1281070"/>
          </a:xfrm>
        </p:spPr>
        <p:txBody>
          <a:bodyPr vert="horz" lIns="91440" tIns="45720" rIns="91440" bIns="45720" rtlCol="0">
            <a:normAutofit fontScale="92500" lnSpcReduction="20000"/>
          </a:bodyPr>
          <a:lstStyle/>
          <a:p>
            <a:pPr algn="ctr"/>
            <a:endParaRPr lang="en-US" sz="1800" i="1" kern="1200" dirty="0">
              <a:solidFill>
                <a:schemeClr val="tx1"/>
              </a:solidFill>
              <a:latin typeface="+mn-lt"/>
              <a:ea typeface="+mn-ea"/>
              <a:cs typeface="+mn-cs"/>
            </a:endParaRPr>
          </a:p>
          <a:p>
            <a:pPr algn="ctr"/>
            <a:endParaRPr lang="en-US" sz="1800" i="1" dirty="0"/>
          </a:p>
          <a:p>
            <a:pPr algn="ctr"/>
            <a:endParaRPr lang="en-US" sz="1800" i="1" kern="1200" dirty="0">
              <a:solidFill>
                <a:schemeClr val="tx1"/>
              </a:solidFill>
              <a:latin typeface="+mn-lt"/>
              <a:ea typeface="+mn-ea"/>
              <a:cs typeface="+mn-cs"/>
            </a:endParaRPr>
          </a:p>
          <a:p>
            <a:pPr algn="ctr"/>
            <a:r>
              <a:rPr lang="en-US" sz="1800" i="1" kern="1200" dirty="0">
                <a:solidFill>
                  <a:schemeClr val="tx1"/>
                </a:solidFill>
                <a:latin typeface="+mn-lt"/>
                <a:ea typeface="+mn-ea"/>
                <a:cs typeface="+mn-cs"/>
              </a:rPr>
              <a:t>Top Ranked Data Science &amp; Analytics Education Provider since 2007</a:t>
            </a:r>
          </a:p>
          <a:p>
            <a:pPr algn="ctr"/>
            <a:endParaRPr lang="en-US" sz="1800" i="1" kern="1200" dirty="0">
              <a:solidFill>
                <a:schemeClr val="tx1"/>
              </a:solidFill>
              <a:latin typeface="+mn-lt"/>
              <a:ea typeface="+mn-ea"/>
              <a:cs typeface="+mn-cs"/>
            </a:endParaRPr>
          </a:p>
        </p:txBody>
      </p:sp>
      <p:sp>
        <p:nvSpPr>
          <p:cNvPr id="5" name="Slide Number Placeholder 4">
            <a:extLst>
              <a:ext uri="{FF2B5EF4-FFF2-40B4-BE49-F238E27FC236}">
                <a16:creationId xmlns:a16="http://schemas.microsoft.com/office/drawing/2014/main" id="{C0525EC5-667F-46AF-B6F0-202B1068ADE5}"/>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8F63A3B-78C7-47BE-AE5E-E10140E04643}" type="slidenum">
              <a:rPr lang="en-US" smtClean="0"/>
              <a:pPr defTabSz="914400">
                <a:spcAft>
                  <a:spcPts val="600"/>
                </a:spcAft>
              </a:pPr>
              <a:t>19</a:t>
            </a:fld>
            <a:endParaRPr lang="en-US"/>
          </a:p>
        </p:txBody>
      </p:sp>
      <p:grpSp>
        <p:nvGrpSpPr>
          <p:cNvPr id="6" name="Group 3">
            <a:extLst>
              <a:ext uri="{FF2B5EF4-FFF2-40B4-BE49-F238E27FC236}">
                <a16:creationId xmlns:a16="http://schemas.microsoft.com/office/drawing/2014/main" id="{1666370D-0FF4-4528-B195-51656BBAB686}"/>
              </a:ext>
            </a:extLst>
          </p:cNvPr>
          <p:cNvGrpSpPr/>
          <p:nvPr/>
        </p:nvGrpSpPr>
        <p:grpSpPr>
          <a:xfrm>
            <a:off x="1046674" y="1376098"/>
            <a:ext cx="3133120" cy="2824734"/>
            <a:chOff x="0" y="0"/>
            <a:chExt cx="4728794" cy="4494997"/>
          </a:xfrm>
          <a:solidFill>
            <a:schemeClr val="accent2"/>
          </a:solidFill>
        </p:grpSpPr>
        <p:grpSp>
          <p:nvGrpSpPr>
            <p:cNvPr id="7" name="Group 4">
              <a:extLst>
                <a:ext uri="{FF2B5EF4-FFF2-40B4-BE49-F238E27FC236}">
                  <a16:creationId xmlns:a16="http://schemas.microsoft.com/office/drawing/2014/main" id="{C740E946-DF85-4C38-A973-BDC892EC10A6}"/>
                </a:ext>
              </a:extLst>
            </p:cNvPr>
            <p:cNvGrpSpPr>
              <a:grpSpLocks noChangeAspect="1"/>
            </p:cNvGrpSpPr>
            <p:nvPr/>
          </p:nvGrpSpPr>
          <p:grpSpPr>
            <a:xfrm>
              <a:off x="782946" y="549149"/>
              <a:ext cx="3945848" cy="3945848"/>
              <a:chOff x="0" y="0"/>
              <a:chExt cx="6350000" cy="6350000"/>
            </a:xfrm>
            <a:grpFill/>
          </p:grpSpPr>
          <p:sp>
            <p:nvSpPr>
              <p:cNvPr id="9" name="Freeform 5">
                <a:extLst>
                  <a:ext uri="{FF2B5EF4-FFF2-40B4-BE49-F238E27FC236}">
                    <a16:creationId xmlns:a16="http://schemas.microsoft.com/office/drawing/2014/main" id="{48AB5556-87E9-4814-BC00-5D4D94C84C5F}"/>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8" name="Picture 6">
              <a:extLst>
                <a:ext uri="{FF2B5EF4-FFF2-40B4-BE49-F238E27FC236}">
                  <a16:creationId xmlns:a16="http://schemas.microsoft.com/office/drawing/2014/main" id="{ABB5F72F-9720-430A-94D8-15277D537C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321"/>
            <a:stretch>
              <a:fillRect/>
            </a:stretch>
          </p:blipFill>
          <p:spPr>
            <a:xfrm rot="-5115457">
              <a:off x="160550" y="152500"/>
              <a:ext cx="3945848" cy="3954260"/>
            </a:xfrm>
            <a:prstGeom prst="rect">
              <a:avLst/>
            </a:prstGeom>
          </p:spPr>
        </p:pic>
      </p:grpSp>
      <p:sp>
        <p:nvSpPr>
          <p:cNvPr id="10" name="TextBox 9">
            <a:extLst>
              <a:ext uri="{FF2B5EF4-FFF2-40B4-BE49-F238E27FC236}">
                <a16:creationId xmlns:a16="http://schemas.microsoft.com/office/drawing/2014/main" id="{B78FFE1E-863C-4554-934A-63C5B515E3C6}"/>
              </a:ext>
            </a:extLst>
          </p:cNvPr>
          <p:cNvSpPr txBox="1"/>
          <p:nvPr/>
        </p:nvSpPr>
        <p:spPr>
          <a:xfrm>
            <a:off x="4504764" y="2054763"/>
            <a:ext cx="3724835" cy="830997"/>
          </a:xfrm>
          <a:prstGeom prst="rect">
            <a:avLst/>
          </a:prstGeom>
          <a:noFill/>
        </p:spPr>
        <p:txBody>
          <a:bodyPr wrap="square" rtlCol="0">
            <a:spAutoFit/>
          </a:bodyPr>
          <a:lstStyle/>
          <a:p>
            <a:r>
              <a:rPr lang="en-US" sz="4800" b="1" dirty="0">
                <a:solidFill>
                  <a:schemeClr val="tx1">
                    <a:lumMod val="95000"/>
                    <a:lumOff val="5000"/>
                  </a:schemeClr>
                </a:solidFill>
              </a:rPr>
              <a:t>Thank You !</a:t>
            </a:r>
            <a:endParaRPr lang="en-IN" sz="1600" b="1" dirty="0">
              <a:solidFill>
                <a:schemeClr val="tx1">
                  <a:lumMod val="95000"/>
                  <a:lumOff val="5000"/>
                </a:schemeClr>
              </a:solidFill>
            </a:endParaRPr>
          </a:p>
        </p:txBody>
      </p:sp>
    </p:spTree>
    <p:extLst>
      <p:ext uri="{BB962C8B-B14F-4D97-AF65-F5344CB8AC3E}">
        <p14:creationId xmlns:p14="http://schemas.microsoft.com/office/powerpoint/2010/main" val="3982456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146CD55-4435-45C1-81E1-7C299BD48348}"/>
              </a:ext>
            </a:extLst>
          </p:cNvPr>
          <p:cNvSpPr>
            <a:spLocks noGrp="1"/>
          </p:cNvSpPr>
          <p:nvPr>
            <p:ph type="subTitle" idx="1"/>
          </p:nvPr>
        </p:nvSpPr>
        <p:spPr>
          <a:xfrm>
            <a:off x="1280160" y="4705072"/>
            <a:ext cx="9458500" cy="1301776"/>
          </a:xfrm>
        </p:spPr>
        <p:txBody>
          <a:bodyPr vert="horz" lIns="91440" tIns="45720" rIns="91440" bIns="45720" rtlCol="0">
            <a:normAutofit fontScale="92500" lnSpcReduction="10000"/>
          </a:bodyPr>
          <a:lstStyle/>
          <a:p>
            <a:pPr algn="ctr"/>
            <a:endParaRPr lang="en-US" sz="1800" i="1" kern="1200" dirty="0">
              <a:solidFill>
                <a:schemeClr val="tx1"/>
              </a:solidFill>
              <a:latin typeface="+mn-lt"/>
              <a:ea typeface="+mn-ea"/>
              <a:cs typeface="+mn-cs"/>
            </a:endParaRPr>
          </a:p>
          <a:p>
            <a:pPr algn="ctr"/>
            <a:endParaRPr lang="en-US" sz="1800" i="1" dirty="0"/>
          </a:p>
          <a:p>
            <a:pPr algn="ctr"/>
            <a:endParaRPr lang="en-US" sz="1800" i="1" kern="1200" dirty="0">
              <a:solidFill>
                <a:schemeClr val="tx1"/>
              </a:solidFill>
              <a:latin typeface="+mn-lt"/>
              <a:ea typeface="+mn-ea"/>
              <a:cs typeface="+mn-cs"/>
            </a:endParaRPr>
          </a:p>
          <a:p>
            <a:pPr algn="ctr"/>
            <a:r>
              <a:rPr lang="en-US" sz="1800" i="1" kern="1200" dirty="0">
                <a:solidFill>
                  <a:schemeClr val="tx1"/>
                </a:solidFill>
                <a:latin typeface="+mn-lt"/>
                <a:ea typeface="+mn-ea"/>
                <a:cs typeface="+mn-cs"/>
              </a:rPr>
              <a:t>Top Ranked Data Science &amp; Analytics Education Provider since 2007</a:t>
            </a:r>
          </a:p>
          <a:p>
            <a:pPr algn="ctr"/>
            <a:endParaRPr lang="en-US" sz="1800" i="1" kern="1200" dirty="0">
              <a:solidFill>
                <a:schemeClr val="tx1"/>
              </a:solidFill>
              <a:latin typeface="+mn-lt"/>
              <a:ea typeface="+mn-ea"/>
              <a:cs typeface="+mn-cs"/>
            </a:endParaRPr>
          </a:p>
        </p:txBody>
      </p:sp>
      <p:sp>
        <p:nvSpPr>
          <p:cNvPr id="5" name="Slide Number Placeholder 4">
            <a:extLst>
              <a:ext uri="{FF2B5EF4-FFF2-40B4-BE49-F238E27FC236}">
                <a16:creationId xmlns:a16="http://schemas.microsoft.com/office/drawing/2014/main" id="{C0525EC5-667F-46AF-B6F0-202B1068ADE5}"/>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8F63A3B-78C7-47BE-AE5E-E10140E04643}" type="slidenum">
              <a:rPr lang="en-US" smtClean="0"/>
              <a:pPr defTabSz="914400">
                <a:spcAft>
                  <a:spcPts val="600"/>
                </a:spcAft>
              </a:pPr>
              <a:t>2</a:t>
            </a:fld>
            <a:endParaRPr lang="en-US"/>
          </a:p>
        </p:txBody>
      </p:sp>
      <p:sp>
        <p:nvSpPr>
          <p:cNvPr id="8" name="Rectangle: Rounded Corners 7">
            <a:extLst>
              <a:ext uri="{FF2B5EF4-FFF2-40B4-BE49-F238E27FC236}">
                <a16:creationId xmlns:a16="http://schemas.microsoft.com/office/drawing/2014/main" id="{DDDE61C7-9417-4D9C-B08D-B658BC4B0546}"/>
              </a:ext>
            </a:extLst>
          </p:cNvPr>
          <p:cNvSpPr/>
          <p:nvPr/>
        </p:nvSpPr>
        <p:spPr>
          <a:xfrm>
            <a:off x="1280160" y="2066868"/>
            <a:ext cx="3829722" cy="1452283"/>
          </a:xfrm>
          <a:prstGeom prst="round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600" b="1" dirty="0"/>
              <a:t>Project Overview</a:t>
            </a:r>
            <a:endParaRPr lang="en-IN" sz="2600" b="1" dirty="0"/>
          </a:p>
        </p:txBody>
      </p:sp>
      <p:sp>
        <p:nvSpPr>
          <p:cNvPr id="9" name="Oval 8">
            <a:extLst>
              <a:ext uri="{FF2B5EF4-FFF2-40B4-BE49-F238E27FC236}">
                <a16:creationId xmlns:a16="http://schemas.microsoft.com/office/drawing/2014/main" id="{1EE82A64-62F8-4A8E-AF16-F6982DAB83F9}"/>
              </a:ext>
            </a:extLst>
          </p:cNvPr>
          <p:cNvSpPr/>
          <p:nvPr/>
        </p:nvSpPr>
        <p:spPr>
          <a:xfrm>
            <a:off x="5343408" y="492310"/>
            <a:ext cx="2119705" cy="1035138"/>
          </a:xfrm>
          <a:prstGeom prst="ellipse">
            <a:avLst/>
          </a:prstGeom>
          <a:solidFill>
            <a:schemeClr val="accent1">
              <a:lumMod val="60000"/>
              <a:lumOff val="40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Introduction</a:t>
            </a:r>
            <a:endParaRPr lang="en-IN" dirty="0"/>
          </a:p>
        </p:txBody>
      </p:sp>
      <p:sp>
        <p:nvSpPr>
          <p:cNvPr id="10" name="Oval 9">
            <a:extLst>
              <a:ext uri="{FF2B5EF4-FFF2-40B4-BE49-F238E27FC236}">
                <a16:creationId xmlns:a16="http://schemas.microsoft.com/office/drawing/2014/main" id="{86882BDE-BC4A-465A-848B-BDF26461D3CB}"/>
              </a:ext>
            </a:extLst>
          </p:cNvPr>
          <p:cNvSpPr/>
          <p:nvPr/>
        </p:nvSpPr>
        <p:spPr>
          <a:xfrm>
            <a:off x="7463114" y="979494"/>
            <a:ext cx="2119705" cy="1035138"/>
          </a:xfrm>
          <a:prstGeom prst="ellipse">
            <a:avLst/>
          </a:prstGeom>
          <a:solidFill>
            <a:schemeClr val="accent1">
              <a:lumMod val="60000"/>
              <a:lumOff val="40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of Contents</a:t>
            </a:r>
            <a:endParaRPr lang="en-IN" dirty="0"/>
          </a:p>
        </p:txBody>
      </p:sp>
      <p:sp>
        <p:nvSpPr>
          <p:cNvPr id="11" name="Oval 10">
            <a:extLst>
              <a:ext uri="{FF2B5EF4-FFF2-40B4-BE49-F238E27FC236}">
                <a16:creationId xmlns:a16="http://schemas.microsoft.com/office/drawing/2014/main" id="{803DC5C7-46E1-4EFF-BAAC-5952E2D003AF}"/>
              </a:ext>
            </a:extLst>
          </p:cNvPr>
          <p:cNvSpPr/>
          <p:nvPr/>
        </p:nvSpPr>
        <p:spPr>
          <a:xfrm>
            <a:off x="7463115" y="2196486"/>
            <a:ext cx="2119705" cy="1035138"/>
          </a:xfrm>
          <a:prstGeom prst="ellipse">
            <a:avLst/>
          </a:prstGeom>
          <a:solidFill>
            <a:schemeClr val="accent1">
              <a:lumMod val="60000"/>
              <a:lumOff val="40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Objective</a:t>
            </a:r>
            <a:endParaRPr lang="en-IN" dirty="0"/>
          </a:p>
        </p:txBody>
      </p:sp>
      <p:sp>
        <p:nvSpPr>
          <p:cNvPr id="12" name="Oval 11">
            <a:extLst>
              <a:ext uri="{FF2B5EF4-FFF2-40B4-BE49-F238E27FC236}">
                <a16:creationId xmlns:a16="http://schemas.microsoft.com/office/drawing/2014/main" id="{3B40C26B-5B1F-4DC9-A199-5BA7432F295D}"/>
              </a:ext>
            </a:extLst>
          </p:cNvPr>
          <p:cNvSpPr/>
          <p:nvPr/>
        </p:nvSpPr>
        <p:spPr>
          <a:xfrm>
            <a:off x="7463115" y="3413478"/>
            <a:ext cx="2119705" cy="1035138"/>
          </a:xfrm>
          <a:prstGeom prst="ellipse">
            <a:avLst/>
          </a:prstGeom>
          <a:solidFill>
            <a:schemeClr val="accent1">
              <a:lumMod val="60000"/>
              <a:lumOff val="40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Questions to Explore</a:t>
            </a:r>
            <a:endParaRPr lang="en-IN" dirty="0"/>
          </a:p>
        </p:txBody>
      </p:sp>
      <p:sp>
        <p:nvSpPr>
          <p:cNvPr id="13" name="Oval 12">
            <a:extLst>
              <a:ext uri="{FF2B5EF4-FFF2-40B4-BE49-F238E27FC236}">
                <a16:creationId xmlns:a16="http://schemas.microsoft.com/office/drawing/2014/main" id="{CCE0B4DB-C867-421E-9400-24368D0AC807}"/>
              </a:ext>
            </a:extLst>
          </p:cNvPr>
          <p:cNvSpPr/>
          <p:nvPr/>
        </p:nvSpPr>
        <p:spPr>
          <a:xfrm>
            <a:off x="5424086" y="3979617"/>
            <a:ext cx="2119705" cy="1035138"/>
          </a:xfrm>
          <a:prstGeom prst="ellipse">
            <a:avLst/>
          </a:prstGeom>
          <a:solidFill>
            <a:schemeClr val="accent1">
              <a:lumMod val="60000"/>
              <a:lumOff val="40000"/>
            </a:schemeClr>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Insights</a:t>
            </a:r>
            <a:endParaRPr lang="en-IN" dirty="0"/>
          </a:p>
        </p:txBody>
      </p:sp>
      <p:cxnSp>
        <p:nvCxnSpPr>
          <p:cNvPr id="51" name="Straight Arrow Connector 50">
            <a:extLst>
              <a:ext uri="{FF2B5EF4-FFF2-40B4-BE49-F238E27FC236}">
                <a16:creationId xmlns:a16="http://schemas.microsoft.com/office/drawing/2014/main" id="{D583C267-5769-445F-A33F-620C23E729DD}"/>
              </a:ext>
            </a:extLst>
          </p:cNvPr>
          <p:cNvCxnSpPr>
            <a:cxnSpLocks/>
            <a:stCxn id="8" idx="3"/>
          </p:cNvCxnSpPr>
          <p:nvPr/>
        </p:nvCxnSpPr>
        <p:spPr>
          <a:xfrm flipV="1">
            <a:off x="5109882" y="1527448"/>
            <a:ext cx="2353232" cy="1265562"/>
          </a:xfrm>
          <a:prstGeom prst="straightConnector1">
            <a:avLst/>
          </a:prstGeom>
          <a:ln>
            <a:solidFill>
              <a:schemeClr val="bg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9F51640-C855-4BE8-BB2E-6E86389B79BC}"/>
              </a:ext>
            </a:extLst>
          </p:cNvPr>
          <p:cNvCxnSpPr>
            <a:cxnSpLocks/>
            <a:stCxn id="8" idx="3"/>
            <a:endCxn id="12" idx="2"/>
          </p:cNvCxnSpPr>
          <p:nvPr/>
        </p:nvCxnSpPr>
        <p:spPr>
          <a:xfrm>
            <a:off x="5109882" y="2793010"/>
            <a:ext cx="2353233" cy="1138037"/>
          </a:xfrm>
          <a:prstGeom prst="straightConnector1">
            <a:avLst/>
          </a:prstGeom>
          <a:ln>
            <a:solidFill>
              <a:schemeClr val="bg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457CC445-A41C-40C4-B033-2A840C01894C}"/>
              </a:ext>
            </a:extLst>
          </p:cNvPr>
          <p:cNvCxnSpPr>
            <a:cxnSpLocks/>
            <a:stCxn id="8" idx="3"/>
            <a:endCxn id="11" idx="2"/>
          </p:cNvCxnSpPr>
          <p:nvPr/>
        </p:nvCxnSpPr>
        <p:spPr>
          <a:xfrm flipV="1">
            <a:off x="5109882" y="2714055"/>
            <a:ext cx="2353233" cy="78955"/>
          </a:xfrm>
          <a:prstGeom prst="straightConnector1">
            <a:avLst/>
          </a:prstGeom>
          <a:ln>
            <a:solidFill>
              <a:schemeClr val="bg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87E64BC-DEA2-4A28-9BB6-77B16887C59E}"/>
              </a:ext>
            </a:extLst>
          </p:cNvPr>
          <p:cNvCxnSpPr>
            <a:cxnSpLocks/>
            <a:stCxn id="8" idx="3"/>
            <a:endCxn id="9" idx="4"/>
          </p:cNvCxnSpPr>
          <p:nvPr/>
        </p:nvCxnSpPr>
        <p:spPr>
          <a:xfrm flipV="1">
            <a:off x="5109882" y="1527448"/>
            <a:ext cx="1293379" cy="1265562"/>
          </a:xfrm>
          <a:prstGeom prst="straightConnector1">
            <a:avLst/>
          </a:prstGeom>
          <a:ln>
            <a:solidFill>
              <a:schemeClr val="bg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63D5F9A7-B88D-4C5C-B460-C7E6E2A53B82}"/>
              </a:ext>
            </a:extLst>
          </p:cNvPr>
          <p:cNvCxnSpPr>
            <a:cxnSpLocks/>
            <a:stCxn id="8" idx="3"/>
            <a:endCxn id="13" idx="0"/>
          </p:cNvCxnSpPr>
          <p:nvPr/>
        </p:nvCxnSpPr>
        <p:spPr>
          <a:xfrm>
            <a:off x="5109882" y="2793010"/>
            <a:ext cx="1374057" cy="1186607"/>
          </a:xfrm>
          <a:prstGeom prst="straightConnector1">
            <a:avLst/>
          </a:prstGeom>
          <a:ln>
            <a:solidFill>
              <a:schemeClr val="bg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1072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DE22-277C-43AF-9D54-E086069472A0}"/>
              </a:ext>
            </a:extLst>
          </p:cNvPr>
          <p:cNvSpPr>
            <a:spLocks noGrp="1"/>
          </p:cNvSpPr>
          <p:nvPr>
            <p:ph type="ctrTitle"/>
          </p:nvPr>
        </p:nvSpPr>
        <p:spPr>
          <a:xfrm rot="10800000" flipV="1">
            <a:off x="3954253" y="291682"/>
            <a:ext cx="3579998" cy="804757"/>
          </a:xfrm>
        </p:spPr>
        <p:txBody>
          <a:bodyPr vert="horz" lIns="91440" tIns="45720" rIns="91440" bIns="45720" rtlCol="0" anchor="ctr">
            <a:normAutofit/>
          </a:bodyPr>
          <a:lstStyle/>
          <a:p>
            <a:r>
              <a:rPr lang="en-US" sz="3000" b="1" dirty="0">
                <a:latin typeface="Arial" panose="020B0604020202020204" pitchFamily="34" charset="0"/>
                <a:cs typeface="Arial" panose="020B0604020202020204" pitchFamily="34" charset="0"/>
              </a:rPr>
              <a:t>    INTRODUCTION</a:t>
            </a:r>
            <a:endParaRPr lang="en-US" sz="3000" b="1" kern="1200" dirty="0">
              <a:solidFill>
                <a:schemeClr val="tx1"/>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3146CD55-4435-45C1-81E1-7C299BD48348}"/>
              </a:ext>
            </a:extLst>
          </p:cNvPr>
          <p:cNvSpPr>
            <a:spLocks noGrp="1"/>
          </p:cNvSpPr>
          <p:nvPr>
            <p:ph type="subTitle" idx="1"/>
          </p:nvPr>
        </p:nvSpPr>
        <p:spPr>
          <a:xfrm>
            <a:off x="1280160" y="4705072"/>
            <a:ext cx="9458500" cy="1301776"/>
          </a:xfrm>
        </p:spPr>
        <p:txBody>
          <a:bodyPr vert="horz" lIns="91440" tIns="45720" rIns="91440" bIns="45720" rtlCol="0">
            <a:normAutofit fontScale="92500" lnSpcReduction="10000"/>
          </a:bodyPr>
          <a:lstStyle/>
          <a:p>
            <a:pPr algn="ctr"/>
            <a:endParaRPr lang="en-US" sz="1800" i="1" kern="1200" dirty="0">
              <a:solidFill>
                <a:schemeClr val="tx1"/>
              </a:solidFill>
              <a:latin typeface="+mn-lt"/>
              <a:ea typeface="+mn-ea"/>
              <a:cs typeface="+mn-cs"/>
            </a:endParaRPr>
          </a:p>
          <a:p>
            <a:pPr algn="ctr"/>
            <a:endParaRPr lang="en-US" sz="1800" i="1" dirty="0"/>
          </a:p>
          <a:p>
            <a:pPr algn="ctr"/>
            <a:endParaRPr lang="en-US" sz="1800" i="1" kern="1200" dirty="0">
              <a:solidFill>
                <a:schemeClr val="tx1"/>
              </a:solidFill>
              <a:latin typeface="+mn-lt"/>
              <a:ea typeface="+mn-ea"/>
              <a:cs typeface="+mn-cs"/>
            </a:endParaRPr>
          </a:p>
          <a:p>
            <a:pPr algn="ctr"/>
            <a:r>
              <a:rPr lang="en-US" sz="1800" i="1" kern="1200" dirty="0">
                <a:solidFill>
                  <a:schemeClr val="tx1"/>
                </a:solidFill>
                <a:latin typeface="+mn-lt"/>
                <a:ea typeface="+mn-ea"/>
                <a:cs typeface="+mn-cs"/>
              </a:rPr>
              <a:t>Top Ranked Data Science &amp; Analytics Education Provider since 2007</a:t>
            </a:r>
          </a:p>
          <a:p>
            <a:pPr algn="ctr"/>
            <a:endParaRPr lang="en-US" sz="1800" i="1" kern="1200" dirty="0">
              <a:solidFill>
                <a:schemeClr val="tx1"/>
              </a:solidFill>
              <a:latin typeface="+mn-lt"/>
              <a:ea typeface="+mn-ea"/>
              <a:cs typeface="+mn-cs"/>
            </a:endParaRPr>
          </a:p>
        </p:txBody>
      </p:sp>
      <p:sp>
        <p:nvSpPr>
          <p:cNvPr id="5" name="Slide Number Placeholder 4">
            <a:extLst>
              <a:ext uri="{FF2B5EF4-FFF2-40B4-BE49-F238E27FC236}">
                <a16:creationId xmlns:a16="http://schemas.microsoft.com/office/drawing/2014/main" id="{C0525EC5-667F-46AF-B6F0-202B1068ADE5}"/>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8F63A3B-78C7-47BE-AE5E-E10140E04643}" type="slidenum">
              <a:rPr lang="en-US" smtClean="0"/>
              <a:pPr defTabSz="914400">
                <a:spcAft>
                  <a:spcPts val="600"/>
                </a:spcAft>
              </a:pPr>
              <a:t>3</a:t>
            </a:fld>
            <a:endParaRPr lang="en-US"/>
          </a:p>
        </p:txBody>
      </p:sp>
      <p:sp>
        <p:nvSpPr>
          <p:cNvPr id="4" name="Rectangle 3">
            <a:extLst>
              <a:ext uri="{FF2B5EF4-FFF2-40B4-BE49-F238E27FC236}">
                <a16:creationId xmlns:a16="http://schemas.microsoft.com/office/drawing/2014/main" id="{977FB9D1-11A0-4158-9E09-852C36FE6C7A}"/>
              </a:ext>
            </a:extLst>
          </p:cNvPr>
          <p:cNvSpPr/>
          <p:nvPr/>
        </p:nvSpPr>
        <p:spPr>
          <a:xfrm>
            <a:off x="1280160" y="1528796"/>
            <a:ext cx="9458500" cy="1938992"/>
          </a:xfrm>
          <a:prstGeom prst="rect">
            <a:avLst/>
          </a:prstGeom>
        </p:spPr>
        <p:txBody>
          <a:bodyPr wrap="square">
            <a:spAutoFit/>
          </a:bodyPr>
          <a:lstStyle/>
          <a:p>
            <a:r>
              <a:rPr lang="en-US" sz="2000" dirty="0"/>
              <a:t>In today's global coffee market, understanding how roasters operate is crucial for coffee lovers, analysts, and businesses alike. The World Roaster Review dataset provides a wealth of information on different aspects of roasters, such as brands, types of roasts, prices, consumer reviews, Production &amp; Selling location and market trends. It's a valuable resource for uncovering insights that can guide strategic decisions and innovations in the industry.</a:t>
            </a:r>
            <a:endParaRPr lang="en-IN" sz="2000" dirty="0"/>
          </a:p>
        </p:txBody>
      </p:sp>
    </p:spTree>
    <p:extLst>
      <p:ext uri="{BB962C8B-B14F-4D97-AF65-F5344CB8AC3E}">
        <p14:creationId xmlns:p14="http://schemas.microsoft.com/office/powerpoint/2010/main" val="2298780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DE22-277C-43AF-9D54-E086069472A0}"/>
              </a:ext>
            </a:extLst>
          </p:cNvPr>
          <p:cNvSpPr>
            <a:spLocks noGrp="1"/>
          </p:cNvSpPr>
          <p:nvPr>
            <p:ph type="ctrTitle"/>
          </p:nvPr>
        </p:nvSpPr>
        <p:spPr>
          <a:xfrm rot="10800000" flipV="1">
            <a:off x="3671598" y="291682"/>
            <a:ext cx="4329402" cy="804757"/>
          </a:xfrm>
        </p:spPr>
        <p:txBody>
          <a:bodyPr vert="horz" lIns="91440" tIns="45720" rIns="91440" bIns="45720" rtlCol="0" anchor="ctr">
            <a:normAutofit/>
          </a:bodyPr>
          <a:lstStyle/>
          <a:p>
            <a:r>
              <a:rPr lang="en-US" sz="2500" b="1" kern="1200" dirty="0">
                <a:latin typeface="Arial" panose="020B0604020202020204" pitchFamily="34" charset="0"/>
                <a:cs typeface="Arial" panose="020B0604020202020204" pitchFamily="34" charset="0"/>
              </a:rPr>
              <a:t>CONTENTS</a:t>
            </a:r>
            <a:r>
              <a:rPr lang="en-US" sz="2500" b="1" kern="1200" dirty="0">
                <a:solidFill>
                  <a:schemeClr val="bg1"/>
                </a:solidFill>
                <a:latin typeface="Arial" panose="020B0604020202020204" pitchFamily="34" charset="0"/>
                <a:cs typeface="Arial" panose="020B0604020202020204" pitchFamily="34" charset="0"/>
              </a:rPr>
              <a:t> </a:t>
            </a:r>
            <a:r>
              <a:rPr lang="en-US" sz="2500" b="1" kern="1200" dirty="0">
                <a:latin typeface="Arial" panose="020B0604020202020204" pitchFamily="34" charset="0"/>
                <a:cs typeface="Arial" panose="020B0604020202020204" pitchFamily="34" charset="0"/>
              </a:rPr>
              <a:t>OF THE TABLE</a:t>
            </a:r>
          </a:p>
        </p:txBody>
      </p:sp>
      <p:sp>
        <p:nvSpPr>
          <p:cNvPr id="3" name="Subtitle 2">
            <a:extLst>
              <a:ext uri="{FF2B5EF4-FFF2-40B4-BE49-F238E27FC236}">
                <a16:creationId xmlns:a16="http://schemas.microsoft.com/office/drawing/2014/main" id="{3146CD55-4435-45C1-81E1-7C299BD48348}"/>
              </a:ext>
            </a:extLst>
          </p:cNvPr>
          <p:cNvSpPr>
            <a:spLocks noGrp="1"/>
          </p:cNvSpPr>
          <p:nvPr>
            <p:ph type="subTitle" idx="1"/>
          </p:nvPr>
        </p:nvSpPr>
        <p:spPr>
          <a:xfrm>
            <a:off x="1280160" y="4793013"/>
            <a:ext cx="9458500" cy="1281070"/>
          </a:xfrm>
        </p:spPr>
        <p:txBody>
          <a:bodyPr vert="horz" lIns="91440" tIns="45720" rIns="91440" bIns="45720" rtlCol="0">
            <a:normAutofit fontScale="92500" lnSpcReduction="20000"/>
          </a:bodyPr>
          <a:lstStyle/>
          <a:p>
            <a:pPr algn="ctr"/>
            <a:endParaRPr lang="en-US" sz="1800" i="1" kern="1200" dirty="0">
              <a:solidFill>
                <a:schemeClr val="tx1"/>
              </a:solidFill>
              <a:latin typeface="+mn-lt"/>
              <a:ea typeface="+mn-ea"/>
              <a:cs typeface="+mn-cs"/>
            </a:endParaRPr>
          </a:p>
          <a:p>
            <a:pPr algn="ctr"/>
            <a:endParaRPr lang="en-US" sz="1800" i="1" dirty="0"/>
          </a:p>
          <a:p>
            <a:pPr algn="ctr"/>
            <a:endParaRPr lang="en-US" sz="1800" i="1" kern="1200" dirty="0">
              <a:solidFill>
                <a:schemeClr val="tx1"/>
              </a:solidFill>
              <a:latin typeface="+mn-lt"/>
              <a:ea typeface="+mn-ea"/>
              <a:cs typeface="+mn-cs"/>
            </a:endParaRPr>
          </a:p>
          <a:p>
            <a:pPr algn="ctr"/>
            <a:r>
              <a:rPr lang="en-US" sz="1800" i="1" kern="1200" dirty="0">
                <a:solidFill>
                  <a:schemeClr val="tx1"/>
                </a:solidFill>
                <a:latin typeface="+mn-lt"/>
                <a:ea typeface="+mn-ea"/>
                <a:cs typeface="+mn-cs"/>
              </a:rPr>
              <a:t>Top Ranked Data Science &amp; Analytics Education Provider since 2007</a:t>
            </a:r>
          </a:p>
          <a:p>
            <a:pPr algn="ctr"/>
            <a:endParaRPr lang="en-US" sz="1800" i="1" kern="1200" dirty="0">
              <a:solidFill>
                <a:schemeClr val="tx1"/>
              </a:solidFill>
              <a:latin typeface="+mn-lt"/>
              <a:ea typeface="+mn-ea"/>
              <a:cs typeface="+mn-cs"/>
            </a:endParaRPr>
          </a:p>
        </p:txBody>
      </p:sp>
      <p:sp>
        <p:nvSpPr>
          <p:cNvPr id="5" name="Slide Number Placeholder 4">
            <a:extLst>
              <a:ext uri="{FF2B5EF4-FFF2-40B4-BE49-F238E27FC236}">
                <a16:creationId xmlns:a16="http://schemas.microsoft.com/office/drawing/2014/main" id="{C0525EC5-667F-46AF-B6F0-202B1068ADE5}"/>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8F63A3B-78C7-47BE-AE5E-E10140E04643}" type="slidenum">
              <a:rPr lang="en-US" smtClean="0"/>
              <a:pPr defTabSz="914400">
                <a:spcAft>
                  <a:spcPts val="600"/>
                </a:spcAft>
              </a:pPr>
              <a:t>4</a:t>
            </a:fld>
            <a:endParaRPr lang="en-US" dirty="0"/>
          </a:p>
        </p:txBody>
      </p:sp>
      <p:pic>
        <p:nvPicPr>
          <p:cNvPr id="18" name="Picture 17">
            <a:extLst>
              <a:ext uri="{FF2B5EF4-FFF2-40B4-BE49-F238E27FC236}">
                <a16:creationId xmlns:a16="http://schemas.microsoft.com/office/drawing/2014/main" id="{039262C2-A0E4-43FB-9E13-4F3F967CD991}"/>
              </a:ext>
            </a:extLst>
          </p:cNvPr>
          <p:cNvPicPr>
            <a:picLocks noChangeAspect="1"/>
          </p:cNvPicPr>
          <p:nvPr/>
        </p:nvPicPr>
        <p:blipFill>
          <a:blip r:embed="rId2"/>
          <a:stretch>
            <a:fillRect/>
          </a:stretch>
        </p:blipFill>
        <p:spPr>
          <a:xfrm>
            <a:off x="6841237" y="4164710"/>
            <a:ext cx="9526" cy="28579"/>
          </a:xfrm>
          <a:prstGeom prst="rect">
            <a:avLst/>
          </a:prstGeom>
        </p:spPr>
      </p:pic>
      <p:pic>
        <p:nvPicPr>
          <p:cNvPr id="20" name="Picture 19">
            <a:extLst>
              <a:ext uri="{FF2B5EF4-FFF2-40B4-BE49-F238E27FC236}">
                <a16:creationId xmlns:a16="http://schemas.microsoft.com/office/drawing/2014/main" id="{E2B1A860-68C5-4489-9C3B-31CBA5586BE2}"/>
              </a:ext>
            </a:extLst>
          </p:cNvPr>
          <p:cNvPicPr>
            <a:picLocks noChangeAspect="1"/>
          </p:cNvPicPr>
          <p:nvPr/>
        </p:nvPicPr>
        <p:blipFill>
          <a:blip r:embed="rId3"/>
          <a:stretch>
            <a:fillRect/>
          </a:stretch>
        </p:blipFill>
        <p:spPr>
          <a:xfrm>
            <a:off x="6991237" y="4324237"/>
            <a:ext cx="9526" cy="9526"/>
          </a:xfrm>
          <a:prstGeom prst="rect">
            <a:avLst/>
          </a:prstGeom>
        </p:spPr>
      </p:pic>
      <p:pic>
        <p:nvPicPr>
          <p:cNvPr id="6" name="Picture 5">
            <a:extLst>
              <a:ext uri="{FF2B5EF4-FFF2-40B4-BE49-F238E27FC236}">
                <a16:creationId xmlns:a16="http://schemas.microsoft.com/office/drawing/2014/main" id="{FB2C62A2-790A-4C0E-B0B8-19F1BDF80114}"/>
              </a:ext>
            </a:extLst>
          </p:cNvPr>
          <p:cNvPicPr>
            <a:picLocks noChangeAspect="1"/>
          </p:cNvPicPr>
          <p:nvPr/>
        </p:nvPicPr>
        <p:blipFill>
          <a:blip r:embed="rId4"/>
          <a:stretch>
            <a:fillRect/>
          </a:stretch>
        </p:blipFill>
        <p:spPr>
          <a:xfrm>
            <a:off x="3805518" y="1230525"/>
            <a:ext cx="4195482" cy="4176129"/>
          </a:xfrm>
          <a:prstGeom prst="rect">
            <a:avLst/>
          </a:prstGeom>
        </p:spPr>
      </p:pic>
    </p:spTree>
    <p:extLst>
      <p:ext uri="{BB962C8B-B14F-4D97-AF65-F5344CB8AC3E}">
        <p14:creationId xmlns:p14="http://schemas.microsoft.com/office/powerpoint/2010/main" val="1704939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DE22-277C-43AF-9D54-E086069472A0}"/>
              </a:ext>
            </a:extLst>
          </p:cNvPr>
          <p:cNvSpPr>
            <a:spLocks noGrp="1"/>
          </p:cNvSpPr>
          <p:nvPr>
            <p:ph type="ctrTitle"/>
          </p:nvPr>
        </p:nvSpPr>
        <p:spPr>
          <a:xfrm rot="10800000" flipV="1">
            <a:off x="4276423" y="301102"/>
            <a:ext cx="3465974" cy="804757"/>
          </a:xfrm>
        </p:spPr>
        <p:txBody>
          <a:bodyPr vert="horz" lIns="91440" tIns="45720" rIns="91440" bIns="45720" rtlCol="0" anchor="ctr">
            <a:normAutofit/>
          </a:bodyPr>
          <a:lstStyle/>
          <a:p>
            <a:r>
              <a:rPr lang="en-US" sz="3000" b="1" dirty="0">
                <a:latin typeface="Arial" panose="020B0604020202020204" pitchFamily="34" charset="0"/>
                <a:cs typeface="Arial" panose="020B0604020202020204" pitchFamily="34" charset="0"/>
              </a:rPr>
              <a:t> OBJECTIVE</a:t>
            </a:r>
            <a:endParaRPr lang="en-US" sz="3000" b="1" kern="1200" dirty="0">
              <a:solidFill>
                <a:schemeClr val="tx1"/>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3146CD55-4435-45C1-81E1-7C299BD48348}"/>
              </a:ext>
            </a:extLst>
          </p:cNvPr>
          <p:cNvSpPr>
            <a:spLocks noGrp="1"/>
          </p:cNvSpPr>
          <p:nvPr>
            <p:ph type="subTitle" idx="1"/>
          </p:nvPr>
        </p:nvSpPr>
        <p:spPr>
          <a:xfrm>
            <a:off x="1280160" y="4793013"/>
            <a:ext cx="9458500" cy="1281070"/>
          </a:xfrm>
        </p:spPr>
        <p:txBody>
          <a:bodyPr vert="horz" lIns="91440" tIns="45720" rIns="91440" bIns="45720" rtlCol="0">
            <a:normAutofit fontScale="92500" lnSpcReduction="20000"/>
          </a:bodyPr>
          <a:lstStyle/>
          <a:p>
            <a:pPr algn="ctr"/>
            <a:endParaRPr lang="en-US" sz="1800" i="1" kern="1200" dirty="0">
              <a:solidFill>
                <a:schemeClr val="tx1"/>
              </a:solidFill>
              <a:latin typeface="+mn-lt"/>
              <a:ea typeface="+mn-ea"/>
              <a:cs typeface="+mn-cs"/>
            </a:endParaRPr>
          </a:p>
          <a:p>
            <a:pPr algn="ctr"/>
            <a:endParaRPr lang="en-US" sz="1800" i="1" dirty="0"/>
          </a:p>
          <a:p>
            <a:pPr algn="ctr"/>
            <a:endParaRPr lang="en-US" sz="1800" i="1" kern="1200" dirty="0">
              <a:solidFill>
                <a:schemeClr val="tx1"/>
              </a:solidFill>
              <a:latin typeface="+mn-lt"/>
              <a:ea typeface="+mn-ea"/>
              <a:cs typeface="+mn-cs"/>
            </a:endParaRPr>
          </a:p>
          <a:p>
            <a:pPr algn="ctr"/>
            <a:r>
              <a:rPr lang="en-US" sz="1800" i="1" kern="1200" dirty="0">
                <a:solidFill>
                  <a:schemeClr val="tx1"/>
                </a:solidFill>
                <a:latin typeface="+mn-lt"/>
                <a:ea typeface="+mn-ea"/>
                <a:cs typeface="+mn-cs"/>
              </a:rPr>
              <a:t>Top Ranked Data Science &amp; Analytics Education Provider since 2007</a:t>
            </a:r>
          </a:p>
          <a:p>
            <a:pPr algn="ctr"/>
            <a:endParaRPr lang="en-US" sz="1800" i="1" kern="1200" dirty="0">
              <a:solidFill>
                <a:schemeClr val="tx1"/>
              </a:solidFill>
              <a:latin typeface="+mn-lt"/>
              <a:ea typeface="+mn-ea"/>
              <a:cs typeface="+mn-cs"/>
            </a:endParaRPr>
          </a:p>
        </p:txBody>
      </p:sp>
      <p:sp>
        <p:nvSpPr>
          <p:cNvPr id="5" name="Slide Number Placeholder 4">
            <a:extLst>
              <a:ext uri="{FF2B5EF4-FFF2-40B4-BE49-F238E27FC236}">
                <a16:creationId xmlns:a16="http://schemas.microsoft.com/office/drawing/2014/main" id="{C0525EC5-667F-46AF-B6F0-202B1068ADE5}"/>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8F63A3B-78C7-47BE-AE5E-E10140E04643}" type="slidenum">
              <a:rPr lang="en-US" smtClean="0"/>
              <a:pPr defTabSz="914400">
                <a:spcAft>
                  <a:spcPts val="600"/>
                </a:spcAft>
              </a:pPr>
              <a:t>5</a:t>
            </a:fld>
            <a:endParaRPr lang="en-US"/>
          </a:p>
        </p:txBody>
      </p:sp>
      <p:sp>
        <p:nvSpPr>
          <p:cNvPr id="4" name="Rectangle 3">
            <a:extLst>
              <a:ext uri="{FF2B5EF4-FFF2-40B4-BE49-F238E27FC236}">
                <a16:creationId xmlns:a16="http://schemas.microsoft.com/office/drawing/2014/main" id="{3DAD2999-5505-471E-82B0-659727804D0B}"/>
              </a:ext>
            </a:extLst>
          </p:cNvPr>
          <p:cNvSpPr/>
          <p:nvPr/>
        </p:nvSpPr>
        <p:spPr>
          <a:xfrm>
            <a:off x="1559859" y="1392274"/>
            <a:ext cx="9178801" cy="2246769"/>
          </a:xfrm>
          <a:prstGeom prst="rect">
            <a:avLst/>
          </a:prstGeom>
        </p:spPr>
        <p:txBody>
          <a:bodyPr wrap="square">
            <a:spAutoFit/>
          </a:bodyPr>
          <a:lstStyle/>
          <a:p>
            <a:r>
              <a:rPr lang="en-US" sz="2000" dirty="0"/>
              <a:t>Our goal is to analyze the World Roaster Review dataset through detailed exploration and advanced analytics, to answer important questions about the coffee market. We'll focus on understanding trends in roaster popularity, consumer preferences for roast types, evaluating roaster performance based on customer feedback and pricing, and predicting future market trends. By using this data effectively, we aim to provide actionable insights that can help stakeholders make informed decisions and improve their strategies.</a:t>
            </a:r>
            <a:endParaRPr lang="en-IN" sz="2000" dirty="0"/>
          </a:p>
        </p:txBody>
      </p:sp>
    </p:spTree>
    <p:extLst>
      <p:ext uri="{BB962C8B-B14F-4D97-AF65-F5344CB8AC3E}">
        <p14:creationId xmlns:p14="http://schemas.microsoft.com/office/powerpoint/2010/main" val="563446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DE22-277C-43AF-9D54-E086069472A0}"/>
              </a:ext>
            </a:extLst>
          </p:cNvPr>
          <p:cNvSpPr>
            <a:spLocks noGrp="1"/>
          </p:cNvSpPr>
          <p:nvPr>
            <p:ph type="ctrTitle"/>
          </p:nvPr>
        </p:nvSpPr>
        <p:spPr>
          <a:xfrm rot="10800000" flipV="1">
            <a:off x="3684493" y="301102"/>
            <a:ext cx="4057903" cy="572959"/>
          </a:xfrm>
        </p:spPr>
        <p:txBody>
          <a:bodyPr vert="horz" lIns="91440" tIns="45720" rIns="91440" bIns="45720" rtlCol="0" anchor="ctr">
            <a:normAutofit fontScale="90000"/>
          </a:bodyPr>
          <a:lstStyle/>
          <a:p>
            <a:r>
              <a:rPr lang="en-US" sz="3000" b="1" dirty="0">
                <a:latin typeface="Arial" panose="020B0604020202020204" pitchFamily="34" charset="0"/>
                <a:cs typeface="Arial" panose="020B0604020202020204" pitchFamily="34" charset="0"/>
              </a:rPr>
              <a:t> Questions to Explore</a:t>
            </a:r>
            <a:endParaRPr lang="en-US" sz="3000" b="1" kern="1200" dirty="0">
              <a:solidFill>
                <a:schemeClr val="tx1"/>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3146CD55-4435-45C1-81E1-7C299BD48348}"/>
              </a:ext>
            </a:extLst>
          </p:cNvPr>
          <p:cNvSpPr>
            <a:spLocks noGrp="1"/>
          </p:cNvSpPr>
          <p:nvPr>
            <p:ph type="subTitle" idx="1"/>
          </p:nvPr>
        </p:nvSpPr>
        <p:spPr>
          <a:xfrm>
            <a:off x="1280160" y="4994718"/>
            <a:ext cx="9458500" cy="1281070"/>
          </a:xfrm>
        </p:spPr>
        <p:txBody>
          <a:bodyPr vert="horz" lIns="91440" tIns="45720" rIns="91440" bIns="45720" rtlCol="0">
            <a:normAutofit fontScale="92500" lnSpcReduction="20000"/>
          </a:bodyPr>
          <a:lstStyle/>
          <a:p>
            <a:pPr algn="ctr"/>
            <a:endParaRPr lang="en-US" sz="1800" i="1" kern="1200" dirty="0">
              <a:solidFill>
                <a:schemeClr val="tx1"/>
              </a:solidFill>
              <a:latin typeface="+mn-lt"/>
              <a:ea typeface="+mn-ea"/>
              <a:cs typeface="+mn-cs"/>
            </a:endParaRPr>
          </a:p>
          <a:p>
            <a:pPr algn="ctr"/>
            <a:endParaRPr lang="en-US" sz="1800" i="1" dirty="0"/>
          </a:p>
          <a:p>
            <a:pPr algn="ctr"/>
            <a:endParaRPr lang="en-US" sz="1800" i="1" kern="1200" dirty="0">
              <a:solidFill>
                <a:schemeClr val="tx1"/>
              </a:solidFill>
              <a:latin typeface="+mn-lt"/>
              <a:ea typeface="+mn-ea"/>
              <a:cs typeface="+mn-cs"/>
            </a:endParaRPr>
          </a:p>
          <a:p>
            <a:pPr algn="ctr"/>
            <a:r>
              <a:rPr lang="en-US" sz="1800" i="1" kern="1200" dirty="0">
                <a:solidFill>
                  <a:schemeClr val="tx1"/>
                </a:solidFill>
                <a:latin typeface="+mn-lt"/>
                <a:ea typeface="+mn-ea"/>
                <a:cs typeface="+mn-cs"/>
              </a:rPr>
              <a:t>Top Ranked Data Science &amp; Analytics Education Provider since 2007</a:t>
            </a:r>
          </a:p>
          <a:p>
            <a:pPr algn="ctr"/>
            <a:endParaRPr lang="en-US" sz="1800" i="1" kern="1200" dirty="0">
              <a:solidFill>
                <a:schemeClr val="tx1"/>
              </a:solidFill>
              <a:latin typeface="+mn-lt"/>
              <a:ea typeface="+mn-ea"/>
              <a:cs typeface="+mn-cs"/>
            </a:endParaRPr>
          </a:p>
        </p:txBody>
      </p:sp>
      <p:sp>
        <p:nvSpPr>
          <p:cNvPr id="5" name="Slide Number Placeholder 4">
            <a:extLst>
              <a:ext uri="{FF2B5EF4-FFF2-40B4-BE49-F238E27FC236}">
                <a16:creationId xmlns:a16="http://schemas.microsoft.com/office/drawing/2014/main" id="{C0525EC5-667F-46AF-B6F0-202B1068ADE5}"/>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8F63A3B-78C7-47BE-AE5E-E10140E04643}" type="slidenum">
              <a:rPr lang="en-US" smtClean="0"/>
              <a:pPr defTabSz="914400">
                <a:spcAft>
                  <a:spcPts val="600"/>
                </a:spcAft>
              </a:pPr>
              <a:t>6</a:t>
            </a:fld>
            <a:endParaRPr lang="en-US"/>
          </a:p>
        </p:txBody>
      </p:sp>
      <p:sp>
        <p:nvSpPr>
          <p:cNvPr id="8" name="TextBox 7">
            <a:extLst>
              <a:ext uri="{FF2B5EF4-FFF2-40B4-BE49-F238E27FC236}">
                <a16:creationId xmlns:a16="http://schemas.microsoft.com/office/drawing/2014/main" id="{DEF6EACB-3D46-4918-823D-24250BB89B31}"/>
              </a:ext>
            </a:extLst>
          </p:cNvPr>
          <p:cNvSpPr txBox="1"/>
          <p:nvPr/>
        </p:nvSpPr>
        <p:spPr>
          <a:xfrm>
            <a:off x="1453341" y="874061"/>
            <a:ext cx="9285320" cy="46115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What is the most expensive coffee per 100g, and what features distinguish it?</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What are the top 10 highest-rated coffee brands?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Which roaster has received the best reviews in terms of average rating?</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Which country of origin has the highest average rating for coffee?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Which coffee brand has the best/worst average rating every year?</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How many coffees have a rating above 90?</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Which locations have the highest and lowest average prices per 100g, and what are these prices?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Find the average rating for coffee in each selling location.</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Top 5 high average rating coffee brands in Asia, do they have a common Mouthfeel?</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Which country contributes the most to the dataset in terms of coffee production?</a:t>
            </a:r>
          </a:p>
        </p:txBody>
      </p:sp>
    </p:spTree>
    <p:extLst>
      <p:ext uri="{BB962C8B-B14F-4D97-AF65-F5344CB8AC3E}">
        <p14:creationId xmlns:p14="http://schemas.microsoft.com/office/powerpoint/2010/main" val="3281080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DE22-277C-43AF-9D54-E086069472A0}"/>
              </a:ext>
            </a:extLst>
          </p:cNvPr>
          <p:cNvSpPr>
            <a:spLocks noGrp="1"/>
          </p:cNvSpPr>
          <p:nvPr>
            <p:ph type="ctrTitle"/>
          </p:nvPr>
        </p:nvSpPr>
        <p:spPr>
          <a:xfrm>
            <a:off x="1280160" y="322728"/>
            <a:ext cx="8294146" cy="643604"/>
          </a:xfrm>
        </p:spPr>
        <p:txBody>
          <a:bodyPr vert="horz" lIns="91440" tIns="45720" rIns="91440" bIns="45720" rtlCol="0" anchor="ctr">
            <a:normAutofit fontScale="90000"/>
          </a:bodyPr>
          <a:lstStyle/>
          <a:p>
            <a:r>
              <a:rPr lang="en-US" sz="2500" b="1" dirty="0">
                <a:latin typeface="Arial" panose="020B0604020202020204" pitchFamily="34" charset="0"/>
                <a:cs typeface="Arial" panose="020B0604020202020204" pitchFamily="34" charset="0"/>
              </a:rPr>
              <a:t>What is the most expensive coffee per 100g, and what features distinguish it?</a:t>
            </a:r>
            <a:endParaRPr lang="en-US" sz="2500" b="1" kern="1200" dirty="0">
              <a:solidFill>
                <a:schemeClr val="tx1"/>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3146CD55-4435-45C1-81E1-7C299BD48348}"/>
              </a:ext>
            </a:extLst>
          </p:cNvPr>
          <p:cNvSpPr>
            <a:spLocks noGrp="1"/>
          </p:cNvSpPr>
          <p:nvPr>
            <p:ph type="subTitle" idx="1"/>
          </p:nvPr>
        </p:nvSpPr>
        <p:spPr>
          <a:xfrm>
            <a:off x="1280160" y="4766119"/>
            <a:ext cx="9458500" cy="1281070"/>
          </a:xfrm>
        </p:spPr>
        <p:txBody>
          <a:bodyPr vert="horz" lIns="91440" tIns="45720" rIns="91440" bIns="45720" rtlCol="0">
            <a:normAutofit fontScale="92500" lnSpcReduction="20000"/>
          </a:bodyPr>
          <a:lstStyle/>
          <a:p>
            <a:pPr algn="ctr"/>
            <a:endParaRPr lang="en-US" sz="1800" i="1" kern="1200" dirty="0">
              <a:solidFill>
                <a:schemeClr val="tx1"/>
              </a:solidFill>
              <a:latin typeface="+mn-lt"/>
              <a:ea typeface="+mn-ea"/>
              <a:cs typeface="+mn-cs"/>
            </a:endParaRPr>
          </a:p>
          <a:p>
            <a:pPr algn="ctr"/>
            <a:endParaRPr lang="en-US" sz="1800" i="1" dirty="0"/>
          </a:p>
          <a:p>
            <a:pPr algn="ctr"/>
            <a:endParaRPr lang="en-US" sz="1800" i="1" kern="1200" dirty="0">
              <a:solidFill>
                <a:schemeClr val="tx1"/>
              </a:solidFill>
              <a:latin typeface="+mn-lt"/>
              <a:ea typeface="+mn-ea"/>
              <a:cs typeface="+mn-cs"/>
            </a:endParaRPr>
          </a:p>
          <a:p>
            <a:pPr algn="ctr"/>
            <a:r>
              <a:rPr lang="en-US" sz="1800" i="1" kern="1200" dirty="0">
                <a:solidFill>
                  <a:schemeClr val="tx1"/>
                </a:solidFill>
                <a:latin typeface="+mn-lt"/>
                <a:ea typeface="+mn-ea"/>
                <a:cs typeface="+mn-cs"/>
              </a:rPr>
              <a:t>Top Ranked Data Science &amp; Analytics Education Provider since 2007</a:t>
            </a:r>
          </a:p>
          <a:p>
            <a:pPr algn="ctr"/>
            <a:endParaRPr lang="en-US" sz="1800" i="1" kern="1200" dirty="0">
              <a:solidFill>
                <a:schemeClr val="tx1"/>
              </a:solidFill>
              <a:latin typeface="+mn-lt"/>
              <a:ea typeface="+mn-ea"/>
              <a:cs typeface="+mn-cs"/>
            </a:endParaRPr>
          </a:p>
        </p:txBody>
      </p:sp>
      <p:sp>
        <p:nvSpPr>
          <p:cNvPr id="5" name="Slide Number Placeholder 4">
            <a:extLst>
              <a:ext uri="{FF2B5EF4-FFF2-40B4-BE49-F238E27FC236}">
                <a16:creationId xmlns:a16="http://schemas.microsoft.com/office/drawing/2014/main" id="{C0525EC5-667F-46AF-B6F0-202B1068ADE5}"/>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8F63A3B-78C7-47BE-AE5E-E10140E04643}" type="slidenum">
              <a:rPr lang="en-US" smtClean="0"/>
              <a:pPr defTabSz="914400">
                <a:spcAft>
                  <a:spcPts val="600"/>
                </a:spcAft>
              </a:pPr>
              <a:t>7</a:t>
            </a:fld>
            <a:endParaRPr lang="en-US"/>
          </a:p>
        </p:txBody>
      </p:sp>
      <p:pic>
        <p:nvPicPr>
          <p:cNvPr id="11" name="Picture 10">
            <a:extLst>
              <a:ext uri="{FF2B5EF4-FFF2-40B4-BE49-F238E27FC236}">
                <a16:creationId xmlns:a16="http://schemas.microsoft.com/office/drawing/2014/main" id="{9B83A839-3AFC-4C5D-A299-6CEA69B0E117}"/>
              </a:ext>
            </a:extLst>
          </p:cNvPr>
          <p:cNvPicPr>
            <a:picLocks noChangeAspect="1"/>
          </p:cNvPicPr>
          <p:nvPr/>
        </p:nvPicPr>
        <p:blipFill>
          <a:blip r:embed="rId2"/>
          <a:stretch>
            <a:fillRect/>
          </a:stretch>
        </p:blipFill>
        <p:spPr>
          <a:xfrm>
            <a:off x="1670124" y="1336647"/>
            <a:ext cx="8105702" cy="1641549"/>
          </a:xfrm>
          <a:prstGeom prst="rect">
            <a:avLst/>
          </a:prstGeom>
        </p:spPr>
      </p:pic>
      <p:pic>
        <p:nvPicPr>
          <p:cNvPr id="13" name="Picture 12">
            <a:extLst>
              <a:ext uri="{FF2B5EF4-FFF2-40B4-BE49-F238E27FC236}">
                <a16:creationId xmlns:a16="http://schemas.microsoft.com/office/drawing/2014/main" id="{A2AAD757-5E6B-4633-92DA-2107C91DA439}"/>
              </a:ext>
            </a:extLst>
          </p:cNvPr>
          <p:cNvPicPr>
            <a:picLocks noChangeAspect="1"/>
          </p:cNvPicPr>
          <p:nvPr/>
        </p:nvPicPr>
        <p:blipFill>
          <a:blip r:embed="rId3"/>
          <a:stretch>
            <a:fillRect/>
          </a:stretch>
        </p:blipFill>
        <p:spPr>
          <a:xfrm>
            <a:off x="1670124" y="3433332"/>
            <a:ext cx="9138154" cy="702798"/>
          </a:xfrm>
          <a:prstGeom prst="rect">
            <a:avLst/>
          </a:prstGeom>
        </p:spPr>
      </p:pic>
    </p:spTree>
    <p:extLst>
      <p:ext uri="{BB962C8B-B14F-4D97-AF65-F5344CB8AC3E}">
        <p14:creationId xmlns:p14="http://schemas.microsoft.com/office/powerpoint/2010/main" val="667267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DE22-277C-43AF-9D54-E086069472A0}"/>
              </a:ext>
            </a:extLst>
          </p:cNvPr>
          <p:cNvSpPr>
            <a:spLocks noGrp="1"/>
          </p:cNvSpPr>
          <p:nvPr>
            <p:ph type="ctrTitle"/>
          </p:nvPr>
        </p:nvSpPr>
        <p:spPr>
          <a:xfrm>
            <a:off x="1280160" y="242048"/>
            <a:ext cx="7729369" cy="568764"/>
          </a:xfrm>
        </p:spPr>
        <p:txBody>
          <a:bodyPr vert="horz" lIns="91440" tIns="45720" rIns="91440" bIns="45720" rtlCol="0" anchor="ctr">
            <a:normAutofit/>
          </a:bodyPr>
          <a:lstStyle/>
          <a:p>
            <a:r>
              <a:rPr lang="en-US" sz="2500" b="1" dirty="0">
                <a:latin typeface="Arial" panose="020B0604020202020204" pitchFamily="34" charset="0"/>
                <a:cs typeface="Arial" panose="020B0604020202020204" pitchFamily="34" charset="0"/>
              </a:rPr>
              <a:t>What are the top 10 highest-rated coffee brands?</a:t>
            </a:r>
            <a:endParaRPr lang="en-US" sz="2500" b="1" kern="1200" dirty="0">
              <a:solidFill>
                <a:schemeClr val="tx1"/>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3146CD55-4435-45C1-81E1-7C299BD48348}"/>
              </a:ext>
            </a:extLst>
          </p:cNvPr>
          <p:cNvSpPr>
            <a:spLocks noGrp="1"/>
          </p:cNvSpPr>
          <p:nvPr>
            <p:ph type="subTitle" idx="1"/>
          </p:nvPr>
        </p:nvSpPr>
        <p:spPr>
          <a:xfrm>
            <a:off x="1280160" y="4766119"/>
            <a:ext cx="9458500" cy="1281070"/>
          </a:xfrm>
        </p:spPr>
        <p:txBody>
          <a:bodyPr vert="horz" lIns="91440" tIns="45720" rIns="91440" bIns="45720" rtlCol="0">
            <a:normAutofit fontScale="92500" lnSpcReduction="20000"/>
          </a:bodyPr>
          <a:lstStyle/>
          <a:p>
            <a:pPr algn="ctr"/>
            <a:endParaRPr lang="en-US" sz="1800" i="1" kern="1200" dirty="0">
              <a:solidFill>
                <a:schemeClr val="tx1"/>
              </a:solidFill>
              <a:latin typeface="+mn-lt"/>
              <a:ea typeface="+mn-ea"/>
              <a:cs typeface="+mn-cs"/>
            </a:endParaRPr>
          </a:p>
          <a:p>
            <a:pPr algn="ctr"/>
            <a:endParaRPr lang="en-US" sz="1800" i="1" dirty="0"/>
          </a:p>
          <a:p>
            <a:pPr algn="ctr"/>
            <a:endParaRPr lang="en-US" sz="1800" i="1" kern="1200" dirty="0">
              <a:solidFill>
                <a:schemeClr val="tx1"/>
              </a:solidFill>
              <a:latin typeface="+mn-lt"/>
              <a:ea typeface="+mn-ea"/>
              <a:cs typeface="+mn-cs"/>
            </a:endParaRPr>
          </a:p>
          <a:p>
            <a:pPr algn="ctr"/>
            <a:r>
              <a:rPr lang="en-US" sz="1800" i="1" kern="1200" dirty="0">
                <a:solidFill>
                  <a:schemeClr val="tx1"/>
                </a:solidFill>
                <a:latin typeface="+mn-lt"/>
                <a:ea typeface="+mn-ea"/>
                <a:cs typeface="+mn-cs"/>
              </a:rPr>
              <a:t>Top Ranked Data Science &amp; Analytics Education Provider since 2007</a:t>
            </a:r>
          </a:p>
          <a:p>
            <a:pPr algn="ctr"/>
            <a:endParaRPr lang="en-US" sz="1800" i="1" kern="1200" dirty="0">
              <a:solidFill>
                <a:schemeClr val="tx1"/>
              </a:solidFill>
              <a:latin typeface="+mn-lt"/>
              <a:ea typeface="+mn-ea"/>
              <a:cs typeface="+mn-cs"/>
            </a:endParaRPr>
          </a:p>
        </p:txBody>
      </p:sp>
      <p:sp>
        <p:nvSpPr>
          <p:cNvPr id="5" name="Slide Number Placeholder 4">
            <a:extLst>
              <a:ext uri="{FF2B5EF4-FFF2-40B4-BE49-F238E27FC236}">
                <a16:creationId xmlns:a16="http://schemas.microsoft.com/office/drawing/2014/main" id="{C0525EC5-667F-46AF-B6F0-202B1068ADE5}"/>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8F63A3B-78C7-47BE-AE5E-E10140E04643}" type="slidenum">
              <a:rPr lang="en-US" smtClean="0"/>
              <a:pPr defTabSz="914400">
                <a:spcAft>
                  <a:spcPts val="600"/>
                </a:spcAft>
              </a:pPr>
              <a:t>8</a:t>
            </a:fld>
            <a:endParaRPr lang="en-US"/>
          </a:p>
        </p:txBody>
      </p:sp>
      <p:pic>
        <p:nvPicPr>
          <p:cNvPr id="6" name="Picture 5">
            <a:extLst>
              <a:ext uri="{FF2B5EF4-FFF2-40B4-BE49-F238E27FC236}">
                <a16:creationId xmlns:a16="http://schemas.microsoft.com/office/drawing/2014/main" id="{C3682763-BA76-463A-8EEF-B38912F76A21}"/>
              </a:ext>
            </a:extLst>
          </p:cNvPr>
          <p:cNvPicPr>
            <a:picLocks noChangeAspect="1"/>
          </p:cNvPicPr>
          <p:nvPr/>
        </p:nvPicPr>
        <p:blipFill>
          <a:blip r:embed="rId2"/>
          <a:stretch>
            <a:fillRect/>
          </a:stretch>
        </p:blipFill>
        <p:spPr>
          <a:xfrm>
            <a:off x="1280160" y="958543"/>
            <a:ext cx="4891359" cy="1798104"/>
          </a:xfrm>
          <a:prstGeom prst="rect">
            <a:avLst/>
          </a:prstGeom>
          <a:ln>
            <a:noFill/>
          </a:ln>
        </p:spPr>
      </p:pic>
      <p:pic>
        <p:nvPicPr>
          <p:cNvPr id="45" name="Picture 44">
            <a:extLst>
              <a:ext uri="{FF2B5EF4-FFF2-40B4-BE49-F238E27FC236}">
                <a16:creationId xmlns:a16="http://schemas.microsoft.com/office/drawing/2014/main" id="{A2714ED3-8137-4256-80E9-C559F196D8A1}"/>
              </a:ext>
            </a:extLst>
          </p:cNvPr>
          <p:cNvPicPr>
            <a:picLocks noChangeAspect="1"/>
          </p:cNvPicPr>
          <p:nvPr/>
        </p:nvPicPr>
        <p:blipFill>
          <a:blip r:embed="rId3"/>
          <a:stretch>
            <a:fillRect/>
          </a:stretch>
        </p:blipFill>
        <p:spPr>
          <a:xfrm>
            <a:off x="3572491" y="3066103"/>
            <a:ext cx="3144705" cy="2070502"/>
          </a:xfrm>
          <a:prstGeom prst="rect">
            <a:avLst/>
          </a:prstGeom>
        </p:spPr>
      </p:pic>
    </p:spTree>
    <p:extLst>
      <p:ext uri="{BB962C8B-B14F-4D97-AF65-F5344CB8AC3E}">
        <p14:creationId xmlns:p14="http://schemas.microsoft.com/office/powerpoint/2010/main" val="1221772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DE22-277C-43AF-9D54-E086069472A0}"/>
              </a:ext>
            </a:extLst>
          </p:cNvPr>
          <p:cNvSpPr>
            <a:spLocks noGrp="1"/>
          </p:cNvSpPr>
          <p:nvPr>
            <p:ph type="ctrTitle"/>
          </p:nvPr>
        </p:nvSpPr>
        <p:spPr>
          <a:xfrm>
            <a:off x="1280160" y="336175"/>
            <a:ext cx="9458499" cy="641875"/>
          </a:xfrm>
        </p:spPr>
        <p:txBody>
          <a:bodyPr vert="horz" lIns="91440" tIns="45720" rIns="91440" bIns="45720" rtlCol="0" anchor="ctr">
            <a:normAutofit fontScale="90000"/>
          </a:bodyPr>
          <a:lstStyle/>
          <a:p>
            <a:r>
              <a:rPr lang="en-US" sz="2500" b="1" dirty="0">
                <a:latin typeface="Arial" panose="020B0604020202020204" pitchFamily="34" charset="0"/>
                <a:cs typeface="Arial" panose="020B0604020202020204" pitchFamily="34" charset="0"/>
              </a:rPr>
              <a:t>Which roaster has received the best reviews in terms of average rating?</a:t>
            </a:r>
            <a:endParaRPr lang="en-US" sz="2500" b="1" kern="1200" dirty="0">
              <a:solidFill>
                <a:schemeClr val="tx1"/>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3146CD55-4435-45C1-81E1-7C299BD48348}"/>
              </a:ext>
            </a:extLst>
          </p:cNvPr>
          <p:cNvSpPr>
            <a:spLocks noGrp="1"/>
          </p:cNvSpPr>
          <p:nvPr>
            <p:ph type="subTitle" idx="1"/>
          </p:nvPr>
        </p:nvSpPr>
        <p:spPr>
          <a:xfrm>
            <a:off x="1280160" y="4766119"/>
            <a:ext cx="9458499" cy="1281070"/>
          </a:xfrm>
        </p:spPr>
        <p:txBody>
          <a:bodyPr vert="horz" lIns="91440" tIns="45720" rIns="91440" bIns="45720" rtlCol="0">
            <a:normAutofit fontScale="92500" lnSpcReduction="20000"/>
          </a:bodyPr>
          <a:lstStyle/>
          <a:p>
            <a:pPr algn="ctr"/>
            <a:endParaRPr lang="en-US" sz="1800" i="1" kern="1200" dirty="0">
              <a:solidFill>
                <a:schemeClr val="tx1"/>
              </a:solidFill>
              <a:latin typeface="+mn-lt"/>
              <a:ea typeface="+mn-ea"/>
              <a:cs typeface="+mn-cs"/>
            </a:endParaRPr>
          </a:p>
          <a:p>
            <a:pPr algn="ctr"/>
            <a:endParaRPr lang="en-US" sz="1800" i="1" dirty="0"/>
          </a:p>
          <a:p>
            <a:pPr algn="ctr"/>
            <a:endParaRPr lang="en-US" sz="1800" i="1" kern="1200" dirty="0">
              <a:solidFill>
                <a:schemeClr val="tx1"/>
              </a:solidFill>
              <a:latin typeface="+mn-lt"/>
              <a:ea typeface="+mn-ea"/>
              <a:cs typeface="+mn-cs"/>
            </a:endParaRPr>
          </a:p>
          <a:p>
            <a:pPr algn="ctr"/>
            <a:r>
              <a:rPr lang="en-US" sz="1800" i="1" kern="1200" dirty="0">
                <a:solidFill>
                  <a:schemeClr val="tx1"/>
                </a:solidFill>
                <a:latin typeface="+mn-lt"/>
                <a:ea typeface="+mn-ea"/>
                <a:cs typeface="+mn-cs"/>
              </a:rPr>
              <a:t>Top Ranked Data Science &amp; Analytics Education Provider since 2007</a:t>
            </a:r>
          </a:p>
          <a:p>
            <a:pPr algn="ctr"/>
            <a:endParaRPr lang="en-US" sz="1800" i="1" kern="1200" dirty="0">
              <a:solidFill>
                <a:schemeClr val="tx1"/>
              </a:solidFill>
              <a:latin typeface="+mn-lt"/>
              <a:ea typeface="+mn-ea"/>
              <a:cs typeface="+mn-cs"/>
            </a:endParaRPr>
          </a:p>
        </p:txBody>
      </p:sp>
      <p:sp>
        <p:nvSpPr>
          <p:cNvPr id="5" name="Slide Number Placeholder 4">
            <a:extLst>
              <a:ext uri="{FF2B5EF4-FFF2-40B4-BE49-F238E27FC236}">
                <a16:creationId xmlns:a16="http://schemas.microsoft.com/office/drawing/2014/main" id="{C0525EC5-667F-46AF-B6F0-202B1068ADE5}"/>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8F63A3B-78C7-47BE-AE5E-E10140E04643}" type="slidenum">
              <a:rPr lang="en-US" smtClean="0"/>
              <a:pPr defTabSz="914400">
                <a:spcAft>
                  <a:spcPts val="600"/>
                </a:spcAft>
              </a:pPr>
              <a:t>9</a:t>
            </a:fld>
            <a:endParaRPr lang="en-US"/>
          </a:p>
        </p:txBody>
      </p:sp>
      <p:pic>
        <p:nvPicPr>
          <p:cNvPr id="6" name="Picture 5">
            <a:extLst>
              <a:ext uri="{FF2B5EF4-FFF2-40B4-BE49-F238E27FC236}">
                <a16:creationId xmlns:a16="http://schemas.microsoft.com/office/drawing/2014/main" id="{543F48EB-C930-416A-937A-4689E57F3910}"/>
              </a:ext>
            </a:extLst>
          </p:cNvPr>
          <p:cNvPicPr>
            <a:picLocks noChangeAspect="1"/>
          </p:cNvPicPr>
          <p:nvPr/>
        </p:nvPicPr>
        <p:blipFill>
          <a:blip r:embed="rId2"/>
          <a:stretch>
            <a:fillRect/>
          </a:stretch>
        </p:blipFill>
        <p:spPr>
          <a:xfrm>
            <a:off x="1562548" y="1273887"/>
            <a:ext cx="4703781" cy="1975702"/>
          </a:xfrm>
          <a:prstGeom prst="rect">
            <a:avLst/>
          </a:prstGeom>
        </p:spPr>
      </p:pic>
      <p:pic>
        <p:nvPicPr>
          <p:cNvPr id="4" name="Picture 3">
            <a:extLst>
              <a:ext uri="{FF2B5EF4-FFF2-40B4-BE49-F238E27FC236}">
                <a16:creationId xmlns:a16="http://schemas.microsoft.com/office/drawing/2014/main" id="{4F870E77-47F4-4F7E-8A5B-BE38E68F3213}"/>
              </a:ext>
            </a:extLst>
          </p:cNvPr>
          <p:cNvPicPr>
            <a:picLocks noChangeAspect="1"/>
          </p:cNvPicPr>
          <p:nvPr/>
        </p:nvPicPr>
        <p:blipFill>
          <a:blip r:embed="rId3"/>
          <a:stretch>
            <a:fillRect/>
          </a:stretch>
        </p:blipFill>
        <p:spPr>
          <a:xfrm>
            <a:off x="4814884" y="3525188"/>
            <a:ext cx="2389049" cy="1863539"/>
          </a:xfrm>
          <a:prstGeom prst="rect">
            <a:avLst/>
          </a:prstGeom>
        </p:spPr>
      </p:pic>
    </p:spTree>
    <p:extLst>
      <p:ext uri="{BB962C8B-B14F-4D97-AF65-F5344CB8AC3E}">
        <p14:creationId xmlns:p14="http://schemas.microsoft.com/office/powerpoint/2010/main" val="18184428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B0A9BA6-8EAD-41B2-892B-F6CF81640CA0}">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807</TotalTime>
  <Words>940</Words>
  <Application>Microsoft Office PowerPoint</Application>
  <PresentationFormat>Widescreen</PresentationFormat>
  <Paragraphs>145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COFFEE BRAND REVIEW ANALYSIS</vt:lpstr>
      <vt:lpstr>PowerPoint Presentation</vt:lpstr>
      <vt:lpstr>    INTRODUCTION</vt:lpstr>
      <vt:lpstr>CONTENTS OF THE TABLE</vt:lpstr>
      <vt:lpstr> OBJECTIVE</vt:lpstr>
      <vt:lpstr> Questions to Explore</vt:lpstr>
      <vt:lpstr>What is the most expensive coffee per 100g, and what features distinguish it?</vt:lpstr>
      <vt:lpstr>What are the top 10 highest-rated coffee brands?</vt:lpstr>
      <vt:lpstr>Which roaster has received the best reviews in terms of average rating?</vt:lpstr>
      <vt:lpstr>Which country of origin has the highest average rating for coffee?</vt:lpstr>
      <vt:lpstr>Which coffee brand has the best/worst average rating every year?</vt:lpstr>
      <vt:lpstr>How many coffees have a rating above 90?</vt:lpstr>
      <vt:lpstr>Which locations have the highest and lowest average prices per 100g, and what are these prices?</vt:lpstr>
      <vt:lpstr>Find the average rating for coffee in each selling location</vt:lpstr>
      <vt:lpstr>Top 5 high average rating coffee brands in Asia, do they have a common Mouthfeel?</vt:lpstr>
      <vt:lpstr>Which country contributes the most to the dataset in terms of coffee production?</vt:lpstr>
      <vt:lpstr>   INSIGHTS</vt:lpstr>
      <vt:lpstr>       RECOMMENDATION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Results Oriented Data Science &amp; Analytics Capability Build Solutions</dc:title>
  <dc:creator>Prateek Agrawal</dc:creator>
  <cp:lastModifiedBy>user</cp:lastModifiedBy>
  <cp:revision>57</cp:revision>
  <dcterms:created xsi:type="dcterms:W3CDTF">2020-04-21T09:51:02Z</dcterms:created>
  <dcterms:modified xsi:type="dcterms:W3CDTF">2024-07-01T07:28:41Z</dcterms:modified>
</cp:coreProperties>
</file>