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6"/>
  </p:notesMasterIdLst>
  <p:sldIdLst>
    <p:sldId id="4778" r:id="rId2"/>
    <p:sldId id="1010" r:id="rId3"/>
    <p:sldId id="4780" r:id="rId4"/>
    <p:sldId id="4779" r:id="rId5"/>
    <p:sldId id="4781" r:id="rId6"/>
    <p:sldId id="4782" r:id="rId7"/>
    <p:sldId id="4783" r:id="rId8"/>
    <p:sldId id="4787" r:id="rId9"/>
    <p:sldId id="4788" r:id="rId10"/>
    <p:sldId id="4784" r:id="rId11"/>
    <p:sldId id="4785" r:id="rId12"/>
    <p:sldId id="4786" r:id="rId13"/>
    <p:sldId id="4789" r:id="rId14"/>
    <p:sldId id="275"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Roboto Light" panose="020B0604020202020204" charset="0"/>
      <p:regular r:id="rId25"/>
      <p:italic r:id="rId26"/>
    </p:embeddedFont>
    <p:embeddedFont>
      <p:font typeface="Roboto Medium" panose="020B0604020202020204" charset="0"/>
      <p:regular r:id="rId27"/>
      <p: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8"/>
            <p14:sldId id="4784"/>
            <p14:sldId id="4785"/>
            <p14:sldId id="4786"/>
            <p14:sldId id="4789"/>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5AC"/>
    <a:srgbClr val="C7C5C4"/>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p:scale>
          <a:sx n="72" d="100"/>
          <a:sy n="72" d="100"/>
        </p:scale>
        <p:origin x="828" y="-24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11/08/2024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174995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14</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August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3"/>
          <a:stretch>
            <a:fillRect/>
          </a:stretch>
        </p:blipFill>
        <p:spPr>
          <a:xfrm>
            <a:off x="12305518" y="0"/>
            <a:ext cx="1993565" cy="2005758"/>
          </a:xfrm>
          <a:prstGeom prst="rect">
            <a:avLst/>
          </a:prstGeom>
        </p:spPr>
      </p:pic>
      <p:sp>
        <p:nvSpPr>
          <p:cNvPr id="5" name="TextBox 4">
            <a:extLst>
              <a:ext uri="{FF2B5EF4-FFF2-40B4-BE49-F238E27FC236}">
                <a16:creationId xmlns:a16="http://schemas.microsoft.com/office/drawing/2014/main" id="{AB278FC7-9154-42FB-A11C-2113E7A51FF1}"/>
              </a:ext>
            </a:extLst>
          </p:cNvPr>
          <p:cNvSpPr txBox="1"/>
          <p:nvPr/>
        </p:nvSpPr>
        <p:spPr>
          <a:xfrm>
            <a:off x="1219200" y="1145418"/>
            <a:ext cx="9775825" cy="1169551"/>
          </a:xfrm>
          <a:prstGeom prst="rect">
            <a:avLst/>
          </a:prstGeom>
          <a:noFill/>
        </p:spPr>
        <p:txBody>
          <a:bodyPr wrap="square">
            <a:spAutoFit/>
          </a:bodyPr>
          <a:lstStyle/>
          <a:p>
            <a:pPr marL="285750" indent="-285750"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We've found control stores 233, 155, 237 for trial stores 77, 86 and 88 respectively.</a:t>
            </a:r>
          </a:p>
          <a:p>
            <a:pPr marL="285750" indent="-285750"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The results for trial stores 77 and 88 during the trial period show a significant difference in at least two of the three trial months but this is not the case for trial store 86. </a:t>
            </a:r>
          </a:p>
          <a:p>
            <a:pPr marL="285750" indent="-285750" algn="l">
              <a:buFont typeface="Arial" panose="020B0604020202020204" pitchFamily="34" charset="0"/>
              <a:buChar char="•"/>
            </a:pPr>
            <a:r>
              <a:rPr lang="en-US" sz="1400" b="0" i="0" dirty="0">
                <a:solidFill>
                  <a:srgbClr val="000000"/>
                </a:solidFill>
                <a:effectLst/>
                <a:latin typeface="Arial" panose="020B0604020202020204" pitchFamily="34" charset="0"/>
                <a:cs typeface="Arial" panose="020B0604020202020204" pitchFamily="34" charset="0"/>
              </a:rPr>
              <a:t>We can check with the client if the implementation of the trial was different in trial store 86 but overall, the trial shows a significant increase in sales.</a:t>
            </a:r>
          </a:p>
        </p:txBody>
      </p:sp>
      <p:sp>
        <p:nvSpPr>
          <p:cNvPr id="7" name="TextBox 6">
            <a:extLst>
              <a:ext uri="{FF2B5EF4-FFF2-40B4-BE49-F238E27FC236}">
                <a16:creationId xmlns:a16="http://schemas.microsoft.com/office/drawing/2014/main" id="{F6ABC05A-6A9D-40C2-B48A-70E2DCDA2842}"/>
              </a:ext>
            </a:extLst>
          </p:cNvPr>
          <p:cNvSpPr txBox="1"/>
          <p:nvPr/>
        </p:nvSpPr>
        <p:spPr>
          <a:xfrm>
            <a:off x="1219199" y="3253011"/>
            <a:ext cx="10456863" cy="1384995"/>
          </a:xfrm>
          <a:prstGeom prst="rect">
            <a:avLst/>
          </a:prstGeom>
          <a:noFill/>
        </p:spPr>
        <p:txBody>
          <a:bodyPr wrap="square">
            <a:spAutoFit/>
          </a:bodyPr>
          <a:lstStyle/>
          <a:p>
            <a:pPr marL="285750" indent="-285750" algn="l">
              <a:buFont typeface="Arial" panose="020B0604020202020204" pitchFamily="34" charset="0"/>
              <a:buChar char="•"/>
            </a:pPr>
            <a:r>
              <a:rPr lang="en-AU" sz="1400" dirty="0">
                <a:latin typeface="Arial" panose="020B0604020202020204" pitchFamily="34" charset="0"/>
                <a:ea typeface="Roboto Light" panose="02000000000000000000" pitchFamily="2" charset="0"/>
                <a:cs typeface="Arial" panose="020B0604020202020204" pitchFamily="34" charset="0"/>
              </a:rPr>
              <a:t>Stocks should be high in December before the Christmas</a:t>
            </a:r>
          </a:p>
          <a:p>
            <a:pPr marL="285750" indent="-285750">
              <a:buFont typeface="Arial" panose="020B0604020202020204" pitchFamily="34" charset="0"/>
              <a:buChar char="•"/>
            </a:pPr>
            <a:r>
              <a:rPr lang="en-AU" sz="1400" dirty="0">
                <a:latin typeface="Arial" panose="020B0604020202020204" pitchFamily="34" charset="0"/>
                <a:ea typeface="Roboto Light" panose="02000000000000000000" pitchFamily="2" charset="0"/>
                <a:cs typeface="Arial" panose="020B0604020202020204" pitchFamily="34" charset="0"/>
              </a:rPr>
              <a:t>Kettle, Smiths, Doritos and Pringles should be kept in stocks as they are the most sold</a:t>
            </a:r>
          </a:p>
          <a:p>
            <a:pPr marL="285750" indent="-285750">
              <a:buFont typeface="Arial" panose="020B0604020202020204" pitchFamily="34" charset="0"/>
              <a:buChar char="•"/>
            </a:pPr>
            <a:r>
              <a:rPr lang="en-AU" sz="1400" dirty="0">
                <a:latin typeface="Arial" panose="020B0604020202020204" pitchFamily="34" charset="0"/>
                <a:ea typeface="Roboto Light" panose="02000000000000000000" pitchFamily="2" charset="0"/>
                <a:cs typeface="Arial" panose="020B0604020202020204" pitchFamily="34" charset="0"/>
              </a:rPr>
              <a:t>Mainstream </a:t>
            </a:r>
            <a:r>
              <a:rPr lang="en-IN" sz="1400" dirty="0">
                <a:solidFill>
                  <a:srgbClr val="000000"/>
                </a:solidFill>
                <a:latin typeface="Arial" panose="020B0604020202020204" pitchFamily="34" charset="0"/>
                <a:ea typeface="Roboto Light" panose="02000000000000000000" pitchFamily="2" charset="0"/>
                <a:cs typeface="Arial" panose="020B0604020202020204" pitchFamily="34" charset="0"/>
              </a:rPr>
              <a:t>young singles/couples, retirees are the account for a great share of chips sale so they need much attention. </a:t>
            </a:r>
          </a:p>
          <a:p>
            <a:pPr marL="285750" indent="-285750" algn="l">
              <a:buFont typeface="Arial" panose="020B0604020202020204" pitchFamily="34" charset="0"/>
              <a:buChar char="•"/>
            </a:pPr>
            <a:r>
              <a:rPr lang="en-AU" sz="1400" dirty="0">
                <a:latin typeface="Arial" panose="020B0604020202020204" pitchFamily="34" charset="0"/>
                <a:ea typeface="Roboto Light" panose="02000000000000000000" pitchFamily="2" charset="0"/>
                <a:cs typeface="Arial" panose="020B0604020202020204" pitchFamily="34" charset="0"/>
              </a:rPr>
              <a:t>Budget older families have the maximum contribution to sales.</a:t>
            </a:r>
          </a:p>
          <a:p>
            <a:pPr marL="285750" indent="-285750" algn="l">
              <a:buFont typeface="Arial" panose="020B0604020202020204" pitchFamily="34" charset="0"/>
              <a:buChar char="•"/>
            </a:pPr>
            <a:r>
              <a:rPr lang="en-US" sz="1400" dirty="0">
                <a:solidFill>
                  <a:srgbClr val="000000"/>
                </a:solidFill>
                <a:latin typeface="Arial" panose="020B0604020202020204" pitchFamily="34" charset="0"/>
                <a:cs typeface="Arial" panose="020B0604020202020204" pitchFamily="34" charset="0"/>
              </a:rPr>
              <a:t>C</a:t>
            </a:r>
            <a:r>
              <a:rPr lang="en-US" sz="1400" b="0" i="0" dirty="0">
                <a:solidFill>
                  <a:srgbClr val="000000"/>
                </a:solidFill>
                <a:effectLst/>
                <a:latin typeface="Arial" panose="020B0604020202020204" pitchFamily="34" charset="0"/>
                <a:cs typeface="Arial" panose="020B0604020202020204" pitchFamily="34" charset="0"/>
              </a:rPr>
              <a:t>ontrol stores 233, 155, 237 for trial stores 77, 86 and 88 respectively would be a good choice</a:t>
            </a:r>
            <a:endParaRPr lang="en-AU" sz="1400" dirty="0">
              <a:latin typeface="Arial" panose="020B0604020202020204" pitchFamily="34" charset="0"/>
              <a:ea typeface="Roboto Light" panose="02000000000000000000" pitchFamily="2" charset="0"/>
              <a:cs typeface="Arial" panose="020B0604020202020204" pitchFamily="34" charset="0"/>
            </a:endParaRPr>
          </a:p>
          <a:p>
            <a:pPr marL="228600" indent="-228600" algn="l">
              <a:buFont typeface="+mj-lt"/>
              <a:buAutoNum type="arabicPeriod"/>
            </a:pPr>
            <a:endParaRPr lang="en-AU" sz="1400" dirty="0">
              <a:latin typeface="Arial" panose="020B0604020202020204" pitchFamily="34" charset="0"/>
              <a:ea typeface="Roboto Light" panose="02000000000000000000" pitchFamily="2" charset="0"/>
              <a:cs typeface="Arial" panose="020B0604020202020204" pitchFamily="34" charset="0"/>
            </a:endParaRPr>
          </a:p>
        </p:txBody>
      </p:sp>
      <p:sp>
        <p:nvSpPr>
          <p:cNvPr id="8" name="Text Placeholder 3">
            <a:extLst>
              <a:ext uri="{FF2B5EF4-FFF2-40B4-BE49-F238E27FC236}">
                <a16:creationId xmlns:a16="http://schemas.microsoft.com/office/drawing/2014/main" id="{1B6397A1-239A-42EB-BC8D-D35420546A89}"/>
              </a:ext>
            </a:extLst>
          </p:cNvPr>
          <p:cNvSpPr txBox="1">
            <a:spLocks/>
          </p:cNvSpPr>
          <p:nvPr/>
        </p:nvSpPr>
        <p:spPr>
          <a:xfrm>
            <a:off x="1196975" y="2606563"/>
            <a:ext cx="10479088" cy="573959"/>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800" dirty="0"/>
              <a:t>Recommendations</a:t>
            </a:r>
          </a:p>
        </p:txBody>
      </p:sp>
      <p:sp>
        <p:nvSpPr>
          <p:cNvPr id="10" name="Text Placeholder 3">
            <a:extLst>
              <a:ext uri="{FF2B5EF4-FFF2-40B4-BE49-F238E27FC236}">
                <a16:creationId xmlns:a16="http://schemas.microsoft.com/office/drawing/2014/main" id="{ADBBFF06-9807-4F27-B1DE-A6C70BAB6491}"/>
              </a:ext>
            </a:extLst>
          </p:cNvPr>
          <p:cNvSpPr>
            <a:spLocks noGrp="1"/>
          </p:cNvSpPr>
          <p:nvPr>
            <p:ph type="body" sz="quarter" idx="10"/>
          </p:nvPr>
        </p:nvSpPr>
        <p:spPr>
          <a:xfrm>
            <a:off x="1196975" y="454025"/>
            <a:ext cx="10479088" cy="823913"/>
          </a:xfrm>
        </p:spPr>
        <p:txBody>
          <a:bodyPr/>
          <a:lstStyle/>
          <a:p>
            <a:r>
              <a:rPr lang="en-AU" sz="2800" dirty="0"/>
              <a:t>Conclusion</a:t>
            </a:r>
          </a:p>
        </p:txBody>
      </p:sp>
    </p:spTree>
    <p:extLst>
      <p:ext uri="{BB962C8B-B14F-4D97-AF65-F5344CB8AC3E}">
        <p14:creationId xmlns:p14="http://schemas.microsoft.com/office/powerpoint/2010/main" val="297368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7" y="3122612"/>
            <a:ext cx="6452675" cy="2516187"/>
          </a:xfrm>
        </p:spPr>
        <p:txBody>
          <a:bodyPr/>
          <a:lstStyle/>
          <a:p>
            <a:r>
              <a:rPr lang="en-AU" dirty="0"/>
              <a:t>Customer Segmentation and Sales Analysis</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Customer Purchase Pattern</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124BA225-70BF-4DAF-B34B-1BADCF243310}"/>
              </a:ext>
            </a:extLst>
          </p:cNvPr>
          <p:cNvPicPr>
            <a:picLocks noChangeAspect="1"/>
          </p:cNvPicPr>
          <p:nvPr/>
        </p:nvPicPr>
        <p:blipFill>
          <a:blip r:embed="rId3"/>
          <a:stretch>
            <a:fillRect/>
          </a:stretch>
        </p:blipFill>
        <p:spPr>
          <a:xfrm>
            <a:off x="959136" y="909286"/>
            <a:ext cx="5477639" cy="5039428"/>
          </a:xfrm>
          <a:prstGeom prst="rect">
            <a:avLst/>
          </a:prstGeom>
          <a:ln>
            <a:solidFill>
              <a:srgbClr val="BCB5AC"/>
            </a:solidFill>
          </a:ln>
        </p:spPr>
      </p:pic>
      <p:pic>
        <p:nvPicPr>
          <p:cNvPr id="5" name="Picture 4">
            <a:extLst>
              <a:ext uri="{FF2B5EF4-FFF2-40B4-BE49-F238E27FC236}">
                <a16:creationId xmlns:a16="http://schemas.microsoft.com/office/drawing/2014/main" id="{354B3ED9-4D5D-4068-8B95-0D24C2CD0052}"/>
              </a:ext>
            </a:extLst>
          </p:cNvPr>
          <p:cNvPicPr>
            <a:picLocks noChangeAspect="1"/>
          </p:cNvPicPr>
          <p:nvPr/>
        </p:nvPicPr>
        <p:blipFill>
          <a:blip r:embed="rId4"/>
          <a:stretch>
            <a:fillRect/>
          </a:stretch>
        </p:blipFill>
        <p:spPr>
          <a:xfrm>
            <a:off x="6562413" y="909286"/>
            <a:ext cx="5430803" cy="5039428"/>
          </a:xfrm>
          <a:prstGeom prst="rect">
            <a:avLst/>
          </a:prstGeom>
          <a:ln>
            <a:solidFill>
              <a:srgbClr val="BCB5AC"/>
            </a:solidFill>
          </a:ln>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3" name="Picture 2">
            <a:extLst>
              <a:ext uri="{FF2B5EF4-FFF2-40B4-BE49-F238E27FC236}">
                <a16:creationId xmlns:a16="http://schemas.microsoft.com/office/drawing/2014/main" id="{EC656EF8-7000-4EE8-8C2D-669F14F31EA0}"/>
              </a:ext>
            </a:extLst>
          </p:cNvPr>
          <p:cNvPicPr>
            <a:picLocks noChangeAspect="1"/>
          </p:cNvPicPr>
          <p:nvPr/>
        </p:nvPicPr>
        <p:blipFill>
          <a:blip r:embed="rId3"/>
          <a:stretch>
            <a:fillRect/>
          </a:stretch>
        </p:blipFill>
        <p:spPr>
          <a:xfrm>
            <a:off x="3381444" y="1277771"/>
            <a:ext cx="5429112" cy="4951827"/>
          </a:xfrm>
          <a:prstGeom prst="rect">
            <a:avLst/>
          </a:prstGeom>
          <a:ln>
            <a:solidFill>
              <a:srgbClr val="C7C5C4"/>
            </a:solidFill>
          </a:ln>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8A00334D-672A-44F0-B30D-9BC98C9A7D22}"/>
              </a:ext>
            </a:extLst>
          </p:cNvPr>
          <p:cNvPicPr>
            <a:picLocks noChangeAspect="1"/>
          </p:cNvPicPr>
          <p:nvPr/>
        </p:nvPicPr>
        <p:blipFill>
          <a:blip r:embed="rId3"/>
          <a:stretch>
            <a:fillRect/>
          </a:stretch>
        </p:blipFill>
        <p:spPr>
          <a:xfrm>
            <a:off x="6078081" y="904519"/>
            <a:ext cx="5363323" cy="5048955"/>
          </a:xfrm>
          <a:prstGeom prst="rect">
            <a:avLst/>
          </a:prstGeom>
          <a:ln>
            <a:solidFill>
              <a:srgbClr val="BCB5AC"/>
            </a:solidFill>
          </a:ln>
        </p:spPr>
      </p:pic>
      <p:pic>
        <p:nvPicPr>
          <p:cNvPr id="11" name="Picture 10">
            <a:extLst>
              <a:ext uri="{FF2B5EF4-FFF2-40B4-BE49-F238E27FC236}">
                <a16:creationId xmlns:a16="http://schemas.microsoft.com/office/drawing/2014/main" id="{A30C8CFF-FC41-46D9-A24F-79D6790B72E0}"/>
              </a:ext>
            </a:extLst>
          </p:cNvPr>
          <p:cNvPicPr>
            <a:picLocks noChangeAspect="1"/>
          </p:cNvPicPr>
          <p:nvPr/>
        </p:nvPicPr>
        <p:blipFill>
          <a:blip r:embed="rId4"/>
          <a:stretch>
            <a:fillRect/>
          </a:stretch>
        </p:blipFill>
        <p:spPr>
          <a:xfrm>
            <a:off x="1833080" y="1595607"/>
            <a:ext cx="3626816" cy="3666781"/>
          </a:xfrm>
          <a:prstGeom prst="rect">
            <a:avLst/>
          </a:prstGeom>
          <a:ln>
            <a:solidFill>
              <a:srgbClr val="BCB5AC"/>
            </a:solidFill>
          </a:ln>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How sales differ across years</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889D30FB-5A2F-4639-94C6-4BC708231BC1}"/>
              </a:ext>
            </a:extLst>
          </p:cNvPr>
          <p:cNvPicPr>
            <a:picLocks noChangeAspect="1"/>
          </p:cNvPicPr>
          <p:nvPr/>
        </p:nvPicPr>
        <p:blipFill>
          <a:blip r:embed="rId3"/>
          <a:stretch>
            <a:fillRect/>
          </a:stretch>
        </p:blipFill>
        <p:spPr>
          <a:xfrm>
            <a:off x="3248922" y="1277771"/>
            <a:ext cx="5694155" cy="4305337"/>
          </a:xfrm>
          <a:prstGeom prst="rect">
            <a:avLst/>
          </a:prstGeom>
          <a:ln>
            <a:solidFill>
              <a:srgbClr val="BCB5AC"/>
            </a:solidFill>
          </a:ln>
        </p:spPr>
      </p:pic>
    </p:spTree>
    <p:extLst>
      <p:ext uri="{BB962C8B-B14F-4D97-AF65-F5344CB8AC3E}">
        <p14:creationId xmlns:p14="http://schemas.microsoft.com/office/powerpoint/2010/main" val="20324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
        <p:nvSpPr>
          <p:cNvPr id="17" name="Text Placeholder 3">
            <a:extLst>
              <a:ext uri="{FF2B5EF4-FFF2-40B4-BE49-F238E27FC236}">
                <a16:creationId xmlns:a16="http://schemas.microsoft.com/office/drawing/2014/main" id="{8E81EBF8-ADC7-4110-B6CD-18B6703298DA}"/>
              </a:ext>
            </a:extLst>
          </p:cNvPr>
          <p:cNvSpPr>
            <a:spLocks noGrp="1"/>
          </p:cNvSpPr>
          <p:nvPr>
            <p:ph type="body" sz="quarter" idx="10"/>
          </p:nvPr>
        </p:nvSpPr>
        <p:spPr>
          <a:xfrm>
            <a:off x="1331147" y="485438"/>
            <a:ext cx="10345427" cy="824400"/>
          </a:xfrm>
        </p:spPr>
        <p:txBody>
          <a:bodyPr/>
          <a:lstStyle/>
          <a:p>
            <a:r>
              <a:rPr lang="en-AU" b="1" dirty="0">
                <a:latin typeface="Roboto" panose="020B0604020202020204" charset="0"/>
                <a:ea typeface="Roboto" panose="020B0604020202020204" charset="0"/>
              </a:rPr>
              <a:t>Affluence and its effect on consumer buying for the category of chips</a:t>
            </a:r>
          </a:p>
        </p:txBody>
      </p:sp>
      <p:sp>
        <p:nvSpPr>
          <p:cNvPr id="18" name="TextBox 17">
            <a:extLst>
              <a:ext uri="{FF2B5EF4-FFF2-40B4-BE49-F238E27FC236}">
                <a16:creationId xmlns:a16="http://schemas.microsoft.com/office/drawing/2014/main" id="{E920BA3A-484C-4B5A-AE77-0A720A832019}"/>
              </a:ext>
            </a:extLst>
          </p:cNvPr>
          <p:cNvSpPr txBox="1"/>
          <p:nvPr/>
        </p:nvSpPr>
        <p:spPr>
          <a:xfrm>
            <a:off x="1331148" y="1277771"/>
            <a:ext cx="10211254" cy="4194115"/>
          </a:xfrm>
          <a:prstGeom prst="rect">
            <a:avLst/>
          </a:prstGeom>
          <a:noFill/>
        </p:spPr>
        <p:txBody>
          <a:bodyPr wrap="square" lIns="0" tIns="0" rIns="0" bIns="0" rtlCol="0" anchor="t">
            <a:noAutofit/>
          </a:bodyPr>
          <a:lstStyle/>
          <a:p>
            <a:pPr marL="285750" indent="-285750" algn="l">
              <a:buFont typeface="Arial" panose="020B0604020202020204" pitchFamily="34" charset="0"/>
              <a:buChar char="•"/>
            </a:pPr>
            <a:r>
              <a:rPr lang="en-AU" sz="1600" dirty="0">
                <a:latin typeface="Arial" panose="020B0604020202020204" pitchFamily="34" charset="0"/>
                <a:ea typeface="Roboto Light" panose="02000000000000000000" pitchFamily="2" charset="0"/>
                <a:cs typeface="Arial" panose="020B0604020202020204" pitchFamily="34" charset="0"/>
              </a:rPr>
              <a:t>Kettle is the most popular brand followed by Smiths, Doritos and Pringles. </a:t>
            </a:r>
          </a:p>
          <a:p>
            <a:pPr marL="285750" indent="-285750" algn="l">
              <a:buFont typeface="Arial" panose="020B0604020202020204" pitchFamily="34" charset="0"/>
              <a:buChar char="•"/>
            </a:pPr>
            <a:r>
              <a:rPr lang="en-AU" sz="1600" dirty="0">
                <a:latin typeface="Arial" panose="020B0604020202020204" pitchFamily="34" charset="0"/>
                <a:ea typeface="Roboto Light" panose="02000000000000000000" pitchFamily="2" charset="0"/>
                <a:cs typeface="Arial" panose="020B0604020202020204" pitchFamily="34" charset="0"/>
              </a:rPr>
              <a:t>Mainstream </a:t>
            </a:r>
            <a:r>
              <a:rPr lang="en-IN" sz="1600" dirty="0">
                <a:solidFill>
                  <a:srgbClr val="000000"/>
                </a:solidFill>
                <a:latin typeface="Arial" panose="020B0604020202020204" pitchFamily="34" charset="0"/>
                <a:ea typeface="Roboto Light" panose="02000000000000000000" pitchFamily="2" charset="0"/>
                <a:cs typeface="Arial" panose="020B0604020202020204" pitchFamily="34" charset="0"/>
              </a:rPr>
              <a:t>young singles/couples, retirees are the most common customers and also account for a great share of chips sale. </a:t>
            </a:r>
          </a:p>
          <a:p>
            <a:pPr marL="285750" indent="-285750" algn="l">
              <a:buFont typeface="Arial" panose="020B0604020202020204" pitchFamily="34" charset="0"/>
              <a:buChar char="•"/>
            </a:pPr>
            <a:r>
              <a:rPr lang="en-AU" sz="1600" dirty="0">
                <a:latin typeface="Arial" panose="020B0604020202020204" pitchFamily="34" charset="0"/>
                <a:ea typeface="Roboto Light" panose="02000000000000000000" pitchFamily="2" charset="0"/>
                <a:cs typeface="Arial" panose="020B0604020202020204" pitchFamily="34" charset="0"/>
              </a:rPr>
              <a:t>Budget older families have the maximum contribution to sales.</a:t>
            </a:r>
          </a:p>
          <a:p>
            <a:pPr marL="285750" indent="-285750" algn="l">
              <a:buFont typeface="Arial" panose="020B0604020202020204" pitchFamily="34" charset="0"/>
              <a:buChar char="•"/>
            </a:pPr>
            <a:r>
              <a:rPr lang="en-AU" sz="1600" dirty="0">
                <a:latin typeface="Arial" panose="020B0604020202020204" pitchFamily="34" charset="0"/>
                <a:ea typeface="Roboto Light" panose="02000000000000000000" pitchFamily="2" charset="0"/>
                <a:cs typeface="Arial" panose="020B0604020202020204" pitchFamily="34" charset="0"/>
              </a:rPr>
              <a:t>Mainstream </a:t>
            </a:r>
            <a:r>
              <a:rPr lang="en-IN" sz="1600" dirty="0">
                <a:solidFill>
                  <a:srgbClr val="000000"/>
                </a:solidFill>
                <a:latin typeface="Arial" panose="020B0604020202020204" pitchFamily="34" charset="0"/>
                <a:ea typeface="Roboto Light" panose="02000000000000000000" pitchFamily="2" charset="0"/>
                <a:cs typeface="Arial" panose="020B0604020202020204" pitchFamily="34" charset="0"/>
              </a:rPr>
              <a:t>young singles/couples</a:t>
            </a:r>
            <a:r>
              <a:rPr lang="en-AU" sz="1600" dirty="0">
                <a:solidFill>
                  <a:srgbClr val="000000"/>
                </a:solidFill>
                <a:latin typeface="Arial" panose="020B0604020202020204" pitchFamily="34" charset="0"/>
                <a:ea typeface="Roboto Light" panose="02000000000000000000" pitchFamily="2" charset="0"/>
                <a:cs typeface="Arial" panose="020B0604020202020204" pitchFamily="34" charset="0"/>
              </a:rPr>
              <a:t> and mid-age single/couples pay more per packet than any other group.</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plot shows significant fluctuations in total sales over the year, with peaks around January 2019 and November 2018, and a notable drop in February 2019. These variations suggest possible seasonal trends or market anomalies that may warrant further investigation and strategic adjustments during low periods.</a:t>
            </a:r>
            <a:endParaRPr lang="en-AU" sz="1600" dirty="0">
              <a:latin typeface="Arial" panose="020B0604020202020204" pitchFamily="34" charset="0"/>
              <a:ea typeface="Roboto Light" panose="02000000000000000000" pitchFamily="2" charset="0"/>
              <a:cs typeface="Arial" panose="020B0604020202020204" pitchFamily="34" charset="0"/>
            </a:endParaRPr>
          </a:p>
        </p:txBody>
      </p:sp>
    </p:spTree>
    <p:extLst>
      <p:ext uri="{BB962C8B-B14F-4D97-AF65-F5344CB8AC3E}">
        <p14:creationId xmlns:p14="http://schemas.microsoft.com/office/powerpoint/2010/main" val="12640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6391</TotalTime>
  <Words>681</Words>
  <Application>Microsoft Office PowerPoint</Application>
  <PresentationFormat>Widescreen</PresentationFormat>
  <Paragraphs>56</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 Medium</vt:lpstr>
      <vt:lpstr>Roboto</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user</cp:lastModifiedBy>
  <cp:revision>469</cp:revision>
  <dcterms:created xsi:type="dcterms:W3CDTF">2018-02-07T23:23:24Z</dcterms:created>
  <dcterms:modified xsi:type="dcterms:W3CDTF">2024-08-11T16:28:03Z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