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6858000"/>
  <p:notesSz cx="6858000" cy="9144000"/>
  <p:embeddedFontLst>
    <p:embeddedFont>
      <p:font typeface="Fira Sans" panose="020B0503050000020004"/>
      <p:regular r:id="rId24"/>
    </p:embeddedFont>
    <p:embeddedFont>
      <p:font typeface="Marcellus" panose="020E0602050203020307"/>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704020202020204"/>
              <a:buNone/>
            </a:pPr>
            <a:fld id="{00000000-1234-1234-1234-123412341234}" type="slidenum">
              <a:rPr lang="en-IN"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6" name="Google Shape;96;p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34ee1f6e5a8_0_2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8" name="Google Shape;158;g34ee1f6e5a8_0_2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9" name="Google Shape;159;g34ee1f6e5a8_0_2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34ee1f6e5a8_0_1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g34ee1f6e5a8_0_1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6" name="Google Shape;166;g34ee1f6e5a8_0_1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34ee1f6e5a8_0_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34ee1f6e5a8_0_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3" name="Google Shape;173;g34ee1f6e5a8_0_9: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34ee1f6e5a8_0_10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g34ee1f6e5a8_0_10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0" name="Google Shape;180;g34ee1f6e5a8_0_10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34ee1f6e5a8_0_1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g34ee1f6e5a8_0_11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8" name="Google Shape;188;g34ee1f6e5a8_0_11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34ee1f6e5a8_0_10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g34ee1f6e5a8_0_10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95" name="Google Shape;195;g34ee1f6e5a8_0_10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34ee1f6e5a8_0_17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g34ee1f6e5a8_0_17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2" name="Google Shape;202;g34ee1f6e5a8_0_17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34ee1f6e5a8_0_14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34ee1f6e5a8_0_14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9" name="Google Shape;209;g34ee1f6e5a8_0_14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1" name="Shape 101"/>
        <p:cNvGrpSpPr/>
        <p:nvPr/>
      </p:nvGrpSpPr>
      <p:grpSpPr>
        <a:xfrm>
          <a:off x="0" y="0"/>
          <a:ext cx="0" cy="0"/>
          <a:chOff x="0" y="0"/>
          <a:chExt cx="0" cy="0"/>
        </a:xfrm>
      </p:grpSpPr>
      <p:sp>
        <p:nvSpPr>
          <p:cNvPr id="102" name="Google Shape;102;p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3" name="Google Shape;103;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09" name="Google Shape;109;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 name="Shape 113"/>
        <p:cNvGrpSpPr/>
        <p:nvPr/>
      </p:nvGrpSpPr>
      <p:grpSpPr>
        <a:xfrm>
          <a:off x="0" y="0"/>
          <a:ext cx="0" cy="0"/>
          <a:chOff x="0" y="0"/>
          <a:chExt cx="0" cy="0"/>
        </a:xfrm>
      </p:grpSpPr>
      <p:sp>
        <p:nvSpPr>
          <p:cNvPr id="114" name="Google Shape;114;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6" name="Google Shape;116;p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0" name="Shape 120"/>
        <p:cNvGrpSpPr/>
        <p:nvPr/>
      </p:nvGrpSpPr>
      <p:grpSpPr>
        <a:xfrm>
          <a:off x="0" y="0"/>
          <a:ext cx="0" cy="0"/>
          <a:chOff x="0" y="0"/>
          <a:chExt cx="0" cy="0"/>
        </a:xfrm>
      </p:grpSpPr>
      <p:sp>
        <p:nvSpPr>
          <p:cNvPr id="121" name="Google Shape;121;g34ee1f6e5a8_0_5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34ee1f6e5a8_0_5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3" name="Google Shape;123;g34ee1f6e5a8_0_5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34ee1f6e5a8_0_4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g34ee1f6e5a8_0_4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0" name="Google Shape;130;g34ee1f6e5a8_0_4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34ee1f6e5a8_0_3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34ee1f6e5a8_0_3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7" name="Google Shape;137;g34ee1f6e5a8_0_39: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34ee1f6e5a8_0_3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34ee1f6e5a8_0_3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4" name="Google Shape;144;g34ee1f6e5a8_0_3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34ee1f6e5a8_0_2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g34ee1f6e5a8_0_2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2" name="Google Shape;152;g34ee1f6e5a8_0_2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IN"/>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1_Title Slide">
  <p:cSld name="TITLE">
    <p:spTree>
      <p:nvGrpSpPr>
        <p:cNvPr id="16" name="Shape 16"/>
        <p:cNvGrpSpPr/>
        <p:nvPr/>
      </p:nvGrpSpPr>
      <p:grpSpPr>
        <a:xfrm>
          <a:off x="0" y="0"/>
          <a:ext cx="0" cy="0"/>
          <a:chOff x="0" y="0"/>
          <a:chExt cx="0" cy="0"/>
        </a:xfrm>
      </p:grpSpPr>
      <p:sp>
        <p:nvSpPr>
          <p:cNvPr id="17" name="Google Shape;17;p7"/>
          <p:cNvSpPr txBox="1"/>
          <p:nvPr>
            <p:ph type="ctrTitle"/>
          </p:nvPr>
        </p:nvSpPr>
        <p:spPr>
          <a:xfrm>
            <a:off x="685800" y="2130425"/>
            <a:ext cx="7772400" cy="14700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18" name="Google Shape;18;p7"/>
          <p:cNvSpPr txBox="1"/>
          <p:nvPr>
            <p:ph type="subTitle" idx="1"/>
          </p:nvPr>
        </p:nvSpPr>
        <p:spPr>
          <a:xfrm>
            <a:off x="685800" y="3886200"/>
            <a:ext cx="7086600" cy="17526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Noto Sans Symbols"/>
              <a:buNone/>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panose="020B0704020202020204"/>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60" name="Google Shape;60;p16"/>
          <p:cNvSpPr txBox="1"/>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panose="020B0704020202020204"/>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panose="020B0704020202020204"/>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panose="020B0704020202020204"/>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9pPr>
          </a:lstStyle>
          <a:p/>
        </p:txBody>
      </p:sp>
      <p:sp>
        <p:nvSpPr>
          <p:cNvPr id="61" name="Google Shape;61;p16"/>
          <p:cNvSpPr txBox="1"/>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704020202020204"/>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panose="020B0704020202020204"/>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panose="020B0704020202020204"/>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panose="020B0704020202020204"/>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panose="020B0704020202020204"/>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panose="020B0704020202020204"/>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panose="020B0704020202020204"/>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panose="020B0704020202020204"/>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panose="020B0704020202020204"/>
              <a:buNone/>
              <a:defRPr sz="1000" b="0" i="0" u="none" strike="noStrike" cap="none">
                <a:solidFill>
                  <a:schemeClr val="dk1"/>
                </a:solidFill>
                <a:latin typeface="Calibri"/>
                <a:ea typeface="Calibri"/>
                <a:cs typeface="Calibri"/>
                <a:sym typeface="Calibri"/>
              </a:defRPr>
            </a:lvl9pPr>
          </a:lstStyle>
          <a:p/>
        </p:txBody>
      </p:sp>
      <p:sp>
        <p:nvSpPr>
          <p:cNvPr id="62" name="Google Shape;62;p16"/>
          <p:cNvSpPr txBox="1"/>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63" name="Google Shape;63;p16"/>
          <p:cNvSpPr txBox="1"/>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64" name="Google Shape;64;p16"/>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67" name="Google Shape;67;p17"/>
          <p:cNvSpPr/>
          <p:nvPr>
            <p:ph type="pic" idx="2"/>
          </p:nvPr>
        </p:nvSpPr>
        <p:spPr>
          <a:xfrm>
            <a:off x="3887391" y="987426"/>
            <a:ext cx="4629150" cy="4873625"/>
          </a:xfrm>
          <a:prstGeom prst="rect">
            <a:avLst/>
          </a:prstGeom>
          <a:noFill/>
          <a:ln>
            <a:noFill/>
          </a:ln>
        </p:spPr>
      </p:sp>
      <p:sp>
        <p:nvSpPr>
          <p:cNvPr id="68" name="Google Shape;68;p17"/>
          <p:cNvSpPr txBox="1"/>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panose="020B0704020202020204"/>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panose="020B0704020202020204"/>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panose="020B0704020202020204"/>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panose="020B0704020202020204"/>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panose="020B0704020202020204"/>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panose="020B0704020202020204"/>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panose="020B0704020202020204"/>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panose="020B0704020202020204"/>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panose="020B0704020202020204"/>
              <a:buNone/>
              <a:defRPr sz="1000" b="0" i="0" u="none" strike="noStrike" cap="none">
                <a:solidFill>
                  <a:schemeClr val="dk1"/>
                </a:solidFill>
                <a:latin typeface="Calibri"/>
                <a:ea typeface="Calibri"/>
                <a:cs typeface="Calibri"/>
                <a:sym typeface="Calibri"/>
              </a:defRPr>
            </a:lvl9pPr>
          </a:lstStyle>
          <a:p/>
        </p:txBody>
      </p:sp>
      <p:sp>
        <p:nvSpPr>
          <p:cNvPr id="69" name="Google Shape;69;p17"/>
          <p:cNvSpPr txBox="1"/>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70" name="Google Shape;70;p17"/>
          <p:cNvSpPr txBox="1"/>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71" name="Google Shape;71;p17"/>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628650" y="365126"/>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74" name="Google Shape;74;p18"/>
          <p:cNvSpPr txBox="1"/>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70402020202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70402020202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9pPr>
          </a:lstStyle>
          <a:p/>
        </p:txBody>
      </p:sp>
      <p:sp>
        <p:nvSpPr>
          <p:cNvPr id="75" name="Google Shape;75;p18"/>
          <p:cNvSpPr txBox="1"/>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76" name="Google Shape;76;p18"/>
          <p:cNvSpPr txBox="1"/>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77" name="Google Shape;77;p18"/>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4623594" y="2285207"/>
            <a:ext cx="5811838" cy="1971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80" name="Google Shape;80;p19"/>
          <p:cNvSpPr txBox="1"/>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70402020202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70402020202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9pPr>
          </a:lstStyle>
          <a:p/>
        </p:txBody>
      </p:sp>
      <p:sp>
        <p:nvSpPr>
          <p:cNvPr id="81" name="Google Shape;81;p19"/>
          <p:cNvSpPr txBox="1"/>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82" name="Google Shape;82;p19"/>
          <p:cNvSpPr txBox="1"/>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83" name="Google Shape;83;p19"/>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84" name="Shape 84"/>
        <p:cNvGrpSpPr/>
        <p:nvPr/>
      </p:nvGrpSpPr>
      <p:grpSpPr>
        <a:xfrm>
          <a:off x="0" y="0"/>
          <a:ext cx="0" cy="0"/>
          <a:chOff x="0" y="0"/>
          <a:chExt cx="0" cy="0"/>
        </a:xfrm>
      </p:grpSpPr>
      <p:sp>
        <p:nvSpPr>
          <p:cNvPr id="85" name="Google Shape;85;p20"/>
          <p:cNvSpPr txBox="1"/>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86" name="Shape 86"/>
        <p:cNvGrpSpPr/>
        <p:nvPr/>
      </p:nvGrpSpPr>
      <p:grpSpPr>
        <a:xfrm>
          <a:off x="0" y="0"/>
          <a:ext cx="0" cy="0"/>
          <a:chOff x="0" y="0"/>
          <a:chExt cx="0" cy="0"/>
        </a:xfrm>
      </p:grpSpPr>
      <p:sp>
        <p:nvSpPr>
          <p:cNvPr id="87" name="Google Shape;87;p21"/>
          <p:cNvSpPr txBox="1"/>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88" name="Shape 88"/>
        <p:cNvGrpSpPr/>
        <p:nvPr/>
      </p:nvGrpSpPr>
      <p:grpSpPr>
        <a:xfrm>
          <a:off x="0" y="0"/>
          <a:ext cx="0" cy="0"/>
          <a:chOff x="0" y="0"/>
          <a:chExt cx="0" cy="0"/>
        </a:xfrm>
      </p:grpSpPr>
      <p:sp>
        <p:nvSpPr>
          <p:cNvPr id="89" name="Google Shape;89;p22"/>
          <p:cNvSpPr txBox="1"/>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90" name="Google Shape;90;p22"/>
          <p:cNvSpPr txBox="1"/>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70402020202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70402020202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9pPr>
          </a:lstStyle>
          <a:p/>
        </p:txBody>
      </p:sp>
      <p:sp>
        <p:nvSpPr>
          <p:cNvPr id="91" name="Google Shape;91;p22"/>
          <p:cNvSpPr txBox="1"/>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92" name="Google Shape;92;p22"/>
          <p:cNvSpPr txBox="1"/>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r>
              <a:rPr lang="en-IN"/>
              <a:t>1-</a:t>
            </a: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9" name="Shape 19"/>
        <p:cNvGrpSpPr/>
        <p:nvPr/>
      </p:nvGrpSpPr>
      <p:grpSpPr>
        <a:xfrm>
          <a:off x="0" y="0"/>
          <a:ext cx="0" cy="0"/>
          <a:chOff x="0" y="0"/>
          <a:chExt cx="0" cy="0"/>
        </a:xfrm>
      </p:grpSpPr>
      <p:sp>
        <p:nvSpPr>
          <p:cNvPr id="20" name="Google Shape;20;p8"/>
          <p:cNvSpPr txBox="1"/>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21" name="Google Shape;21;p8"/>
          <p:cNvSpPr txBox="1"/>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22" name="Google Shape;22;p8"/>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fld>
            <a:endParaRPr lang="en-IN"/>
          </a:p>
        </p:txBody>
      </p:sp>
      <p:sp>
        <p:nvSpPr>
          <p:cNvPr id="23" name="Google Shape;23;p8"/>
          <p:cNvSpPr txBox="1"/>
          <p:nvPr>
            <p:ph type="title"/>
          </p:nvPr>
        </p:nvSpPr>
        <p:spPr>
          <a:xfrm>
            <a:off x="2483768" y="214817"/>
            <a:ext cx="5736438" cy="87495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panose="02020603050405020304"/>
              <a:buNone/>
              <a:defRPr sz="3600" b="0" i="0" u="none" strike="noStrike" cap="none">
                <a:solidFill>
                  <a:srgbClr val="930B0B"/>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24" name="Google Shape;24;p8"/>
          <p:cNvSpPr txBox="1"/>
          <p:nvPr>
            <p:ph type="body" idx="1"/>
          </p:nvPr>
        </p:nvSpPr>
        <p:spPr>
          <a:xfrm>
            <a:off x="700004" y="1324629"/>
            <a:ext cx="8229600" cy="45259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704020202020204"/>
              <a:buChar char="•"/>
              <a:def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381000" algn="l" rtl="0">
              <a:lnSpc>
                <a:spcPct val="90000"/>
              </a:lnSpc>
              <a:spcBef>
                <a:spcPts val="500"/>
              </a:spcBef>
              <a:spcAft>
                <a:spcPts val="0"/>
              </a:spcAft>
              <a:buClr>
                <a:schemeClr val="dk1"/>
              </a:buClr>
              <a:buSzPts val="2400"/>
              <a:buFont typeface="Courier New" panose="02070609020205020404"/>
              <a:buChar char="o"/>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1828800" marR="0" lvl="3"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17500" algn="l" rtl="0">
              <a:lnSpc>
                <a:spcPct val="90000"/>
              </a:lnSpc>
              <a:spcBef>
                <a:spcPts val="500"/>
              </a:spcBef>
              <a:spcAft>
                <a:spcPts val="0"/>
              </a:spcAft>
              <a:buClr>
                <a:schemeClr val="dk1"/>
              </a:buClr>
              <a:buSzPts val="1400"/>
              <a:buFont typeface="Arial" panose="020B0704020202020204"/>
              <a:buChar char="•"/>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5" name="Shape 25"/>
        <p:cNvGrpSpPr/>
        <p:nvPr/>
      </p:nvGrpSpPr>
      <p:grpSpPr>
        <a:xfrm>
          <a:off x="0" y="0"/>
          <a:ext cx="0" cy="0"/>
          <a:chOff x="0" y="0"/>
          <a:chExt cx="0" cy="0"/>
        </a:xfrm>
      </p:grpSpPr>
      <p:sp>
        <p:nvSpPr>
          <p:cNvPr id="26" name="Google Shape;26;p9"/>
          <p:cNvSpPr txBox="1"/>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27" name="Google Shape;27;p9"/>
          <p:cNvSpPr txBox="1"/>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panose="020B0704020202020204"/>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panose="020B0704020202020204"/>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panose="020B0704020202020204"/>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panose="020B0704020202020204"/>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panose="020B0704020202020204"/>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panose="020B0704020202020204"/>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panose="020B0704020202020204"/>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panose="020B0704020202020204"/>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panose="020B0704020202020204"/>
              <a:buNone/>
              <a:defRPr sz="1600" b="0" i="0" u="none" strike="noStrike" cap="none">
                <a:solidFill>
                  <a:srgbClr val="888888"/>
                </a:solidFill>
                <a:latin typeface="Calibri"/>
                <a:ea typeface="Calibri"/>
                <a:cs typeface="Calibri"/>
                <a:sym typeface="Calibri"/>
              </a:defRPr>
            </a:lvl9pPr>
          </a:lstStyle>
          <a:p/>
        </p:txBody>
      </p:sp>
      <p:sp>
        <p:nvSpPr>
          <p:cNvPr id="28" name="Google Shape;28;p9"/>
          <p:cNvSpPr txBox="1"/>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29" name="Google Shape;29;p9"/>
          <p:cNvSpPr txBox="1"/>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30" name="Google Shape;30;p9"/>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31" name="Shape 31"/>
        <p:cNvGrpSpPr/>
        <p:nvPr/>
      </p:nvGrpSpPr>
      <p:grpSpPr>
        <a:xfrm>
          <a:off x="0" y="0"/>
          <a:ext cx="0" cy="0"/>
          <a:chOff x="0" y="0"/>
          <a:chExt cx="0" cy="0"/>
        </a:xfrm>
      </p:grpSpPr>
      <p:sp>
        <p:nvSpPr>
          <p:cNvPr id="32" name="Google Shape;32;p10"/>
          <p:cNvSpPr txBox="1"/>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33" name="Google Shape;33;p10"/>
          <p:cNvSpPr txBox="1"/>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34" name="Google Shape;34;p10"/>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fld>
            <a:endParaRPr lang="en-IN"/>
          </a:p>
        </p:txBody>
      </p:sp>
      <p:sp>
        <p:nvSpPr>
          <p:cNvPr id="35" name="Google Shape;35;p10"/>
          <p:cNvSpPr txBox="1"/>
          <p:nvPr>
            <p:ph type="body" idx="1"/>
          </p:nvPr>
        </p:nvSpPr>
        <p:spPr>
          <a:xfrm>
            <a:off x="728983" y="1324629"/>
            <a:ext cx="8229600" cy="4525963"/>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704020202020204"/>
              <a:buChar char="•"/>
              <a:def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381000" algn="l" rtl="0">
              <a:lnSpc>
                <a:spcPct val="90000"/>
              </a:lnSpc>
              <a:spcBef>
                <a:spcPts val="500"/>
              </a:spcBef>
              <a:spcAft>
                <a:spcPts val="0"/>
              </a:spcAft>
              <a:buClr>
                <a:schemeClr val="dk1"/>
              </a:buClr>
              <a:buSzPts val="2400"/>
              <a:buFont typeface="Courier New" panose="02070609020205020404"/>
              <a:buChar char="o"/>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1371600" marR="0" lvl="2" indent="-355600" algn="l" rtl="0">
              <a:lnSpc>
                <a:spcPct val="90000"/>
              </a:lnSpc>
              <a:spcBef>
                <a:spcPts val="500"/>
              </a:spcBef>
              <a:spcAft>
                <a:spcPts val="0"/>
              </a:spcAft>
              <a:buClr>
                <a:schemeClr val="dk1"/>
              </a:buClr>
              <a:buSzPts val="2000"/>
              <a:buFont typeface="Calibri"/>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1828800" marR="0" lvl="3"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17500" algn="l" rtl="0">
              <a:lnSpc>
                <a:spcPct val="90000"/>
              </a:lnSpc>
              <a:spcBef>
                <a:spcPts val="500"/>
              </a:spcBef>
              <a:spcAft>
                <a:spcPts val="0"/>
              </a:spcAft>
              <a:buClr>
                <a:schemeClr val="dk1"/>
              </a:buClr>
              <a:buSzPts val="1400"/>
              <a:buFont typeface="Arial" panose="020B0704020202020204"/>
              <a:buChar char="•"/>
              <a:defRPr sz="1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36" name="Shape 3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37" name="Shape 37"/>
        <p:cNvGrpSpPr/>
        <p:nvPr/>
      </p:nvGrpSpPr>
      <p:grpSpPr>
        <a:xfrm>
          <a:off x="0" y="0"/>
          <a:ext cx="0" cy="0"/>
          <a:chOff x="0" y="0"/>
          <a:chExt cx="0" cy="0"/>
        </a:xfrm>
      </p:grpSpPr>
      <p:sp>
        <p:nvSpPr>
          <p:cNvPr id="38" name="Google Shape;38;p12"/>
          <p:cNvSpPr txBox="1"/>
          <p:nvPr>
            <p:ph type="title"/>
          </p:nvPr>
        </p:nvSpPr>
        <p:spPr>
          <a:xfrm>
            <a:off x="817323" y="214817"/>
            <a:ext cx="7402883" cy="874951"/>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0"/>
              </a:spcBef>
              <a:spcAft>
                <a:spcPts val="0"/>
              </a:spcAft>
              <a:buClr>
                <a:srgbClr val="930B0B"/>
              </a:buClr>
              <a:buSzPts val="3600"/>
              <a:buFont typeface="Times New Roman" panose="02020603050405020304"/>
              <a:buNone/>
              <a:defRPr sz="3600" b="0" i="0" u="none" strike="noStrike" cap="none">
                <a:solidFill>
                  <a:srgbClr val="930B0B"/>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39" name="Google Shape;39;p12"/>
          <p:cNvSpPr txBox="1"/>
          <p:nvPr>
            <p:ph type="body" idx="1"/>
          </p:nvPr>
        </p:nvSpPr>
        <p:spPr>
          <a:xfrm>
            <a:off x="655370" y="1189973"/>
            <a:ext cx="8248389" cy="489930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704020202020204"/>
              <a:buChar char="•"/>
              <a:defRPr sz="2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1pPr>
            <a:lvl2pPr marL="914400" marR="0" lvl="1" indent="-335280" algn="l" rtl="0">
              <a:lnSpc>
                <a:spcPct val="90000"/>
              </a:lnSpc>
              <a:spcBef>
                <a:spcPts val="500"/>
              </a:spcBef>
              <a:spcAft>
                <a:spcPts val="0"/>
              </a:spcAft>
              <a:buClr>
                <a:srgbClr val="C55A11"/>
              </a:buClr>
              <a:buSzPts val="1680"/>
              <a:buFont typeface="Courier New" panose="02070609020205020404"/>
              <a:buChar char="o"/>
              <a:defRPr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2pPr>
            <a:lvl3pPr marL="1371600" marR="0" lvl="2" indent="-317500" algn="l" rtl="0">
              <a:lnSpc>
                <a:spcPct val="90000"/>
              </a:lnSpc>
              <a:spcBef>
                <a:spcPts val="500"/>
              </a:spcBef>
              <a:spcAft>
                <a:spcPts val="0"/>
              </a:spcAft>
              <a:buClr>
                <a:srgbClr val="8D4427"/>
              </a:buClr>
              <a:buSzPts val="1400"/>
              <a:buFont typeface="Times New Roman" panose="02020603050405020304"/>
              <a:buChar char="−"/>
              <a:def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3pPr>
            <a:lvl4pPr marL="1828800" marR="0" lvl="3"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4pPr>
            <a:lvl5pPr marL="2286000" marR="0" lvl="4"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defRPr>
            </a:lvl5pPr>
            <a:lvl6pPr marL="2743200" marR="0" lvl="5"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629841" y="365126"/>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42" name="Google Shape;42;p13"/>
          <p:cNvSpPr txBox="1"/>
          <p:nvPr>
            <p:ph type="body" idx="1"/>
          </p:nvPr>
        </p:nvSpPr>
        <p:spPr>
          <a:xfrm>
            <a:off x="681575" y="1606006"/>
            <a:ext cx="3868340"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704020202020204"/>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panose="020B0704020202020204"/>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panose="020B0704020202020204"/>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panose="020B0704020202020204"/>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panose="020B0704020202020204"/>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panose="020B0704020202020204"/>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panose="020B0704020202020204"/>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panose="020B0704020202020204"/>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panose="020B0704020202020204"/>
              <a:buNone/>
              <a:defRPr sz="1600" b="1" i="0" u="none" strike="noStrike" cap="none">
                <a:solidFill>
                  <a:schemeClr val="dk1"/>
                </a:solidFill>
                <a:latin typeface="Calibri"/>
                <a:ea typeface="Calibri"/>
                <a:cs typeface="Calibri"/>
                <a:sym typeface="Calibri"/>
              </a:defRPr>
            </a:lvl9pPr>
          </a:lstStyle>
          <a:p/>
        </p:txBody>
      </p:sp>
      <p:sp>
        <p:nvSpPr>
          <p:cNvPr id="43" name="Google Shape;43;p13"/>
          <p:cNvSpPr txBox="1"/>
          <p:nvPr>
            <p:ph type="body" idx="2"/>
          </p:nvPr>
        </p:nvSpPr>
        <p:spPr>
          <a:xfrm>
            <a:off x="803704" y="2505075"/>
            <a:ext cx="3868340"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70402020202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70402020202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9pPr>
          </a:lstStyle>
          <a:p/>
        </p:txBody>
      </p:sp>
      <p:sp>
        <p:nvSpPr>
          <p:cNvPr id="44" name="Google Shape;44;p13"/>
          <p:cNvSpPr txBox="1"/>
          <p:nvPr>
            <p:ph type="body" idx="3"/>
          </p:nvPr>
        </p:nvSpPr>
        <p:spPr>
          <a:xfrm>
            <a:off x="4803013" y="1681163"/>
            <a:ext cx="388739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panose="020B0704020202020204"/>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panose="020B0704020202020204"/>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panose="020B0704020202020204"/>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panose="020B0704020202020204"/>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panose="020B0704020202020204"/>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panose="020B0704020202020204"/>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panose="020B0704020202020204"/>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panose="020B0704020202020204"/>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panose="020B0704020202020204"/>
              <a:buNone/>
              <a:defRPr sz="1600" b="1" i="0" u="none" strike="noStrike" cap="none">
                <a:solidFill>
                  <a:schemeClr val="dk1"/>
                </a:solidFill>
                <a:latin typeface="Calibri"/>
                <a:ea typeface="Calibri"/>
                <a:cs typeface="Calibri"/>
                <a:sym typeface="Calibri"/>
              </a:defRPr>
            </a:lvl9pPr>
          </a:lstStyle>
          <a:p/>
        </p:txBody>
      </p:sp>
      <p:sp>
        <p:nvSpPr>
          <p:cNvPr id="45" name="Google Shape;45;p13"/>
          <p:cNvSpPr txBox="1"/>
          <p:nvPr>
            <p:ph type="body" idx="4"/>
          </p:nvPr>
        </p:nvSpPr>
        <p:spPr>
          <a:xfrm>
            <a:off x="4803013" y="2505075"/>
            <a:ext cx="3887391"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704020202020204"/>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panose="020B0704020202020204"/>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panose="020B0704020202020204"/>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panose="020B0704020202020204"/>
              <a:buChar char="•"/>
              <a:defRPr sz="1800" b="0" i="0" u="none" strike="noStrike" cap="none">
                <a:solidFill>
                  <a:schemeClr val="dk1"/>
                </a:solidFill>
                <a:latin typeface="Calibri"/>
                <a:ea typeface="Calibri"/>
                <a:cs typeface="Calibri"/>
                <a:sym typeface="Calibri"/>
              </a:defRPr>
            </a:lvl9pPr>
          </a:lstStyle>
          <a:p/>
        </p:txBody>
      </p:sp>
      <p:sp>
        <p:nvSpPr>
          <p:cNvPr id="46" name="Google Shape;46;p13"/>
          <p:cNvSpPr txBox="1"/>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47" name="Google Shape;47;p13"/>
          <p:cNvSpPr txBox="1"/>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48" name="Google Shape;48;p13"/>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628650" y="365126"/>
            <a:ext cx="78867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a:lstStyle>
          <a:p/>
        </p:txBody>
      </p:sp>
      <p:sp>
        <p:nvSpPr>
          <p:cNvPr id="51" name="Google Shape;51;p14"/>
          <p:cNvSpPr txBox="1"/>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52" name="Google Shape;52;p14"/>
          <p:cNvSpPr txBox="1"/>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53" name="Google Shape;53;p14"/>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15"/>
          <p:cNvSpPr txBox="1"/>
          <p:nvPr>
            <p:ph type="dt" idx="10"/>
          </p:nvPr>
        </p:nvSpPr>
        <p:spPr>
          <a:xfrm>
            <a:off x="628650" y="6356351"/>
            <a:ext cx="20574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56" name="Google Shape;56;p15"/>
          <p:cNvSpPr txBox="1"/>
          <p:nvPr>
            <p:ph type="ftr" idx="11"/>
          </p:nvPr>
        </p:nvSpPr>
        <p:spPr>
          <a:xfrm>
            <a:off x="3028950" y="6356351"/>
            <a:ext cx="30861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panose="020B0704020202020204"/>
              <a:buNone/>
              <a:defRPr sz="1800" b="0" i="0" u="none" strike="noStrike" cap="none">
                <a:solidFill>
                  <a:schemeClr val="dk1"/>
                </a:solidFill>
                <a:latin typeface="Calibri"/>
                <a:ea typeface="Calibri"/>
                <a:cs typeface="Calibri"/>
                <a:sym typeface="Calibri"/>
              </a:defRPr>
            </a:lvl9pPr>
          </a:lstStyle>
          <a:p/>
        </p:txBody>
      </p:sp>
      <p:sp>
        <p:nvSpPr>
          <p:cNvPr id="57" name="Google Shape;57;p15"/>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panose="020B0704020202020204"/>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2.png"/><Relationship Id="rId17" Type="http://schemas.openxmlformats.org/officeDocument/2006/relationships/image" Target="../media/image1.png"/><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6"/>
          <p:cNvSpPr/>
          <p:nvPr/>
        </p:nvSpPr>
        <p:spPr>
          <a:xfrm>
            <a:off x="0" y="6080760"/>
            <a:ext cx="838200" cy="790491"/>
          </a:xfrm>
          <a:prstGeom prst="rect">
            <a:avLst/>
          </a:prstGeom>
          <a:solidFill>
            <a:srgbClr val="A425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704020202020204"/>
              <a:buNone/>
            </a:pPr>
            <a:endParaRPr sz="1800" b="0" i="0" u="none" strike="noStrike" cap="none">
              <a:solidFill>
                <a:schemeClr val="lt1"/>
              </a:solidFill>
              <a:latin typeface="Calibri"/>
              <a:ea typeface="Calibri"/>
              <a:cs typeface="Calibri"/>
              <a:sym typeface="Calibri"/>
            </a:endParaRPr>
          </a:p>
        </p:txBody>
      </p:sp>
      <p:grpSp>
        <p:nvGrpSpPr>
          <p:cNvPr id="11" name="Google Shape;11;p6"/>
          <p:cNvGrpSpPr/>
          <p:nvPr/>
        </p:nvGrpSpPr>
        <p:grpSpPr>
          <a:xfrm>
            <a:off x="838198" y="6356350"/>
            <a:ext cx="8305802" cy="514901"/>
            <a:chOff x="838198" y="6356350"/>
            <a:chExt cx="11353802" cy="514901"/>
          </a:xfrm>
        </p:grpSpPr>
        <p:sp>
          <p:nvSpPr>
            <p:cNvPr id="12" name="Google Shape;12;p6"/>
            <p:cNvSpPr/>
            <p:nvPr/>
          </p:nvSpPr>
          <p:spPr>
            <a:xfrm>
              <a:off x="10169610" y="6356350"/>
              <a:ext cx="2022390" cy="514900"/>
            </a:xfrm>
            <a:prstGeom prst="rect">
              <a:avLst/>
            </a:prstGeom>
            <a:solidFill>
              <a:srgbClr val="D922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704020202020204"/>
                <a:buNone/>
              </a:pPr>
              <a:endParaRPr sz="1800" b="0" i="0" u="none" strike="noStrike" cap="none">
                <a:solidFill>
                  <a:schemeClr val="lt1"/>
                </a:solidFill>
                <a:latin typeface="Calibri"/>
                <a:ea typeface="Calibri"/>
                <a:cs typeface="Calibri"/>
                <a:sym typeface="Calibri"/>
              </a:endParaRPr>
            </a:p>
          </p:txBody>
        </p:sp>
        <p:sp>
          <p:nvSpPr>
            <p:cNvPr id="13" name="Google Shape;13;p6"/>
            <p:cNvSpPr/>
            <p:nvPr/>
          </p:nvSpPr>
          <p:spPr>
            <a:xfrm>
              <a:off x="838198" y="6356350"/>
              <a:ext cx="9331411" cy="514901"/>
            </a:xfrm>
            <a:prstGeom prst="rect">
              <a:avLst/>
            </a:prstGeom>
            <a:solidFill>
              <a:srgbClr val="A425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704020202020204"/>
                <a:buNone/>
              </a:pPr>
              <a:endParaRPr sz="1800" b="0" i="0" u="none" strike="noStrike" cap="none">
                <a:solidFill>
                  <a:schemeClr val="lt1"/>
                </a:solidFill>
                <a:latin typeface="Fira Sans" panose="020B0503050000020004"/>
                <a:ea typeface="Fira Sans" panose="020B0503050000020004"/>
                <a:cs typeface="Fira Sans" panose="020B0503050000020004"/>
                <a:sym typeface="Fira Sans" panose="020B0503050000020004"/>
              </a:endParaRPr>
            </a:p>
          </p:txBody>
        </p:sp>
      </p:grpSp>
      <p:pic>
        <p:nvPicPr>
          <p:cNvPr id="14" name="Google Shape;14;p6" descr="Graphical user interface, text, application&#10;&#10;Description automatically generated"/>
          <p:cNvPicPr preferRelativeResize="0"/>
          <p:nvPr/>
        </p:nvPicPr>
        <p:blipFill rotWithShape="1">
          <a:blip r:embed="rId17"/>
          <a:srcRect/>
          <a:stretch>
            <a:fillRect/>
          </a:stretch>
        </p:blipFill>
        <p:spPr>
          <a:xfrm>
            <a:off x="8316416" y="117998"/>
            <a:ext cx="728472" cy="539609"/>
          </a:xfrm>
          <a:prstGeom prst="rect">
            <a:avLst/>
          </a:prstGeom>
          <a:noFill/>
          <a:ln>
            <a:noFill/>
          </a:ln>
        </p:spPr>
      </p:pic>
      <p:pic>
        <p:nvPicPr>
          <p:cNvPr id="15" name="Google Shape;15;p6"/>
          <p:cNvPicPr preferRelativeResize="0"/>
          <p:nvPr/>
        </p:nvPicPr>
        <p:blipFill rotWithShape="1">
          <a:blip r:embed="rId18"/>
          <a:srcRect/>
          <a:stretch>
            <a:fillRect/>
          </a:stretch>
        </p:blipFill>
        <p:spPr>
          <a:xfrm>
            <a:off x="-7708" y="0"/>
            <a:ext cx="2563484" cy="8141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1pPr>
      <a:lvl2pPr marR="0" lvl="1"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2pPr>
      <a:lvl3pPr marR="0" lvl="2"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3pPr>
      <a:lvl4pPr marR="0" lvl="3"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4pPr>
      <a:lvl5pPr marR="0" lvl="4"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5pPr>
      <a:lvl6pPr marR="0" lvl="5"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6pPr>
      <a:lvl7pPr marR="0" lvl="6"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7pPr>
      <a:lvl8pPr marR="0" lvl="7"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8pPr>
      <a:lvl9pPr marR="0" lvl="8" algn="l" rtl="0">
        <a:lnSpc>
          <a:spcPct val="100000"/>
        </a:lnSpc>
        <a:spcBef>
          <a:spcPts val="0"/>
        </a:spcBef>
        <a:spcAft>
          <a:spcPts val="0"/>
        </a:spcAft>
        <a:buClr>
          <a:srgbClr val="000000"/>
        </a:buClr>
        <a:buFont typeface="Arial" panose="020B0704020202020204"/>
        <a:defRPr sz="1400" b="0" i="0" u="none" strike="noStrike" cap="none">
          <a:solidFill>
            <a:srgbClr val="000000"/>
          </a:solidFill>
          <a:latin typeface="Arial" panose="020B0704020202020204"/>
          <a:ea typeface="Arial" panose="020B0704020202020204"/>
          <a:cs typeface="Arial" panose="020B0704020202020204"/>
          <a:sym typeface="Arial" panose="020B07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 name="Shape 97"/>
        <p:cNvGrpSpPr/>
        <p:nvPr/>
      </p:nvGrpSpPr>
      <p:grpSpPr>
        <a:xfrm>
          <a:off x="0" y="0"/>
          <a:ext cx="0" cy="0"/>
          <a:chOff x="0" y="0"/>
          <a:chExt cx="0" cy="0"/>
        </a:xfrm>
      </p:grpSpPr>
      <p:sp>
        <p:nvSpPr>
          <p:cNvPr id="98" name="Google Shape;98;p1"/>
          <p:cNvSpPr txBox="1"/>
          <p:nvPr>
            <p:ph type="ctrTitle"/>
          </p:nvPr>
        </p:nvSpPr>
        <p:spPr>
          <a:xfrm>
            <a:off x="1002094" y="1628800"/>
            <a:ext cx="7772400" cy="14700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5400"/>
              <a:buFont typeface="Marcellus" panose="020E0602050203020307"/>
              <a:buNone/>
            </a:pPr>
            <a:r>
              <a:rPr lang="en-IN" sz="3000">
                <a:solidFill>
                  <a:srgbClr val="C00000"/>
                </a:solidFill>
                <a:highlight>
                  <a:schemeClr val="lt1"/>
                </a:highlight>
                <a:latin typeface="Marcellus" panose="020E0602050203020307"/>
                <a:ea typeface="Marcellus" panose="020E0602050203020307"/>
                <a:cs typeface="Marcellus" panose="020E0602050203020307"/>
                <a:sym typeface="Marcellus" panose="020E0602050203020307"/>
              </a:rPr>
              <a:t>A Cost Efficient Content Distribution Optimization Model for FOg-Based CDNs</a:t>
            </a:r>
            <a:endParaRPr sz="3000">
              <a:solidFill>
                <a:srgbClr val="C00000"/>
              </a:solidFill>
              <a:highlight>
                <a:schemeClr val="lt1"/>
              </a:highlight>
              <a:latin typeface="Marcellus" panose="020E0602050203020307"/>
              <a:ea typeface="Marcellus" panose="020E0602050203020307"/>
              <a:cs typeface="Marcellus" panose="020E0602050203020307"/>
              <a:sym typeface="Marcellus" panose="020E0602050203020307"/>
            </a:endParaRPr>
          </a:p>
        </p:txBody>
      </p:sp>
      <p:sp>
        <p:nvSpPr>
          <p:cNvPr id="99" name="Google Shape;99;p1"/>
          <p:cNvSpPr txBox="1"/>
          <p:nvPr>
            <p:ph type="subTitle" idx="1"/>
          </p:nvPr>
        </p:nvSpPr>
        <p:spPr>
          <a:xfrm>
            <a:off x="941408" y="5392533"/>
            <a:ext cx="7734300" cy="17526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62626"/>
              </a:buClr>
              <a:buSzPts val="2000"/>
              <a:buNone/>
            </a:pPr>
          </a:p>
          <a:p>
            <a:pPr marL="0" lvl="0" indent="0" algn="ctr" rtl="0">
              <a:lnSpc>
                <a:spcPct val="90000"/>
              </a:lnSpc>
              <a:spcBef>
                <a:spcPts val="1000"/>
              </a:spcBef>
              <a:spcAft>
                <a:spcPts val="0"/>
              </a:spcAft>
              <a:buClr>
                <a:srgbClr val="262626"/>
              </a:buClr>
              <a:buSzPts val="2000"/>
              <a:buNone/>
            </a:pPr>
          </a:p>
        </p:txBody>
      </p:sp>
      <p:sp>
        <p:nvSpPr>
          <p:cNvPr id="100" name="Google Shape;100;p1"/>
          <p:cNvSpPr/>
          <p:nvPr/>
        </p:nvSpPr>
        <p:spPr>
          <a:xfrm>
            <a:off x="1482250" y="3159873"/>
            <a:ext cx="6812100" cy="936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704020202020204"/>
              <a:buNone/>
            </a:pPr>
            <a:r>
              <a:rPr lang="en-IN" sz="2400" b="0" i="0" u="none" strike="noStrike" cap="none">
                <a:solidFill>
                  <a:srgbClr val="262626"/>
                </a:solidFill>
                <a:latin typeface="Marcellus" panose="020E0602050203020307"/>
                <a:ea typeface="Marcellus" panose="020E0602050203020307"/>
                <a:cs typeface="Marcellus" panose="020E0602050203020307"/>
                <a:sym typeface="Marcellus" panose="020E0602050203020307"/>
              </a:rPr>
              <a:t>Nidhi Bhansali- 16010122018</a:t>
            </a:r>
            <a:endParaRPr sz="2400" b="0" i="0" u="none" strike="noStrike" cap="none">
              <a:solidFill>
                <a:srgbClr val="262626"/>
              </a:solidFill>
              <a:latin typeface="Marcellus" panose="020E0602050203020307"/>
              <a:ea typeface="Marcellus" panose="020E0602050203020307"/>
              <a:cs typeface="Marcellus" panose="020E0602050203020307"/>
              <a:sym typeface="Marcellus" panose="020E0602050203020307"/>
            </a:endParaRPr>
          </a:p>
          <a:p>
            <a:pPr marL="0" marR="0" lvl="0" indent="0" algn="ctr" rtl="0">
              <a:lnSpc>
                <a:spcPct val="100000"/>
              </a:lnSpc>
              <a:spcBef>
                <a:spcPts val="0"/>
              </a:spcBef>
              <a:spcAft>
                <a:spcPts val="0"/>
              </a:spcAft>
              <a:buClr>
                <a:srgbClr val="000000"/>
              </a:buClr>
              <a:buSzPts val="2400"/>
              <a:buFont typeface="Arial" panose="020B0704020202020204"/>
              <a:buNone/>
            </a:pPr>
            <a:r>
              <a:rPr lang="en-IN" sz="2400" b="0" i="0" u="none" strike="noStrike" cap="none">
                <a:solidFill>
                  <a:srgbClr val="262626"/>
                </a:solidFill>
                <a:latin typeface="Marcellus" panose="020E0602050203020307"/>
                <a:ea typeface="Marcellus" panose="020E0602050203020307"/>
                <a:cs typeface="Marcellus" panose="020E0602050203020307"/>
                <a:sym typeface="Marcellus" panose="020E0602050203020307"/>
              </a:rPr>
              <a:t>Rishil Desai- 16010122038</a:t>
            </a:r>
            <a:endParaRPr sz="2400" b="0" i="0" u="none" strike="noStrike" cap="none">
              <a:solidFill>
                <a:srgbClr val="262626"/>
              </a:solidFill>
              <a:latin typeface="Marcellus" panose="020E0602050203020307"/>
              <a:ea typeface="Marcellus" panose="020E0602050203020307"/>
              <a:cs typeface="Marcellus" panose="020E0602050203020307"/>
              <a:sym typeface="Marcellus" panose="020E0602050203020307"/>
            </a:endParaRPr>
          </a:p>
          <a:p>
            <a:pPr marL="0" marR="0" lvl="0" indent="0" algn="ctr" rtl="0">
              <a:lnSpc>
                <a:spcPct val="100000"/>
              </a:lnSpc>
              <a:spcBef>
                <a:spcPts val="0"/>
              </a:spcBef>
              <a:spcAft>
                <a:spcPts val="0"/>
              </a:spcAft>
              <a:buClr>
                <a:srgbClr val="000000"/>
              </a:buClr>
              <a:buSzPts val="2400"/>
              <a:buFont typeface="Arial" panose="020B0704020202020204"/>
              <a:buNone/>
            </a:pPr>
            <a:r>
              <a:rPr lang="en-IN" sz="2400" b="0" i="0" u="none" strike="noStrike" cap="none">
                <a:solidFill>
                  <a:srgbClr val="262626"/>
                </a:solidFill>
                <a:latin typeface="Marcellus" panose="020E0602050203020307"/>
                <a:ea typeface="Marcellus" panose="020E0602050203020307"/>
                <a:cs typeface="Marcellus" panose="020E0602050203020307"/>
                <a:sym typeface="Marcellus" panose="020E0602050203020307"/>
              </a:rPr>
              <a:t>Soumil Dhywershetty-16010122048</a:t>
            </a:r>
            <a:endParaRPr sz="2400" b="0" i="0" u="none" strike="noStrike" cap="none">
              <a:solidFill>
                <a:srgbClr val="262626"/>
              </a:solidFill>
              <a:latin typeface="Marcellus" panose="020E0602050203020307"/>
              <a:ea typeface="Marcellus" panose="020E0602050203020307"/>
              <a:cs typeface="Marcellus" panose="020E0602050203020307"/>
              <a:sym typeface="Marcellus" panose="020E0602050203020307"/>
            </a:endParaRPr>
          </a:p>
          <a:p>
            <a:pPr marL="0" marR="0" lvl="0" indent="0" algn="ctr" rtl="0">
              <a:lnSpc>
                <a:spcPct val="100000"/>
              </a:lnSpc>
              <a:spcBef>
                <a:spcPts val="0"/>
              </a:spcBef>
              <a:spcAft>
                <a:spcPts val="0"/>
              </a:spcAft>
              <a:buClr>
                <a:srgbClr val="000000"/>
              </a:buClr>
              <a:buSzPts val="2400"/>
              <a:buFont typeface="Arial" panose="020B0704020202020204"/>
              <a:buNone/>
            </a:pPr>
            <a:r>
              <a:rPr lang="en-IN" sz="2400" b="0" i="0" u="none" strike="noStrike" cap="none">
                <a:solidFill>
                  <a:srgbClr val="262626"/>
                </a:solidFill>
                <a:latin typeface="Marcellus" panose="020E0602050203020307"/>
                <a:ea typeface="Marcellus" panose="020E0602050203020307"/>
                <a:cs typeface="Marcellus" panose="020E0602050203020307"/>
                <a:sym typeface="Marcellus" panose="020E0602050203020307"/>
              </a:rPr>
              <a:t>Jeet Gada- 16010122053</a:t>
            </a:r>
            <a:endParaRPr sz="2400" b="0" i="0" u="none" strike="noStrike" cap="none">
              <a:solidFill>
                <a:srgbClr val="262626"/>
              </a:solidFill>
              <a:latin typeface="Marcellus" panose="020E0602050203020307"/>
              <a:ea typeface="Marcellus" panose="020E0602050203020307"/>
              <a:cs typeface="Marcellus" panose="020E0602050203020307"/>
              <a:sym typeface="Marcellus" panose="020E060205020302030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g34ee1f6e5a8_0_21"/>
          <p:cNvSpPr txBox="1"/>
          <p:nvPr>
            <p:ph type="title"/>
          </p:nvPr>
        </p:nvSpPr>
        <p:spPr>
          <a:xfrm>
            <a:off x="2274443" y="234767"/>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3400" b="1"/>
              <a:t>Methodology</a:t>
            </a:r>
            <a:endParaRPr sz="3400"/>
          </a:p>
        </p:txBody>
      </p:sp>
      <p:sp>
        <p:nvSpPr>
          <p:cNvPr id="162" name="Google Shape;162;g34ee1f6e5a8_0_21"/>
          <p:cNvSpPr txBox="1"/>
          <p:nvPr>
            <p:ph type="body" idx="1"/>
          </p:nvPr>
        </p:nvSpPr>
        <p:spPr>
          <a:xfrm>
            <a:off x="457204" y="1394379"/>
            <a:ext cx="8229600" cy="4526100"/>
          </a:xfrm>
          <a:prstGeom prst="rect">
            <a:avLst/>
          </a:prstGeom>
          <a:noFill/>
          <a:ln>
            <a:noFill/>
          </a:ln>
        </p:spPr>
        <p:txBody>
          <a:bodyPr spcFirstLastPara="1" wrap="square" lIns="91425" tIns="45700" rIns="91425" bIns="45700" anchor="t" anchorCtr="0">
            <a:normAutofit/>
          </a:bodyPr>
          <a:lstStyle/>
          <a:p>
            <a:pPr marL="285750" lvl="0" indent="-107950" algn="l" rtl="0">
              <a:lnSpc>
                <a:spcPct val="200000"/>
              </a:lnSpc>
              <a:spcBef>
                <a:spcPts val="0"/>
              </a:spcBef>
              <a:spcAft>
                <a:spcPts val="0"/>
              </a:spcAft>
              <a:buClr>
                <a:schemeClr val="dk1"/>
              </a:buClr>
              <a:buSzPts val="2800"/>
              <a:buFont typeface="Arial" panose="020B0704020202020204"/>
              <a:buNone/>
            </a:pPr>
            <a:r>
              <a:rPr lang="en-IN" sz="1500">
                <a:latin typeface="Arial" panose="020B0704020202020204"/>
                <a:ea typeface="Arial" panose="020B0704020202020204"/>
                <a:cs typeface="Arial" panose="020B0704020202020204"/>
                <a:sym typeface="Arial" panose="020B0704020202020204"/>
              </a:rPr>
              <a:t>We detail our stepwise methodology: First, </a:t>
            </a:r>
            <a:r>
              <a:rPr lang="en-IN" sz="1500" b="1">
                <a:latin typeface="Arial" panose="020B0704020202020204"/>
                <a:ea typeface="Arial" panose="020B0704020202020204"/>
                <a:cs typeface="Arial" panose="020B0704020202020204"/>
                <a:sym typeface="Arial" panose="020B0704020202020204"/>
              </a:rPr>
              <a:t>request routing</a:t>
            </a:r>
            <a:r>
              <a:rPr lang="en-IN" sz="1500">
                <a:latin typeface="Arial" panose="020B0704020202020204"/>
                <a:ea typeface="Arial" panose="020B0704020202020204"/>
                <a:cs typeface="Arial" panose="020B0704020202020204"/>
                <a:sym typeface="Arial" panose="020B0704020202020204"/>
              </a:rPr>
              <a:t> is performed using </a:t>
            </a:r>
            <a:r>
              <a:rPr lang="en-IN" sz="1500" b="1">
                <a:latin typeface="Arial" panose="020B0704020202020204"/>
                <a:ea typeface="Arial" panose="020B0704020202020204"/>
                <a:cs typeface="Arial" panose="020B0704020202020204"/>
                <a:sym typeface="Arial" panose="020B0704020202020204"/>
              </a:rPr>
              <a:t>Dijkstra’s algorithm</a:t>
            </a:r>
            <a:r>
              <a:rPr lang="en-IN" sz="1500">
                <a:latin typeface="Arial" panose="020B0704020202020204"/>
                <a:ea typeface="Arial" panose="020B0704020202020204"/>
                <a:cs typeface="Arial" panose="020B0704020202020204"/>
                <a:sym typeface="Arial" panose="020B0704020202020204"/>
              </a:rPr>
              <a:t>, which identifies the lowest-cost fog node to serve a user request. Second, we implement an </a:t>
            </a:r>
            <a:r>
              <a:rPr lang="en-IN" sz="1500" b="1">
                <a:latin typeface="Arial" panose="020B0704020202020204"/>
                <a:ea typeface="Arial" panose="020B0704020202020204"/>
                <a:cs typeface="Arial" panose="020B0704020202020204"/>
                <a:sym typeface="Arial" panose="020B0704020202020204"/>
              </a:rPr>
              <a:t>LFU (Least Frequently Used)</a:t>
            </a:r>
            <a:r>
              <a:rPr lang="en-IN" sz="1500">
                <a:latin typeface="Arial" panose="020B0704020202020204"/>
                <a:ea typeface="Arial" panose="020B0704020202020204"/>
                <a:cs typeface="Arial" panose="020B0704020202020204"/>
                <a:sym typeface="Arial" panose="020B0704020202020204"/>
              </a:rPr>
              <a:t> caching policy that adapts to dynamic content popularity. Third, we ensure </a:t>
            </a:r>
            <a:r>
              <a:rPr lang="en-IN" sz="1500" b="1">
                <a:latin typeface="Arial" panose="020B0704020202020204"/>
                <a:ea typeface="Arial" panose="020B0704020202020204"/>
                <a:cs typeface="Arial" panose="020B0704020202020204"/>
                <a:sym typeface="Arial" panose="020B0704020202020204"/>
              </a:rPr>
              <a:t>load balancing</a:t>
            </a:r>
            <a:r>
              <a:rPr lang="en-IN" sz="1500">
                <a:latin typeface="Arial" panose="020B0704020202020204"/>
                <a:ea typeface="Arial" panose="020B0704020202020204"/>
                <a:cs typeface="Arial" panose="020B0704020202020204"/>
                <a:sym typeface="Arial" panose="020B0704020202020204"/>
              </a:rPr>
              <a:t> across fog nodes through a </a:t>
            </a:r>
            <a:r>
              <a:rPr lang="en-IN" sz="1500" b="1">
                <a:latin typeface="Arial" panose="020B0704020202020204"/>
                <a:ea typeface="Arial" panose="020B0704020202020204"/>
                <a:cs typeface="Arial" panose="020B0704020202020204"/>
                <a:sym typeface="Arial" panose="020B0704020202020204"/>
              </a:rPr>
              <a:t>weighted round-robin algorithm</a:t>
            </a:r>
            <a:r>
              <a:rPr lang="en-IN" sz="1500">
                <a:latin typeface="Arial" panose="020B0704020202020204"/>
                <a:ea typeface="Arial" panose="020B0704020202020204"/>
                <a:cs typeface="Arial" panose="020B0704020202020204"/>
                <a:sym typeface="Arial" panose="020B0704020202020204"/>
              </a:rPr>
              <a:t>, taking each node's capacity into account. This workflow is visualized using a clear, annotated flowchart.</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g34ee1f6e5a8_0_15"/>
          <p:cNvSpPr txBox="1"/>
          <p:nvPr>
            <p:ph type="title"/>
          </p:nvPr>
        </p:nvSpPr>
        <p:spPr>
          <a:xfrm>
            <a:off x="2174743" y="284617"/>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3400" b="1"/>
              <a:t> Simulation Setup</a:t>
            </a:r>
            <a:endParaRPr sz="3400"/>
          </a:p>
        </p:txBody>
      </p:sp>
      <p:sp>
        <p:nvSpPr>
          <p:cNvPr id="169" name="Google Shape;169;g34ee1f6e5a8_0_15"/>
          <p:cNvSpPr txBox="1"/>
          <p:nvPr>
            <p:ph type="body" idx="1"/>
          </p:nvPr>
        </p:nvSpPr>
        <p:spPr>
          <a:xfrm>
            <a:off x="700004" y="1364479"/>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0"/>
              </a:spcBef>
              <a:spcAft>
                <a:spcPts val="0"/>
              </a:spcAft>
              <a:buSzPts val="2800"/>
              <a:buNone/>
            </a:pPr>
            <a:r>
              <a:rPr lang="en-IN" sz="1800">
                <a:latin typeface="Arial" panose="020B0704020202020204"/>
                <a:ea typeface="Arial" panose="020B0704020202020204"/>
                <a:cs typeface="Arial" panose="020B0704020202020204"/>
                <a:sym typeface="Arial" panose="020B0704020202020204"/>
              </a:rPr>
              <a:t>To validate the model, we use </a:t>
            </a:r>
            <a:r>
              <a:rPr lang="en-IN" sz="1800" b="1">
                <a:latin typeface="Arial" panose="020B0704020202020204"/>
                <a:ea typeface="Arial" panose="020B0704020202020204"/>
                <a:cs typeface="Arial" panose="020B0704020202020204"/>
                <a:sym typeface="Arial" panose="020B0704020202020204"/>
              </a:rPr>
              <a:t>iFogSim</a:t>
            </a:r>
            <a:r>
              <a:rPr lang="en-IN" sz="1800">
                <a:latin typeface="Arial" panose="020B0704020202020204"/>
                <a:ea typeface="Arial" panose="020B0704020202020204"/>
                <a:cs typeface="Arial" panose="020B0704020202020204"/>
                <a:sym typeface="Arial" panose="020B0704020202020204"/>
              </a:rPr>
              <a:t> for fog network simulation and </a:t>
            </a:r>
            <a:r>
              <a:rPr lang="en-IN" sz="1800" b="1">
                <a:latin typeface="Arial" panose="020B0704020202020204"/>
                <a:ea typeface="Arial" panose="020B0704020202020204"/>
                <a:cs typeface="Arial" panose="020B0704020202020204"/>
                <a:sym typeface="Arial" panose="020B0704020202020204"/>
              </a:rPr>
              <a:t>MATLAB</a:t>
            </a:r>
            <a:r>
              <a:rPr lang="en-IN" sz="1800">
                <a:latin typeface="Arial" panose="020B0704020202020204"/>
                <a:ea typeface="Arial" panose="020B0704020202020204"/>
                <a:cs typeface="Arial" panose="020B0704020202020204"/>
                <a:sym typeface="Arial" panose="020B0704020202020204"/>
              </a:rPr>
              <a:t> for optimization tasks. Our experiments involve 100–500 fog nodes and utilize real-world content request traces, such as those from the Netflix dataset. We benchmark our results against three baselines: traditional CDN models, cloud-only setups, and static fog caching strategies. A screenshot or table displays the simulation parameters for transparency and reproducibility.</a:t>
            </a:r>
            <a:endParaRPr sz="35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g34ee1f6e5a8_0_9"/>
          <p:cNvSpPr txBox="1"/>
          <p:nvPr>
            <p:ph type="title"/>
          </p:nvPr>
        </p:nvSpPr>
        <p:spPr>
          <a:xfrm>
            <a:off x="2214643" y="214817"/>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3300" b="1"/>
              <a:t>Results</a:t>
            </a:r>
            <a:endParaRPr sz="3300"/>
          </a:p>
        </p:txBody>
      </p:sp>
      <p:sp>
        <p:nvSpPr>
          <p:cNvPr id="176" name="Google Shape;176;g34ee1f6e5a8_0_9"/>
          <p:cNvSpPr txBox="1"/>
          <p:nvPr>
            <p:ph type="body" idx="1"/>
          </p:nvPr>
        </p:nvSpPr>
        <p:spPr>
          <a:xfrm>
            <a:off x="660129" y="1504054"/>
            <a:ext cx="8229600" cy="4526100"/>
          </a:xfrm>
          <a:prstGeom prst="rect">
            <a:avLst/>
          </a:prstGeom>
          <a:noFill/>
          <a:ln>
            <a:noFill/>
          </a:ln>
        </p:spPr>
        <p:txBody>
          <a:bodyPr spcFirstLastPara="1" wrap="square" lIns="91425" tIns="45700" rIns="91425" bIns="45700" anchor="t" anchorCtr="0">
            <a:normAutofit/>
          </a:bodyPr>
          <a:lstStyle/>
          <a:p>
            <a:pPr marL="285750" lvl="0" indent="-107950" algn="l" rtl="0">
              <a:lnSpc>
                <a:spcPct val="200000"/>
              </a:lnSpc>
              <a:spcBef>
                <a:spcPts val="0"/>
              </a:spcBef>
              <a:spcAft>
                <a:spcPts val="0"/>
              </a:spcAft>
              <a:buClr>
                <a:schemeClr val="dk1"/>
              </a:buClr>
              <a:buSzPts val="2800"/>
              <a:buFont typeface="Arial" panose="020B0704020202020204"/>
              <a:buNone/>
            </a:pPr>
            <a:r>
              <a:rPr lang="en-IN" sz="1800">
                <a:latin typeface="Arial" panose="020B0704020202020204"/>
                <a:ea typeface="Arial" panose="020B0704020202020204"/>
                <a:cs typeface="Arial" panose="020B0704020202020204"/>
                <a:sym typeface="Arial" panose="020B0704020202020204"/>
              </a:rPr>
              <a:t>The results highlight the effectiveness of our model. </a:t>
            </a:r>
            <a:r>
              <a:rPr lang="en-IN" sz="1800" b="1">
                <a:latin typeface="Arial" panose="020B0704020202020204"/>
                <a:ea typeface="Arial" panose="020B0704020202020204"/>
                <a:cs typeface="Arial" panose="020B0704020202020204"/>
                <a:sym typeface="Arial" panose="020B0704020202020204"/>
              </a:rPr>
              <a:t>Cost per request</a:t>
            </a:r>
            <a:r>
              <a:rPr lang="en-IN" sz="1800">
                <a:latin typeface="Arial" panose="020B0704020202020204"/>
                <a:ea typeface="Arial" panose="020B0704020202020204"/>
                <a:cs typeface="Arial" panose="020B0704020202020204"/>
                <a:sym typeface="Arial" panose="020B0704020202020204"/>
              </a:rPr>
              <a:t> drops from $0.05 in cloud-CDNs to $0.02 using our fog-CDN approach. </a:t>
            </a:r>
            <a:r>
              <a:rPr lang="en-IN" sz="1800" b="1">
                <a:latin typeface="Arial" panose="020B0704020202020204"/>
                <a:ea typeface="Arial" panose="020B0704020202020204"/>
                <a:cs typeface="Arial" panose="020B0704020202020204"/>
                <a:sym typeface="Arial" panose="020B0704020202020204"/>
              </a:rPr>
              <a:t>Average latency</a:t>
            </a:r>
            <a:r>
              <a:rPr lang="en-IN" sz="1800">
                <a:latin typeface="Arial" panose="020B0704020202020204"/>
                <a:ea typeface="Arial" panose="020B0704020202020204"/>
                <a:cs typeface="Arial" panose="020B0704020202020204"/>
                <a:sym typeface="Arial" panose="020B0704020202020204"/>
              </a:rPr>
              <a:t> decreases from 120ms to 50ms. Additionally, the </a:t>
            </a:r>
            <a:r>
              <a:rPr lang="en-IN" sz="1800" b="1">
                <a:latin typeface="Arial" panose="020B0704020202020204"/>
                <a:ea typeface="Arial" panose="020B0704020202020204"/>
                <a:cs typeface="Arial" panose="020B0704020202020204"/>
                <a:sym typeface="Arial" panose="020B0704020202020204"/>
              </a:rPr>
              <a:t>cache hit ratio</a:t>
            </a:r>
            <a:r>
              <a:rPr lang="en-IN" sz="1800">
                <a:latin typeface="Arial" panose="020B0704020202020204"/>
                <a:ea typeface="Arial" panose="020B0704020202020204"/>
                <a:cs typeface="Arial" panose="020B0704020202020204"/>
                <a:sym typeface="Arial" panose="020B0704020202020204"/>
              </a:rPr>
              <a:t> at fog nodes improves significantly, reaching 80% compared to 40% in traditional setups. These performance improvements are visualized using bar charts that contrast key metrics across different models.</a:t>
            </a:r>
            <a:endParaRPr sz="3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g34ee1f6e5a8_0_102"/>
          <p:cNvSpPr txBox="1"/>
          <p:nvPr>
            <p:ph type="title"/>
          </p:nvPr>
        </p:nvSpPr>
        <p:spPr>
          <a:xfrm>
            <a:off x="1616568" y="274617"/>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3300" b="1"/>
              <a:t>Results</a:t>
            </a:r>
            <a:endParaRPr sz="3300"/>
          </a:p>
        </p:txBody>
      </p:sp>
      <p:sp>
        <p:nvSpPr>
          <p:cNvPr id="183" name="Google Shape;183;g34ee1f6e5a8_0_102"/>
          <p:cNvSpPr txBox="1"/>
          <p:nvPr>
            <p:ph type="body" idx="1"/>
          </p:nvPr>
        </p:nvSpPr>
        <p:spPr>
          <a:xfrm>
            <a:off x="2703579" y="2510829"/>
            <a:ext cx="8229600" cy="4526100"/>
          </a:xfrm>
          <a:prstGeom prst="rect">
            <a:avLst/>
          </a:prstGeom>
          <a:noFill/>
          <a:ln>
            <a:noFill/>
          </a:ln>
        </p:spPr>
        <p:txBody>
          <a:bodyPr spcFirstLastPara="1" wrap="square" lIns="91425" tIns="45700" rIns="91425" bIns="45700" anchor="t" anchorCtr="0">
            <a:normAutofit/>
          </a:bodyPr>
          <a:lstStyle/>
          <a:p>
            <a:pPr marL="285750" lvl="0" indent="-107950" algn="l" rtl="0">
              <a:lnSpc>
                <a:spcPct val="200000"/>
              </a:lnSpc>
              <a:spcBef>
                <a:spcPts val="0"/>
              </a:spcBef>
              <a:spcAft>
                <a:spcPts val="0"/>
              </a:spcAft>
              <a:buClr>
                <a:schemeClr val="dk1"/>
              </a:buClr>
              <a:buSzPts val="2800"/>
              <a:buFont typeface="Arial" panose="020B0704020202020204"/>
              <a:buNone/>
            </a:pPr>
            <a:r>
              <a:rPr lang="en-IN" sz="3500"/>
              <a:t>.</a:t>
            </a:r>
            <a:endParaRPr sz="3500"/>
          </a:p>
        </p:txBody>
      </p:sp>
      <p:pic>
        <p:nvPicPr>
          <p:cNvPr id="184" name="Google Shape;184;g34ee1f6e5a8_0_102"/>
          <p:cNvPicPr preferRelativeResize="0"/>
          <p:nvPr/>
        </p:nvPicPr>
        <p:blipFill rotWithShape="1">
          <a:blip r:embed="rId1"/>
          <a:srcRect/>
          <a:stretch>
            <a:fillRect/>
          </a:stretch>
        </p:blipFill>
        <p:spPr>
          <a:xfrm>
            <a:off x="777500" y="1777725"/>
            <a:ext cx="8074099" cy="3495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g34ee1f6e5a8_0_114"/>
          <p:cNvSpPr txBox="1"/>
          <p:nvPr>
            <p:ph type="title"/>
          </p:nvPr>
        </p:nvSpPr>
        <p:spPr>
          <a:xfrm>
            <a:off x="2214643" y="214817"/>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3300" b="1"/>
              <a:t>Advantages </a:t>
            </a:r>
            <a:endParaRPr sz="3300"/>
          </a:p>
        </p:txBody>
      </p:sp>
      <p:sp>
        <p:nvSpPr>
          <p:cNvPr id="191" name="Google Shape;191;g34ee1f6e5a8_0_114"/>
          <p:cNvSpPr txBox="1"/>
          <p:nvPr>
            <p:ph type="body" idx="1"/>
          </p:nvPr>
        </p:nvSpPr>
        <p:spPr>
          <a:xfrm>
            <a:off x="660129" y="1504054"/>
            <a:ext cx="8229600" cy="4526100"/>
          </a:xfrm>
          <a:prstGeom prst="rect">
            <a:avLst/>
          </a:prstGeom>
          <a:noFill/>
          <a:ln>
            <a:noFill/>
          </a:ln>
        </p:spPr>
        <p:txBody>
          <a:bodyPr spcFirstLastPara="1" wrap="square" lIns="91425" tIns="45700" rIns="91425" bIns="45700" anchor="t" anchorCtr="0">
            <a:normAutofit/>
          </a:bodyPr>
          <a:lstStyle/>
          <a:p>
            <a:pPr marL="285750" lvl="0" indent="-107950" algn="l" rtl="0">
              <a:lnSpc>
                <a:spcPct val="200000"/>
              </a:lnSpc>
              <a:spcBef>
                <a:spcPts val="0"/>
              </a:spcBef>
              <a:spcAft>
                <a:spcPts val="0"/>
              </a:spcAft>
              <a:buClr>
                <a:schemeClr val="dk1"/>
              </a:buClr>
              <a:buSzPts val="2800"/>
              <a:buFont typeface="Arial" panose="020B0704020202020204"/>
              <a:buNone/>
            </a:pPr>
            <a:r>
              <a:rPr lang="en-IN" sz="1600">
                <a:latin typeface="Arial" panose="020B0704020202020204"/>
                <a:ea typeface="Arial" panose="020B0704020202020204"/>
                <a:cs typeface="Arial" panose="020B0704020202020204"/>
                <a:sym typeface="Arial" panose="020B0704020202020204"/>
              </a:rPr>
              <a:t>From a practical perspective, our model has significant benefits. Economically, it could save </a:t>
            </a:r>
            <a:r>
              <a:rPr lang="en-IN" sz="1600" b="1">
                <a:latin typeface="Arial" panose="020B0704020202020204"/>
                <a:ea typeface="Arial" panose="020B0704020202020204"/>
                <a:cs typeface="Arial" panose="020B0704020202020204"/>
                <a:sym typeface="Arial" panose="020B0704020202020204"/>
              </a:rPr>
              <a:t>$1 million per year</a:t>
            </a:r>
            <a:r>
              <a:rPr lang="en-IN" sz="1600">
                <a:latin typeface="Arial" panose="020B0704020202020204"/>
                <a:ea typeface="Arial" panose="020B0704020202020204"/>
                <a:cs typeface="Arial" panose="020B0704020202020204"/>
                <a:sym typeface="Arial" panose="020B0704020202020204"/>
              </a:rPr>
              <a:t> for a mid-sized CDN provider. Technically, it enables support for </a:t>
            </a:r>
            <a:r>
              <a:rPr lang="en-IN" sz="1600" b="1">
                <a:latin typeface="Arial" panose="020B0704020202020204"/>
                <a:ea typeface="Arial" panose="020B0704020202020204"/>
                <a:cs typeface="Arial" panose="020B0704020202020204"/>
                <a:sym typeface="Arial" panose="020B0704020202020204"/>
              </a:rPr>
              <a:t>10,000+ concurrent IoT devices</a:t>
            </a:r>
            <a:r>
              <a:rPr lang="en-IN" sz="1600">
                <a:latin typeface="Arial" panose="020B0704020202020204"/>
                <a:ea typeface="Arial" panose="020B0704020202020204"/>
                <a:cs typeface="Arial" panose="020B0704020202020204"/>
                <a:sym typeface="Arial" panose="020B0704020202020204"/>
              </a:rPr>
              <a:t> per fog cluster. From a sustainability angle, it reduces energy consumption by </a:t>
            </a:r>
            <a:r>
              <a:rPr lang="en-IN" sz="1600" b="1">
                <a:latin typeface="Arial" panose="020B0704020202020204"/>
                <a:ea typeface="Arial" panose="020B0704020202020204"/>
                <a:cs typeface="Arial" panose="020B0704020202020204"/>
                <a:sym typeface="Arial" panose="020B0704020202020204"/>
              </a:rPr>
              <a:t>25%</a:t>
            </a:r>
            <a:r>
              <a:rPr lang="en-IN" sz="1600">
                <a:latin typeface="Arial" panose="020B0704020202020204"/>
                <a:ea typeface="Arial" panose="020B0704020202020204"/>
                <a:cs typeface="Arial" panose="020B0704020202020204"/>
                <a:sym typeface="Arial" panose="020B0704020202020204"/>
              </a:rPr>
              <a:t> compared to centralized models. These impacts are represented using meaningful icons: a dollar sign for cost, an IoT symbol for scale, and a leaf for sustainability.</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96" name="Shape 196"/>
        <p:cNvGrpSpPr/>
        <p:nvPr/>
      </p:nvGrpSpPr>
      <p:grpSpPr>
        <a:xfrm>
          <a:off x="0" y="0"/>
          <a:ext cx="0" cy="0"/>
          <a:chOff x="0" y="0"/>
          <a:chExt cx="0" cy="0"/>
        </a:xfrm>
      </p:grpSpPr>
      <p:sp>
        <p:nvSpPr>
          <p:cNvPr id="197" name="Google Shape;197;g34ee1f6e5a8_0_108"/>
          <p:cNvSpPr txBox="1"/>
          <p:nvPr>
            <p:ph type="title"/>
          </p:nvPr>
        </p:nvSpPr>
        <p:spPr>
          <a:xfrm>
            <a:off x="2154843" y="394242"/>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3300" b="1"/>
              <a:t>Challenges </a:t>
            </a:r>
            <a:endParaRPr sz="3300"/>
          </a:p>
        </p:txBody>
      </p:sp>
      <p:sp>
        <p:nvSpPr>
          <p:cNvPr id="198" name="Google Shape;198;g34ee1f6e5a8_0_108"/>
          <p:cNvSpPr txBox="1"/>
          <p:nvPr>
            <p:ph type="body" idx="1"/>
          </p:nvPr>
        </p:nvSpPr>
        <p:spPr>
          <a:xfrm>
            <a:off x="560479" y="1623654"/>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1200"/>
              </a:spcBef>
              <a:spcAft>
                <a:spcPts val="0"/>
              </a:spcAft>
              <a:buClr>
                <a:schemeClr val="dk1"/>
              </a:buClr>
              <a:buSzPts val="1100"/>
              <a:buFont typeface="Arial" panose="020B0704020202020204"/>
              <a:buNone/>
            </a:pPr>
            <a:r>
              <a:rPr lang="en-IN" sz="1700">
                <a:latin typeface="Arial" panose="020B0704020202020204"/>
                <a:ea typeface="Arial" panose="020B0704020202020204"/>
                <a:cs typeface="Arial" panose="020B0704020202020204"/>
                <a:sym typeface="Arial" panose="020B0704020202020204"/>
              </a:rPr>
              <a:t>We also acknowledge the </a:t>
            </a:r>
            <a:r>
              <a:rPr lang="en-IN" sz="1700" b="1">
                <a:latin typeface="Arial" panose="020B0704020202020204"/>
                <a:ea typeface="Arial" panose="020B0704020202020204"/>
                <a:cs typeface="Arial" panose="020B0704020202020204"/>
                <a:sym typeface="Arial" panose="020B0704020202020204"/>
              </a:rPr>
              <a:t>limitations</a:t>
            </a:r>
            <a:r>
              <a:rPr lang="en-IN" sz="1700">
                <a:latin typeface="Arial" panose="020B0704020202020204"/>
                <a:ea typeface="Arial" panose="020B0704020202020204"/>
                <a:cs typeface="Arial" panose="020B0704020202020204"/>
                <a:sym typeface="Arial" panose="020B0704020202020204"/>
              </a:rPr>
              <a:t> and challenges of our approach. </a:t>
            </a:r>
            <a:r>
              <a:rPr lang="en-IN" sz="1700" b="1">
                <a:latin typeface="Arial" panose="020B0704020202020204"/>
                <a:ea typeface="Arial" panose="020B0704020202020204"/>
                <a:cs typeface="Arial" panose="020B0704020202020204"/>
                <a:sym typeface="Arial" panose="020B0704020202020204"/>
              </a:rPr>
              <a:t>Heterogeneity</a:t>
            </a:r>
            <a:r>
              <a:rPr lang="en-IN" sz="1700">
                <a:latin typeface="Arial" panose="020B0704020202020204"/>
                <a:ea typeface="Arial" panose="020B0704020202020204"/>
                <a:cs typeface="Arial" panose="020B0704020202020204"/>
                <a:sym typeface="Arial" panose="020B0704020202020204"/>
              </a:rPr>
              <a:t> in fog nodes (from low-power Raspberry Pi devices to industrial gateways) complicates standardization. </a:t>
            </a:r>
            <a:r>
              <a:rPr lang="en-IN" sz="1700" b="1">
                <a:latin typeface="Arial" panose="020B0704020202020204"/>
                <a:ea typeface="Arial" panose="020B0704020202020204"/>
                <a:cs typeface="Arial" panose="020B0704020202020204"/>
                <a:sym typeface="Arial" panose="020B0704020202020204"/>
              </a:rPr>
              <a:t>Security</a:t>
            </a:r>
            <a:r>
              <a:rPr lang="en-IN" sz="1700">
                <a:latin typeface="Arial" panose="020B0704020202020204"/>
                <a:ea typeface="Arial" panose="020B0704020202020204"/>
                <a:cs typeface="Arial" panose="020B0704020202020204"/>
                <a:sym typeface="Arial" panose="020B0704020202020204"/>
              </a:rPr>
              <a:t> becomes a concern as distributed caching introduces a larger attack surface, requiring robust encryption. Additionally, managing </a:t>
            </a:r>
            <a:r>
              <a:rPr lang="en-IN" sz="1700" b="1">
                <a:latin typeface="Arial" panose="020B0704020202020204"/>
                <a:ea typeface="Arial" panose="020B0704020202020204"/>
                <a:cs typeface="Arial" panose="020B0704020202020204"/>
                <a:sym typeface="Arial" panose="020B0704020202020204"/>
              </a:rPr>
              <a:t>dynamic content</a:t>
            </a:r>
            <a:r>
              <a:rPr lang="en-IN" sz="1700">
                <a:latin typeface="Arial" panose="020B0704020202020204"/>
                <a:ea typeface="Arial" panose="020B0704020202020204"/>
                <a:cs typeface="Arial" panose="020B0704020202020204"/>
                <a:sym typeface="Arial" panose="020B0704020202020204"/>
              </a:rPr>
              <a:t> remains complex, as it necessitates accurate, real-time popularity prediction. A warning icon and lock symbol accompany these discussion points.</a:t>
            </a:r>
            <a:endParaRPr sz="1700">
              <a:latin typeface="Arial" panose="020B0704020202020204"/>
              <a:ea typeface="Arial" panose="020B0704020202020204"/>
              <a:cs typeface="Arial" panose="020B0704020202020204"/>
              <a:sym typeface="Arial" panose="020B0704020202020204"/>
            </a:endParaRPr>
          </a:p>
          <a:p>
            <a:pPr marL="285750" lvl="0" indent="-107950" algn="l" rtl="0">
              <a:lnSpc>
                <a:spcPct val="200000"/>
              </a:lnSpc>
              <a:spcBef>
                <a:spcPts val="1200"/>
              </a:spcBef>
              <a:spcAft>
                <a:spcPts val="0"/>
              </a:spcAft>
              <a:buClr>
                <a:schemeClr val="dk1"/>
              </a:buClr>
              <a:buSzPts val="2800"/>
              <a:buFont typeface="Arial" panose="020B0704020202020204"/>
              <a:buNone/>
            </a:pPr>
            <a:endParaRPr sz="2400">
              <a:latin typeface="Arial" panose="020B0704020202020204"/>
              <a:ea typeface="Arial" panose="020B0704020202020204"/>
              <a:cs typeface="Arial" panose="020B0704020202020204"/>
              <a:sym typeface="Arial" panose="020B07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03" name="Shape 203"/>
        <p:cNvGrpSpPr/>
        <p:nvPr/>
      </p:nvGrpSpPr>
      <p:grpSpPr>
        <a:xfrm>
          <a:off x="0" y="0"/>
          <a:ext cx="0" cy="0"/>
          <a:chOff x="0" y="0"/>
          <a:chExt cx="0" cy="0"/>
        </a:xfrm>
      </p:grpSpPr>
      <p:sp>
        <p:nvSpPr>
          <p:cNvPr id="204" name="Google Shape;204;g34ee1f6e5a8_0_178"/>
          <p:cNvSpPr txBox="1"/>
          <p:nvPr>
            <p:ph type="title"/>
          </p:nvPr>
        </p:nvSpPr>
        <p:spPr>
          <a:xfrm>
            <a:off x="2154843" y="394242"/>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3300" b="1"/>
              <a:t>Conclusion</a:t>
            </a:r>
            <a:endParaRPr sz="3300"/>
          </a:p>
        </p:txBody>
      </p:sp>
      <p:sp>
        <p:nvSpPr>
          <p:cNvPr id="205" name="Google Shape;205;g34ee1f6e5a8_0_178"/>
          <p:cNvSpPr txBox="1"/>
          <p:nvPr>
            <p:ph type="body" idx="1"/>
          </p:nvPr>
        </p:nvSpPr>
        <p:spPr>
          <a:xfrm>
            <a:off x="560479" y="1623654"/>
            <a:ext cx="8229600" cy="4526100"/>
          </a:xfrm>
          <a:prstGeom prst="rect">
            <a:avLst/>
          </a:prstGeom>
          <a:noFill/>
          <a:ln>
            <a:noFill/>
          </a:ln>
        </p:spPr>
        <p:txBody>
          <a:bodyPr spcFirstLastPara="1" wrap="square" lIns="91425" tIns="45700" rIns="91425" bIns="45700" anchor="t" anchorCtr="0">
            <a:normAutofit/>
          </a:bodyPr>
          <a:lstStyle/>
          <a:p>
            <a:pPr marL="285750" lvl="0" indent="-107950" algn="l" rtl="0">
              <a:lnSpc>
                <a:spcPct val="200000"/>
              </a:lnSpc>
              <a:spcBef>
                <a:spcPts val="0"/>
              </a:spcBef>
              <a:spcAft>
                <a:spcPts val="0"/>
              </a:spcAft>
              <a:buClr>
                <a:schemeClr val="dk1"/>
              </a:buClr>
              <a:buSzPts val="2800"/>
              <a:buFont typeface="Arial" panose="020B0704020202020204"/>
              <a:buNone/>
            </a:pPr>
            <a:r>
              <a:rPr lang="en-IN" sz="1700">
                <a:latin typeface="Arial" panose="020B0704020202020204"/>
                <a:ea typeface="Arial" panose="020B0704020202020204"/>
                <a:cs typeface="Arial" panose="020B0704020202020204"/>
                <a:sym typeface="Arial" panose="020B0704020202020204"/>
              </a:rPr>
              <a:t>To conclude, our fog-based CDN optimization model demonstrates clear benefits, reducing overall costs by </a:t>
            </a:r>
            <a:r>
              <a:rPr lang="en-IN" sz="1700" b="1">
                <a:latin typeface="Arial" panose="020B0704020202020204"/>
                <a:ea typeface="Arial" panose="020B0704020202020204"/>
                <a:cs typeface="Arial" panose="020B0704020202020204"/>
                <a:sym typeface="Arial" panose="020B0704020202020204"/>
              </a:rPr>
              <a:t>40%</a:t>
            </a:r>
            <a:r>
              <a:rPr lang="en-IN" sz="1700">
                <a:latin typeface="Arial" panose="020B0704020202020204"/>
                <a:ea typeface="Arial" panose="020B0704020202020204"/>
                <a:cs typeface="Arial" panose="020B0704020202020204"/>
                <a:sym typeface="Arial" panose="020B0704020202020204"/>
              </a:rPr>
              <a:t> and latency by </a:t>
            </a:r>
            <a:r>
              <a:rPr lang="en-IN" sz="1700" b="1">
                <a:latin typeface="Arial" panose="020B0704020202020204"/>
                <a:ea typeface="Arial" panose="020B0704020202020204"/>
                <a:cs typeface="Arial" panose="020B0704020202020204"/>
                <a:sym typeface="Arial" panose="020B0704020202020204"/>
              </a:rPr>
              <a:t>35%</a:t>
            </a:r>
            <a:r>
              <a:rPr lang="en-IN" sz="1700">
                <a:latin typeface="Arial" panose="020B0704020202020204"/>
                <a:ea typeface="Arial" panose="020B0704020202020204"/>
                <a:cs typeface="Arial" panose="020B0704020202020204"/>
                <a:sym typeface="Arial" panose="020B0704020202020204"/>
              </a:rPr>
              <a:t>. The broader impact is profound—it enables scalable solutions for </a:t>
            </a:r>
            <a:r>
              <a:rPr lang="en-IN" sz="1700" b="1">
                <a:latin typeface="Arial" panose="020B0704020202020204"/>
                <a:ea typeface="Arial" panose="020B0704020202020204"/>
                <a:cs typeface="Arial" panose="020B0704020202020204"/>
                <a:sym typeface="Arial" panose="020B0704020202020204"/>
              </a:rPr>
              <a:t>smart cities</a:t>
            </a:r>
            <a:r>
              <a:rPr lang="en-IN" sz="1700">
                <a:latin typeface="Arial" panose="020B0704020202020204"/>
                <a:ea typeface="Arial" panose="020B0704020202020204"/>
                <a:cs typeface="Arial" panose="020B0704020202020204"/>
                <a:sym typeface="Arial" panose="020B0704020202020204"/>
              </a:rPr>
              <a:t>, </a:t>
            </a:r>
            <a:r>
              <a:rPr lang="en-IN" sz="1700" b="1">
                <a:latin typeface="Arial" panose="020B0704020202020204"/>
                <a:ea typeface="Arial" panose="020B0704020202020204"/>
                <a:cs typeface="Arial" panose="020B0704020202020204"/>
                <a:sym typeface="Arial" panose="020B0704020202020204"/>
              </a:rPr>
              <a:t>Industry 4.0</a:t>
            </a:r>
            <a:r>
              <a:rPr lang="en-IN" sz="1700">
                <a:latin typeface="Arial" panose="020B0704020202020204"/>
                <a:ea typeface="Arial" panose="020B0704020202020204"/>
                <a:cs typeface="Arial" panose="020B0704020202020204"/>
                <a:sym typeface="Arial" panose="020B0704020202020204"/>
              </a:rPr>
              <a:t>, and </a:t>
            </a:r>
            <a:r>
              <a:rPr lang="en-IN" sz="1700" b="1">
                <a:latin typeface="Arial" panose="020B0704020202020204"/>
                <a:ea typeface="Arial" panose="020B0704020202020204"/>
                <a:cs typeface="Arial" panose="020B0704020202020204"/>
                <a:sym typeface="Arial" panose="020B0704020202020204"/>
              </a:rPr>
              <a:t>metaverse</a:t>
            </a:r>
            <a:r>
              <a:rPr lang="en-IN" sz="1700">
                <a:latin typeface="Arial" panose="020B0704020202020204"/>
                <a:ea typeface="Arial" panose="020B0704020202020204"/>
                <a:cs typeface="Arial" panose="020B0704020202020204"/>
                <a:sym typeface="Arial" panose="020B0704020202020204"/>
              </a:rPr>
              <a:t> platforms that demand real-time content distribution. </a:t>
            </a:r>
            <a:endParaRPr sz="3000">
              <a:latin typeface="Arial" panose="020B0704020202020204"/>
              <a:ea typeface="Arial" panose="020B0704020202020204"/>
              <a:cs typeface="Arial" panose="020B0704020202020204"/>
              <a:sym typeface="Arial" panose="020B07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g34ee1f6e5a8_0_144"/>
          <p:cNvSpPr txBox="1"/>
          <p:nvPr>
            <p:ph type="title"/>
          </p:nvPr>
        </p:nvSpPr>
        <p:spPr>
          <a:xfrm>
            <a:off x="1703843" y="2730942"/>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4000" b="1"/>
              <a:t>Thank You</a:t>
            </a:r>
            <a:endParaRPr sz="4000"/>
          </a:p>
        </p:txBody>
      </p:sp>
      <p:sp>
        <p:nvSpPr>
          <p:cNvPr id="212" name="Google Shape;212;g34ee1f6e5a8_0_144"/>
          <p:cNvSpPr txBox="1"/>
          <p:nvPr>
            <p:ph type="body" idx="1"/>
          </p:nvPr>
        </p:nvSpPr>
        <p:spPr>
          <a:xfrm>
            <a:off x="832729" y="5427654"/>
            <a:ext cx="8229600" cy="4526100"/>
          </a:xfrm>
          <a:prstGeom prst="rect">
            <a:avLst/>
          </a:prstGeom>
          <a:noFill/>
          <a:ln>
            <a:noFill/>
          </a:ln>
        </p:spPr>
        <p:txBody>
          <a:bodyPr spcFirstLastPara="1" wrap="square" lIns="91425" tIns="45700" rIns="91425" bIns="45700" anchor="t" anchorCtr="0">
            <a:normAutofit/>
          </a:bodyPr>
          <a:lstStyle/>
          <a:p>
            <a:pPr marL="285750" lvl="0" indent="-107950" algn="l" rtl="0">
              <a:lnSpc>
                <a:spcPct val="200000"/>
              </a:lnSpc>
              <a:spcBef>
                <a:spcPts val="0"/>
              </a:spcBef>
              <a:spcAft>
                <a:spcPts val="0"/>
              </a:spcAft>
              <a:buClr>
                <a:schemeClr val="dk1"/>
              </a:buClr>
              <a:buSzPts val="2800"/>
              <a:buFont typeface="Arial" panose="020B0704020202020204"/>
              <a:buNone/>
            </a:pPr>
            <a:r>
              <a:rPr lang="en-IN" sz="600"/>
              <a:t>.</a:t>
            </a:r>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2"/>
          <p:cNvSpPr txBox="1"/>
          <p:nvPr>
            <p:ph type="title"/>
          </p:nvPr>
        </p:nvSpPr>
        <p:spPr>
          <a:xfrm>
            <a:off x="2483775" y="388749"/>
            <a:ext cx="5736300" cy="701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a:t>Introduction</a:t>
            </a:r>
            <a:endParaRPr lang="en-IN"/>
          </a:p>
        </p:txBody>
      </p:sp>
      <p:sp>
        <p:nvSpPr>
          <p:cNvPr id="106" name="Google Shape;106;p2"/>
          <p:cNvSpPr txBox="1"/>
          <p:nvPr>
            <p:ph type="body" idx="1"/>
          </p:nvPr>
        </p:nvSpPr>
        <p:spPr>
          <a:xfrm>
            <a:off x="700000" y="1324625"/>
            <a:ext cx="8229600" cy="4516500"/>
          </a:xfrm>
          <a:prstGeom prst="rect">
            <a:avLst/>
          </a:prstGeom>
          <a:noFill/>
          <a:ln>
            <a:noFill/>
          </a:ln>
        </p:spPr>
        <p:txBody>
          <a:bodyPr spcFirstLastPara="1" wrap="square" lIns="91425" tIns="45700" rIns="91425" bIns="45700" anchor="t" anchorCtr="0">
            <a:noAutofit/>
          </a:bodyPr>
          <a:lstStyle/>
          <a:p>
            <a:pPr marL="285750" lvl="0" indent="-107950" algn="l" rtl="0">
              <a:lnSpc>
                <a:spcPct val="200000"/>
              </a:lnSpc>
              <a:spcBef>
                <a:spcPts val="0"/>
              </a:spcBef>
              <a:spcAft>
                <a:spcPts val="0"/>
              </a:spcAft>
              <a:buClr>
                <a:schemeClr val="dk1"/>
              </a:buClr>
              <a:buSzPts val="688"/>
              <a:buFont typeface="Arial" panose="020B0704020202020204"/>
              <a:buNone/>
            </a:pPr>
            <a:r>
              <a:rPr lang="en-IN" sz="1630"/>
              <a:t>The growing dependence of the global population on the internet has caused much higher data consumption, and video content alone drives up to 80% of the world's traffic. Conventional Content Delivery Networks (CDNs) that are based on centralized cloud data centers are not scalable, particularly in the wake of fast-paced mobile device and user expansion. These constraints make it imperative to turn to fog computing-based Content Delivery Networks (Fog-CDNs). Fog computing has the potential to provide enhanced performance and affordability by placing content nearer to the user at the network edge. This paper suggests an optimization model for content distribution in Fog-CDNs to deal with the increasing need for effective content delivery with lower costs.</a:t>
            </a:r>
            <a:endParaRPr sz="1630"/>
          </a:p>
          <a:p>
            <a:pPr marL="285750" lvl="0" indent="-107950" algn="l" rtl="0">
              <a:lnSpc>
                <a:spcPct val="200000"/>
              </a:lnSpc>
              <a:spcBef>
                <a:spcPts val="0"/>
              </a:spcBef>
              <a:spcAft>
                <a:spcPts val="0"/>
              </a:spcAft>
              <a:buClr>
                <a:schemeClr val="dk1"/>
              </a:buClr>
              <a:buSzPts val="688"/>
              <a:buFont typeface="Arial" panose="020B0704020202020204"/>
              <a:buNone/>
            </a:pPr>
            <a:endParaRPr sz="1630"/>
          </a:p>
          <a:p>
            <a:pPr marL="285750" lvl="0" indent="-107950" algn="l" rtl="0">
              <a:lnSpc>
                <a:spcPct val="200000"/>
              </a:lnSpc>
              <a:spcBef>
                <a:spcPts val="0"/>
              </a:spcBef>
              <a:spcAft>
                <a:spcPts val="0"/>
              </a:spcAft>
              <a:buClr>
                <a:schemeClr val="dk1"/>
              </a:buClr>
              <a:buSzPts val="1619"/>
              <a:buFont typeface="Arial" panose="020B0704020202020204"/>
              <a:buNone/>
            </a:pPr>
            <a:endParaRPr sz="163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3"/>
          <p:cNvSpPr txBox="1"/>
          <p:nvPr>
            <p:ph type="title"/>
          </p:nvPr>
        </p:nvSpPr>
        <p:spPr>
          <a:xfrm>
            <a:off x="2483768" y="214817"/>
            <a:ext cx="5736438" cy="874951"/>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a:t>Research Objectives</a:t>
            </a:r>
            <a:endParaRPr lang="en-IN"/>
          </a:p>
        </p:txBody>
      </p:sp>
      <p:sp>
        <p:nvSpPr>
          <p:cNvPr id="112" name="Google Shape;112;p3"/>
          <p:cNvSpPr txBox="1"/>
          <p:nvPr>
            <p:ph type="body" idx="1"/>
          </p:nvPr>
        </p:nvSpPr>
        <p:spPr>
          <a:xfrm>
            <a:off x="640204" y="1424304"/>
            <a:ext cx="8229600" cy="4526100"/>
          </a:xfrm>
          <a:prstGeom prst="rect">
            <a:avLst/>
          </a:prstGeom>
          <a:noFill/>
          <a:ln>
            <a:noFill/>
          </a:ln>
        </p:spPr>
        <p:txBody>
          <a:bodyPr spcFirstLastPara="1" wrap="square" lIns="91425" tIns="45700" rIns="91425" bIns="45700" anchor="t" anchorCtr="0">
            <a:normAutofit/>
          </a:bodyPr>
          <a:lstStyle/>
          <a:p>
            <a:pPr marL="285750" lvl="0" indent="-107950" algn="l" rtl="0">
              <a:lnSpc>
                <a:spcPct val="190000"/>
              </a:lnSpc>
              <a:spcBef>
                <a:spcPts val="0"/>
              </a:spcBef>
              <a:spcAft>
                <a:spcPts val="0"/>
              </a:spcAft>
              <a:buClr>
                <a:schemeClr val="dk1"/>
              </a:buClr>
              <a:buSzPts val="2590"/>
              <a:buFont typeface="Arial" panose="020B0704020202020204"/>
              <a:buNone/>
            </a:pPr>
            <a:r>
              <a:rPr lang="en-IN" sz="2010"/>
              <a:t>The study seeks to solve three fundamental goals in the context of Fog-CDNs. First, it seeks to identify the best placement of fog nodes in the network. Second, it seeks to create an effective content distribution plan that reduces delivery time and resource consumption. Third, the model seeks to reduce the total operational cost of the Fog-CDN system while maintaining Quality of Service (QoS) requirements.</a:t>
            </a:r>
            <a:endParaRPr sz="201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7" name="Shape 117"/>
        <p:cNvGrpSpPr/>
        <p:nvPr/>
      </p:nvGrpSpPr>
      <p:grpSpPr>
        <a:xfrm>
          <a:off x="0" y="0"/>
          <a:ext cx="0" cy="0"/>
          <a:chOff x="0" y="0"/>
          <a:chExt cx="0" cy="0"/>
        </a:xfrm>
      </p:grpSpPr>
      <p:sp>
        <p:nvSpPr>
          <p:cNvPr id="118" name="Google Shape;118;p4"/>
          <p:cNvSpPr txBox="1"/>
          <p:nvPr>
            <p:ph type="title"/>
          </p:nvPr>
        </p:nvSpPr>
        <p:spPr>
          <a:xfrm>
            <a:off x="2453843" y="449667"/>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3400" b="1"/>
              <a:t>System Model Overview</a:t>
            </a:r>
            <a:endParaRPr sz="3400"/>
          </a:p>
        </p:txBody>
      </p:sp>
      <p:sp>
        <p:nvSpPr>
          <p:cNvPr id="119" name="Google Shape;119;p4"/>
          <p:cNvSpPr txBox="1"/>
          <p:nvPr>
            <p:ph type="body" idx="1"/>
          </p:nvPr>
        </p:nvSpPr>
        <p:spPr>
          <a:xfrm>
            <a:off x="700004" y="1324629"/>
            <a:ext cx="8229600" cy="4525963"/>
          </a:xfrm>
          <a:prstGeom prst="rect">
            <a:avLst/>
          </a:prstGeom>
          <a:noFill/>
          <a:ln>
            <a:noFill/>
          </a:ln>
        </p:spPr>
        <p:txBody>
          <a:bodyPr spcFirstLastPara="1" wrap="square" lIns="91425" tIns="45700" rIns="91425" bIns="45700" anchor="t" anchorCtr="0">
            <a:noAutofit/>
          </a:bodyPr>
          <a:lstStyle/>
          <a:p>
            <a:pPr marL="285750" lvl="0" indent="-107950" algn="l" rtl="0">
              <a:lnSpc>
                <a:spcPct val="190000"/>
              </a:lnSpc>
              <a:spcBef>
                <a:spcPts val="0"/>
              </a:spcBef>
              <a:spcAft>
                <a:spcPts val="0"/>
              </a:spcAft>
              <a:buClr>
                <a:schemeClr val="dk1"/>
              </a:buClr>
              <a:buSzPts val="605"/>
              <a:buFont typeface="Arial" panose="020B0704020202020204"/>
              <a:buNone/>
            </a:pPr>
            <a:r>
              <a:rPr lang="en-IN" sz="1740"/>
              <a:t>The system model presented in the paper consists of a number of important components. These are a Centralized Cloud Content Provider (CCP), which holds and distributes content, a number of fog nodes distributed across different geographic locations, and Open Public Wi-Fi Access Points (OPWAPs) that act as edge access points for users. The difficulty is to decide where the fog nodes should be placed to meet the trade-off between cost and performance. The objective is to make sure content is delivered efficiently to end-users with the goal of reducing the total cost of network infrastructure deployment and maintenance. The model also includes link capacity and storage constraints.</a:t>
            </a:r>
            <a:endParaRPr sz="1740"/>
          </a:p>
          <a:p>
            <a:pPr marL="285750" lvl="0" indent="-107950" algn="l" rtl="0">
              <a:lnSpc>
                <a:spcPct val="190000"/>
              </a:lnSpc>
              <a:spcBef>
                <a:spcPts val="0"/>
              </a:spcBef>
              <a:spcAft>
                <a:spcPts val="0"/>
              </a:spcAft>
              <a:buClr>
                <a:schemeClr val="dk1"/>
              </a:buClr>
              <a:buSzPts val="605"/>
              <a:buFont typeface="Arial" panose="020B0704020202020204"/>
              <a:buNone/>
            </a:pPr>
            <a:endParaRPr sz="1740"/>
          </a:p>
          <a:p>
            <a:pPr marL="285750" lvl="0" indent="-107950" algn="l" rtl="0">
              <a:lnSpc>
                <a:spcPct val="190000"/>
              </a:lnSpc>
              <a:spcBef>
                <a:spcPts val="0"/>
              </a:spcBef>
              <a:spcAft>
                <a:spcPts val="0"/>
              </a:spcAft>
              <a:buClr>
                <a:schemeClr val="dk1"/>
              </a:buClr>
              <a:buSzPts val="1540"/>
              <a:buFont typeface="Arial" panose="020B0704020202020204"/>
              <a:buNone/>
            </a:pPr>
            <a:endParaRPr sz="174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4" name="Shape 124"/>
        <p:cNvGrpSpPr/>
        <p:nvPr/>
      </p:nvGrpSpPr>
      <p:grpSpPr>
        <a:xfrm>
          <a:off x="0" y="0"/>
          <a:ext cx="0" cy="0"/>
          <a:chOff x="0" y="0"/>
          <a:chExt cx="0" cy="0"/>
        </a:xfrm>
      </p:grpSpPr>
      <p:sp>
        <p:nvSpPr>
          <p:cNvPr id="125" name="Google Shape;125;g34ee1f6e5a8_0_51"/>
          <p:cNvSpPr txBox="1"/>
          <p:nvPr>
            <p:ph type="title"/>
          </p:nvPr>
        </p:nvSpPr>
        <p:spPr>
          <a:xfrm>
            <a:off x="2483768" y="214817"/>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3400" b="1"/>
              <a:t>Mathematical Formulation</a:t>
            </a:r>
            <a:endParaRPr sz="3000"/>
          </a:p>
        </p:txBody>
      </p:sp>
      <p:sp>
        <p:nvSpPr>
          <p:cNvPr id="126" name="Google Shape;126;g34ee1f6e5a8_0_51"/>
          <p:cNvSpPr txBox="1"/>
          <p:nvPr>
            <p:ph type="body" idx="1"/>
          </p:nvPr>
        </p:nvSpPr>
        <p:spPr>
          <a:xfrm>
            <a:off x="700004" y="1324629"/>
            <a:ext cx="8229600" cy="4526100"/>
          </a:xfrm>
          <a:prstGeom prst="rect">
            <a:avLst/>
          </a:prstGeom>
          <a:noFill/>
          <a:ln>
            <a:noFill/>
          </a:ln>
        </p:spPr>
        <p:txBody>
          <a:bodyPr spcFirstLastPara="1" wrap="square" lIns="91425" tIns="45700" rIns="91425" bIns="45700" anchor="t" anchorCtr="0">
            <a:normAutofit/>
          </a:bodyPr>
          <a:lstStyle/>
          <a:p>
            <a:pPr marL="285750" lvl="0" indent="-107950" algn="l" rtl="0">
              <a:lnSpc>
                <a:spcPct val="200000"/>
              </a:lnSpc>
              <a:spcBef>
                <a:spcPts val="0"/>
              </a:spcBef>
              <a:spcAft>
                <a:spcPts val="0"/>
              </a:spcAft>
              <a:buClr>
                <a:schemeClr val="dk1"/>
              </a:buClr>
              <a:buSzPts val="1100"/>
              <a:buFont typeface="Arial" panose="020B0704020202020204"/>
              <a:buNone/>
            </a:pPr>
            <a:r>
              <a:rPr lang="en-IN" sz="1600">
                <a:highlight>
                  <a:schemeClr val="lt1"/>
                </a:highlight>
                <a:latin typeface="Arial" panose="020B0704020202020204"/>
                <a:ea typeface="Arial" panose="020B0704020202020204"/>
                <a:cs typeface="Arial" panose="020B0704020202020204"/>
                <a:sym typeface="Arial" panose="020B0704020202020204"/>
              </a:rPr>
              <a:t>The optimization problem is defined mathematically, and decision variables control the deployment of fog nodes and distribution of content over the network. The model employs a binary decision variable,</a:t>
            </a:r>
            <a:r>
              <a:rPr lang="en-IN" sz="1600">
                <a:highlight>
                  <a:schemeClr val="lt1"/>
                </a:highlight>
              </a:rPr>
              <a:t>D(r,p,n)​</a:t>
            </a:r>
            <a:r>
              <a:rPr lang="en-IN" sz="1600">
                <a:highlight>
                  <a:schemeClr val="lt1"/>
                </a:highlight>
                <a:latin typeface="Arial" panose="020B0704020202020204"/>
                <a:ea typeface="Arial" panose="020B0704020202020204"/>
                <a:cs typeface="Arial" panose="020B0704020202020204"/>
                <a:sym typeface="Arial" panose="020B0704020202020204"/>
              </a:rPr>
              <a:t> which is an indicator of whether a fog node is deployed at a given position. The objective function aims to minimize the total cost, which is comprised of placement costs, replication costs (upload, download, and storage costs), and operation costs. The formulation further consists of multiple constraints to satisfy Quality of Service (QoS) requirements, not to violate network link capacities, and not to violate storage capacity at fog nodes.</a:t>
            </a:r>
            <a:endParaRPr sz="1600">
              <a:highlight>
                <a:schemeClr val="lt1"/>
              </a:highlight>
              <a:latin typeface="Arial" panose="020B0704020202020204"/>
              <a:ea typeface="Arial" panose="020B0704020202020204"/>
              <a:cs typeface="Arial" panose="020B0704020202020204"/>
              <a:sym typeface="Arial" panose="020B0704020202020204"/>
            </a:endParaRPr>
          </a:p>
          <a:p>
            <a:pPr marL="285750" lvl="0" indent="-107950" algn="l" rtl="0">
              <a:lnSpc>
                <a:spcPct val="90000"/>
              </a:lnSpc>
              <a:spcBef>
                <a:spcPts val="0"/>
              </a:spcBef>
              <a:spcAft>
                <a:spcPts val="0"/>
              </a:spcAft>
              <a:buClr>
                <a:schemeClr val="dk1"/>
              </a:buClr>
              <a:buSzPts val="2800"/>
              <a:buFont typeface="Arial" panose="020B0704020202020204"/>
              <a:buNone/>
            </a:pPr>
            <a:endParaRPr>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g34ee1f6e5a8_0_45"/>
          <p:cNvSpPr txBox="1"/>
          <p:nvPr>
            <p:ph type="title"/>
          </p:nvPr>
        </p:nvSpPr>
        <p:spPr>
          <a:xfrm>
            <a:off x="2463818" y="449517"/>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3300" b="1"/>
              <a:t>Problem Statement</a:t>
            </a:r>
            <a:endParaRPr sz="3300"/>
          </a:p>
        </p:txBody>
      </p:sp>
      <p:sp>
        <p:nvSpPr>
          <p:cNvPr id="133" name="Google Shape;133;g34ee1f6e5a8_0_45"/>
          <p:cNvSpPr txBox="1"/>
          <p:nvPr>
            <p:ph type="body" idx="1"/>
          </p:nvPr>
        </p:nvSpPr>
        <p:spPr>
          <a:xfrm>
            <a:off x="739879" y="1583779"/>
            <a:ext cx="8229600" cy="4526100"/>
          </a:xfrm>
          <a:prstGeom prst="rect">
            <a:avLst/>
          </a:prstGeom>
          <a:noFill/>
          <a:ln>
            <a:noFill/>
          </a:ln>
        </p:spPr>
        <p:txBody>
          <a:bodyPr spcFirstLastPara="1" wrap="square" lIns="91425" tIns="45700" rIns="91425" bIns="45700" anchor="t" anchorCtr="0">
            <a:normAutofit fontScale="62500" lnSpcReduction="10000"/>
          </a:bodyPr>
          <a:lstStyle/>
          <a:p>
            <a:pPr marL="285750" lvl="0" indent="-107950" algn="l" rtl="0">
              <a:lnSpc>
                <a:spcPct val="200000"/>
              </a:lnSpc>
              <a:spcBef>
                <a:spcPts val="0"/>
              </a:spcBef>
              <a:spcAft>
                <a:spcPts val="0"/>
              </a:spcAft>
              <a:buClr>
                <a:schemeClr val="dk1"/>
              </a:buClr>
              <a:buSzPct val="39000"/>
              <a:buFont typeface="Arial" panose="020B0704020202020204"/>
              <a:buNone/>
            </a:pPr>
            <a:r>
              <a:rPr lang="en-IN"/>
              <a:t>We then shift our focus to the most pressing issues confronting CDNs in the present time. More than 60% of CDN operational costs are derived from cloud bandwidth utilization. Moreover, prevailing models waste unused fog resources, and most of the available solutions sacrifice both latency and QoS for cost-effectiveness. Our research target is to devise an optimization model that minimizes cost while guaranteeing QoS, including latency constraints and cache hit ratios. A graphic infographic summarizes the major issues and how our model solves them.</a:t>
            </a:r>
            <a:endParaRPr lang="en-IN"/>
          </a:p>
          <a:p>
            <a:pPr marL="285750" lvl="0" indent="-107950" algn="l" rtl="0">
              <a:lnSpc>
                <a:spcPct val="200000"/>
              </a:lnSpc>
              <a:spcBef>
                <a:spcPts val="0"/>
              </a:spcBef>
              <a:spcAft>
                <a:spcPts val="0"/>
              </a:spcAft>
              <a:buClr>
                <a:schemeClr val="dk1"/>
              </a:buClr>
              <a:buSzPct val="39000"/>
              <a:buFont typeface="Arial" panose="020B0704020202020204"/>
              <a:buNone/>
            </a:pPr>
          </a:p>
          <a:p>
            <a:pPr marL="285750" lvl="0" indent="-107950" algn="l" rtl="0">
              <a:lnSpc>
                <a:spcPct val="200000"/>
              </a:lnSpc>
              <a:spcBef>
                <a:spcPts val="0"/>
              </a:spcBef>
              <a:spcAft>
                <a:spcPts val="0"/>
              </a:spcAft>
              <a:buClr>
                <a:schemeClr val="dk1"/>
              </a:buClr>
              <a:buSzPct val="100000"/>
              <a:buFont typeface="Arial" panose="020B0704020202020204"/>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g34ee1f6e5a8_0_39"/>
          <p:cNvSpPr txBox="1"/>
          <p:nvPr>
            <p:ph type="title"/>
          </p:nvPr>
        </p:nvSpPr>
        <p:spPr>
          <a:xfrm>
            <a:off x="2423968" y="334417"/>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3400" b="1"/>
              <a:t>System Architecture </a:t>
            </a:r>
            <a:endParaRPr sz="3000"/>
          </a:p>
        </p:txBody>
      </p:sp>
      <p:sp>
        <p:nvSpPr>
          <p:cNvPr id="140" name="Google Shape;140;g34ee1f6e5a8_0_39"/>
          <p:cNvSpPr txBox="1"/>
          <p:nvPr>
            <p:ph type="body" idx="1"/>
          </p:nvPr>
        </p:nvSpPr>
        <p:spPr>
          <a:xfrm>
            <a:off x="670104" y="1504054"/>
            <a:ext cx="8229600" cy="4526100"/>
          </a:xfrm>
          <a:prstGeom prst="rect">
            <a:avLst/>
          </a:prstGeom>
          <a:noFill/>
          <a:ln>
            <a:noFill/>
          </a:ln>
        </p:spPr>
        <p:txBody>
          <a:bodyPr spcFirstLastPara="1" wrap="square" lIns="91425" tIns="45700" rIns="91425" bIns="45700" anchor="t" anchorCtr="0">
            <a:normAutofit fontScale="70000"/>
          </a:bodyPr>
          <a:lstStyle/>
          <a:p>
            <a:pPr marL="285750" lvl="0" indent="-107950" algn="l" rtl="0">
              <a:lnSpc>
                <a:spcPct val="200000"/>
              </a:lnSpc>
              <a:spcBef>
                <a:spcPts val="0"/>
              </a:spcBef>
              <a:spcAft>
                <a:spcPts val="0"/>
              </a:spcAft>
              <a:buClr>
                <a:schemeClr val="dk1"/>
              </a:buClr>
              <a:buSzPct val="100000"/>
              <a:buFont typeface="Arial" panose="020B0704020202020204"/>
              <a:buNone/>
            </a:pPr>
            <a:r>
              <a:rPr lang="en-IN"/>
              <a:t>The system structure falls into the three layers: the end-user layer (such as phones, sensors, and IoT devices), the fog layer (that handles localized caching and processing), and the cloud layer (serving as a backup for less frequently accessed content). The model encompasses dynamic routing of content requests according to latency and cost. It is easy to understand these interactions through a layered diagram with arrows showing real-time data flow among users, fog nodes, and the cloud.</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g34ee1f6e5a8_0_33"/>
          <p:cNvSpPr txBox="1"/>
          <p:nvPr>
            <p:ph type="title"/>
          </p:nvPr>
        </p:nvSpPr>
        <p:spPr>
          <a:xfrm>
            <a:off x="2483768" y="214817"/>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3400" b="1"/>
              <a:t>System Architecture </a:t>
            </a:r>
            <a:endParaRPr sz="3000"/>
          </a:p>
          <a:p>
            <a:pPr marL="0" lvl="0" indent="0" algn="ctr" rtl="0">
              <a:lnSpc>
                <a:spcPct val="90000"/>
              </a:lnSpc>
              <a:spcBef>
                <a:spcPts val="0"/>
              </a:spcBef>
              <a:spcAft>
                <a:spcPts val="0"/>
              </a:spcAft>
              <a:buClr>
                <a:srgbClr val="930B0B"/>
              </a:buClr>
              <a:buSzPts val="3600"/>
              <a:buFont typeface="Times New Roman" panose="02020603050405020304"/>
              <a:buNone/>
            </a:pPr>
            <a:endParaRPr b="1"/>
          </a:p>
        </p:txBody>
      </p:sp>
      <p:sp>
        <p:nvSpPr>
          <p:cNvPr id="147" name="Google Shape;147;g34ee1f6e5a8_0_33"/>
          <p:cNvSpPr txBox="1"/>
          <p:nvPr>
            <p:ph type="body" idx="1"/>
          </p:nvPr>
        </p:nvSpPr>
        <p:spPr>
          <a:xfrm>
            <a:off x="1982304" y="1952629"/>
            <a:ext cx="8229600" cy="4526100"/>
          </a:xfrm>
          <a:prstGeom prst="rect">
            <a:avLst/>
          </a:prstGeom>
          <a:noFill/>
          <a:ln>
            <a:noFill/>
          </a:ln>
        </p:spPr>
        <p:txBody>
          <a:bodyPr spcFirstLastPara="1" wrap="square" lIns="91425" tIns="45700" rIns="91425" bIns="45700" anchor="t" anchorCtr="0">
            <a:normAutofit/>
          </a:bodyPr>
          <a:lstStyle/>
          <a:p>
            <a:pPr marL="285750" lvl="0" indent="-107950" algn="l" rtl="0">
              <a:lnSpc>
                <a:spcPct val="90000"/>
              </a:lnSpc>
              <a:spcBef>
                <a:spcPts val="0"/>
              </a:spcBef>
              <a:spcAft>
                <a:spcPts val="0"/>
              </a:spcAft>
              <a:buClr>
                <a:schemeClr val="dk1"/>
              </a:buClr>
              <a:buSzPts val="2800"/>
              <a:buFont typeface="Arial" panose="020B0704020202020204"/>
              <a:buNone/>
            </a:pPr>
            <a:r>
              <a:rPr lang="en-IN"/>
              <a:t>.</a:t>
            </a:r>
            <a:endParaRPr lang="en-IN"/>
          </a:p>
        </p:txBody>
      </p:sp>
      <p:pic>
        <p:nvPicPr>
          <p:cNvPr id="148" name="Google Shape;148;g34ee1f6e5a8_0_33"/>
          <p:cNvPicPr preferRelativeResize="0"/>
          <p:nvPr/>
        </p:nvPicPr>
        <p:blipFill rotWithShape="1">
          <a:blip r:embed="rId1"/>
          <a:srcRect/>
          <a:stretch>
            <a:fillRect/>
          </a:stretch>
        </p:blipFill>
        <p:spPr>
          <a:xfrm>
            <a:off x="1645713" y="1243000"/>
            <a:ext cx="5972175" cy="4371975"/>
          </a:xfrm>
          <a:prstGeom prst="rect">
            <a:avLst/>
          </a:prstGeom>
          <a:noFill/>
          <a:ln>
            <a:noFill/>
          </a:ln>
        </p:spPr>
      </p:pic>
      <p:sp>
        <p:nvSpPr>
          <p:cNvPr id="2" name="Text Box 1"/>
          <p:cNvSpPr txBox="1"/>
          <p:nvPr/>
        </p:nvSpPr>
        <p:spPr>
          <a:xfrm>
            <a:off x="1077595" y="1851025"/>
            <a:ext cx="3048000" cy="306705"/>
          </a:xfrm>
          <a:prstGeom prst="rect">
            <a:avLst/>
          </a:prstGeom>
          <a:noFill/>
        </p:spPr>
        <p:txBody>
          <a:bodyPr wrap="squar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g34ee1f6e5a8_0_27"/>
          <p:cNvSpPr txBox="1"/>
          <p:nvPr>
            <p:ph type="title"/>
          </p:nvPr>
        </p:nvSpPr>
        <p:spPr>
          <a:xfrm>
            <a:off x="2284393" y="364342"/>
            <a:ext cx="5736300" cy="875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930B0B"/>
              </a:buClr>
              <a:buSzPts val="3600"/>
              <a:buFont typeface="Times New Roman" panose="02020603050405020304"/>
              <a:buNone/>
            </a:pPr>
            <a:r>
              <a:rPr lang="en-IN" sz="3300" b="1"/>
              <a:t>Optimization Model</a:t>
            </a:r>
            <a:endParaRPr sz="3300"/>
          </a:p>
        </p:txBody>
      </p:sp>
      <p:sp>
        <p:nvSpPr>
          <p:cNvPr id="155" name="Google Shape;155;g34ee1f6e5a8_0_27"/>
          <p:cNvSpPr txBox="1"/>
          <p:nvPr>
            <p:ph type="body" idx="1"/>
          </p:nvPr>
        </p:nvSpPr>
        <p:spPr>
          <a:xfrm>
            <a:off x="550479" y="1334579"/>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200000"/>
              </a:lnSpc>
              <a:spcBef>
                <a:spcPts val="1200"/>
              </a:spcBef>
              <a:spcAft>
                <a:spcPts val="0"/>
              </a:spcAft>
              <a:buClr>
                <a:schemeClr val="dk1"/>
              </a:buClr>
              <a:buSzPts val="1100"/>
              <a:buFont typeface="Arial" panose="020B0704020202020204"/>
              <a:buNone/>
            </a:pPr>
            <a:r>
              <a:rPr lang="en-IN" sz="1600">
                <a:latin typeface="Arial" panose="020B0704020202020204"/>
                <a:ea typeface="Arial" panose="020B0704020202020204"/>
                <a:cs typeface="Arial" panose="020B0704020202020204"/>
                <a:sym typeface="Arial" panose="020B0704020202020204"/>
              </a:rPr>
              <a:t>Our cost-efficient optimization model aims to minimize the total content distribution cost, represented as:</a:t>
            </a:r>
            <a:endParaRPr sz="1600">
              <a:latin typeface="Arial" panose="020B0704020202020204"/>
              <a:ea typeface="Arial" panose="020B0704020202020204"/>
              <a:cs typeface="Arial" panose="020B0704020202020204"/>
              <a:sym typeface="Arial" panose="020B0704020202020204"/>
            </a:endParaRPr>
          </a:p>
          <a:p>
            <a:pPr marL="0" lvl="0" indent="0" algn="l" rtl="0">
              <a:lnSpc>
                <a:spcPct val="200000"/>
              </a:lnSpc>
              <a:spcBef>
                <a:spcPts val="1200"/>
              </a:spcBef>
              <a:spcAft>
                <a:spcPts val="0"/>
              </a:spcAft>
              <a:buClr>
                <a:schemeClr val="dk1"/>
              </a:buClr>
              <a:buSzPts val="1100"/>
              <a:buFont typeface="Arial" panose="020B0704020202020204"/>
              <a:buNone/>
            </a:pPr>
            <a:r>
              <a:rPr lang="en-IN" sz="1600">
                <a:latin typeface="Arial" panose="020B0704020202020204"/>
                <a:ea typeface="Arial" panose="020B0704020202020204"/>
                <a:cs typeface="Arial" panose="020B0704020202020204"/>
                <a:sym typeface="Arial" panose="020B0704020202020204"/>
              </a:rPr>
              <a:t>Total Cost=α⋅Storage+β⋅Bandwidth+γ⋅Latency</a:t>
            </a:r>
            <a:endParaRPr sz="1600">
              <a:latin typeface="Arial" panose="020B0704020202020204"/>
              <a:ea typeface="Arial" panose="020B0704020202020204"/>
              <a:cs typeface="Arial" panose="020B0704020202020204"/>
              <a:sym typeface="Arial" panose="020B0704020202020204"/>
            </a:endParaRPr>
          </a:p>
          <a:p>
            <a:pPr marL="0" lvl="0" indent="0" algn="l" rtl="0">
              <a:lnSpc>
                <a:spcPct val="200000"/>
              </a:lnSpc>
              <a:spcBef>
                <a:spcPts val="1200"/>
              </a:spcBef>
              <a:spcAft>
                <a:spcPts val="0"/>
              </a:spcAft>
              <a:buClr>
                <a:schemeClr val="dk1"/>
              </a:buClr>
              <a:buSzPts val="1100"/>
              <a:buFont typeface="Arial" panose="020B0704020202020204"/>
              <a:buNone/>
            </a:pPr>
            <a:r>
              <a:rPr lang="en-IN" sz="1600">
                <a:latin typeface="Arial" panose="020B0704020202020204"/>
                <a:ea typeface="Arial" panose="020B0704020202020204"/>
                <a:cs typeface="Arial" panose="020B0704020202020204"/>
                <a:sym typeface="Arial" panose="020B0704020202020204"/>
              </a:rPr>
              <a:t>Here, α,β,γ are weights assigned based on QoS priorities. The model includes </a:t>
            </a:r>
            <a:r>
              <a:rPr lang="en-IN" sz="1600" b="1">
                <a:latin typeface="Arial" panose="020B0704020202020204"/>
                <a:ea typeface="Arial" panose="020B0704020202020204"/>
                <a:cs typeface="Arial" panose="020B0704020202020204"/>
                <a:sym typeface="Arial" panose="020B0704020202020204"/>
              </a:rPr>
              <a:t>constraints</a:t>
            </a:r>
            <a:r>
              <a:rPr lang="en-IN" sz="1600">
                <a:latin typeface="Arial" panose="020B0704020202020204"/>
                <a:ea typeface="Arial" panose="020B0704020202020204"/>
                <a:cs typeface="Arial" panose="020B0704020202020204"/>
                <a:sym typeface="Arial" panose="020B0704020202020204"/>
              </a:rPr>
              <a:t> such as fog node storage limits and maximum allowable latency per user request (e.g., less than 100ms). The key equation is emphasized with color-coded variables to aid clarity and interpretation.</a:t>
            </a:r>
            <a:endParaRPr sz="1600">
              <a:latin typeface="Arial" panose="020B0704020202020204"/>
              <a:ea typeface="Arial" panose="020B0704020202020204"/>
              <a:cs typeface="Arial" panose="020B0704020202020204"/>
              <a:sym typeface="Arial" panose="020B0704020202020204"/>
            </a:endParaRPr>
          </a:p>
          <a:p>
            <a:pPr marL="285750" lvl="0" indent="-107950" algn="l" rtl="0">
              <a:lnSpc>
                <a:spcPct val="90000"/>
              </a:lnSpc>
              <a:spcBef>
                <a:spcPts val="1200"/>
              </a:spcBef>
              <a:spcAft>
                <a:spcPts val="0"/>
              </a:spcAft>
              <a:buClr>
                <a:schemeClr val="dk1"/>
              </a:buClr>
              <a:buSzPts val="2800"/>
              <a:buFont typeface="Arial" panose="020B0704020202020204"/>
              <a:buNone/>
            </a:pPr>
            <a:endParaRPr sz="1290">
              <a:latin typeface="Arial" panose="020B0704020202020204"/>
              <a:ea typeface="Arial" panose="020B0704020202020204"/>
              <a:cs typeface="Arial" panose="020B0704020202020204"/>
              <a:sym typeface="Arial" panose="020B0704020202020204"/>
            </a:endParaRPr>
          </a:p>
        </p:txBody>
      </p:sp>
    </p:spTree>
  </p:cSld>
  <p:clrMapOvr>
    <a:masterClrMapping/>
  </p:clrMapOvr>
</p:sld>
</file>

<file path=ppt/theme/theme1.xml><?xml version="1.0" encoding="utf-8"?>
<a:theme xmlns:a="http://schemas.openxmlformats.org/drawingml/2006/main" name="2_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6993</Words>
  <Application>WPS Slides</Application>
  <PresentationFormat/>
  <Paragraphs>85</Paragraphs>
  <Slides>17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SimSun</vt:lpstr>
      <vt:lpstr>Wingdings</vt:lpstr>
      <vt:lpstr>Arial</vt:lpstr>
      <vt:lpstr>Calibri</vt:lpstr>
      <vt:lpstr>Fira Sans</vt:lpstr>
      <vt:lpstr>Helvetica Neue</vt:lpstr>
      <vt:lpstr>Noto Sans Symbols</vt:lpstr>
      <vt:lpstr>Thonburi</vt:lpstr>
      <vt:lpstr>Times New Roman</vt:lpstr>
      <vt:lpstr>Courier New</vt:lpstr>
      <vt:lpstr>Marcellus</vt:lpstr>
      <vt:lpstr>Microsoft YaHei</vt:lpstr>
      <vt:lpstr>汉仪旗黑</vt:lpstr>
      <vt:lpstr>Arial Unicode MS</vt:lpstr>
      <vt:lpstr>宋体-简</vt:lpstr>
      <vt:lpstr>2_Custom Design</vt:lpstr>
      <vt:lpstr>A Cost Efficient Content Distribution Optimization Model for FOg-Based CDNs</vt:lpstr>
      <vt:lpstr>Introduction</vt:lpstr>
      <vt:lpstr>Research Objectives</vt:lpstr>
      <vt:lpstr>System Model Overview</vt:lpstr>
      <vt:lpstr>Mathematical Formulation</vt:lpstr>
      <vt:lpstr>Problem Statement</vt:lpstr>
      <vt:lpstr>System Architecture </vt:lpstr>
      <vt:lpstr>System Architecture </vt:lpstr>
      <vt:lpstr>Optimization Model</vt:lpstr>
      <vt:lpstr>Methodology</vt:lpstr>
      <vt:lpstr> Simulation Setup</vt:lpstr>
      <vt:lpstr>Results</vt:lpstr>
      <vt:lpstr>Results</vt:lpstr>
      <vt:lpstr>Advantages </vt:lpstr>
      <vt:lpstr>Challenges </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Cost Efficient Content Distribution Optimization Model for FOg-Based CDNs</dc:title>
  <dc:creator>Vaibhav Vasani</dc:creator>
  <cp:lastModifiedBy>Soumil Dhywershetty</cp:lastModifiedBy>
  <cp:revision>2</cp:revision>
  <dcterms:created xsi:type="dcterms:W3CDTF">2025-04-16T16:30:02Z</dcterms:created>
  <dcterms:modified xsi:type="dcterms:W3CDTF">2025-04-16T16:30:02Z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27D8EC2ADCD2E02CBE78FF67380E98E4_42</vt:lpwstr>
  </property>
  <property fmtid="{D5CDD505-2E9C-101B-9397-08002B2CF9AE}" pid="3" name="KSOProductBuildVer">
    <vt:lpwstr>1033-6.13.0.8707</vt:lpwstr>
  </property>
</Properties>
</file>