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5"/>
  </p:notesMasterIdLst>
  <p:handoutMasterIdLst>
    <p:handoutMasterId r:id="rId16"/>
  </p:handoutMasterIdLst>
  <p:sldIdLst>
    <p:sldId id="338" r:id="rId5"/>
    <p:sldId id="340" r:id="rId6"/>
    <p:sldId id="327" r:id="rId7"/>
    <p:sldId id="315" r:id="rId8"/>
    <p:sldId id="329" r:id="rId9"/>
    <p:sldId id="302" r:id="rId10"/>
    <p:sldId id="339" r:id="rId11"/>
    <p:sldId id="341" r:id="rId12"/>
    <p:sldId id="342" r:id="rId13"/>
    <p:sldId id="30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7C4D62-3809-4DF5-23B9-62DB9C489500}" v="9" dt="2025-04-09T08:12:51.107"/>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p:scale>
          <a:sx n="74" d="100"/>
          <a:sy n="74" d="100"/>
        </p:scale>
        <p:origin x="296" y="5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Gajanan Dambole" userId="S::agdambole@edunetfoundation.org::aaa908af-428f-4ac4-9e56-8b7c91f77e21" providerId="AD" clId="Web-{EE7C4D62-3809-4DF5-23B9-62DB9C489500}"/>
    <pc:docChg chg="modSld">
      <pc:chgData name="Aditya Gajanan Dambole" userId="S::agdambole@edunetfoundation.org::aaa908af-428f-4ac4-9e56-8b7c91f77e21" providerId="AD" clId="Web-{EE7C4D62-3809-4DF5-23B9-62DB9C489500}" dt="2025-04-09T08:12:46.200" v="2" actId="20577"/>
      <pc:docMkLst>
        <pc:docMk/>
      </pc:docMkLst>
      <pc:sldChg chg="modSp">
        <pc:chgData name="Aditya Gajanan Dambole" userId="S::agdambole@edunetfoundation.org::aaa908af-428f-4ac4-9e56-8b7c91f77e21" providerId="AD" clId="Web-{EE7C4D62-3809-4DF5-23B9-62DB9C489500}" dt="2025-04-09T08:12:46.200" v="2" actId="20577"/>
        <pc:sldMkLst>
          <pc:docMk/>
          <pc:sldMk cId="1604013440" sldId="338"/>
        </pc:sldMkLst>
        <pc:spChg chg="mod">
          <ac:chgData name="Aditya Gajanan Dambole" userId="S::agdambole@edunetfoundation.org::aaa908af-428f-4ac4-9e56-8b7c91f77e21" providerId="AD" clId="Web-{EE7C4D62-3809-4DF5-23B9-62DB9C489500}" dt="2025-04-09T08:12:46.200" v="2" actId="20577"/>
          <ac:spMkLst>
            <pc:docMk/>
            <pc:sldMk cId="1604013440" sldId="338"/>
            <ac:spMk id="3" creationId="{9F78DB0B-3A58-47C0-493F-593F754F466A}"/>
          </ac:spMkLst>
        </pc:spChg>
      </pc:sldChg>
    </pc:docChg>
  </pc:docChgLst>
  <pc:docChgLst>
    <pc:chgData name="Yogesh Raje" userId="S::yogesh@edunetfoundation.org::9e0ba697-e1dc-452b-989f-11655901edb1" providerId="AD" clId="Web-{4CEC16B6-2D3B-79EB-711A-D4356EEE3719}"/>
    <pc:docChg chg="addSld modSld">
      <pc:chgData name="Yogesh Raje" userId="S::yogesh@edunetfoundation.org::9e0ba697-e1dc-452b-989f-11655901edb1" providerId="AD" clId="Web-{4CEC16B6-2D3B-79EB-711A-D4356EEE3719}" dt="2025-04-01T04:24:33.301" v="210" actId="20577"/>
      <pc:docMkLst>
        <pc:docMk/>
      </pc:docMkLst>
      <pc:sldChg chg="modSp">
        <pc:chgData name="Yogesh Raje" userId="S::yogesh@edunetfoundation.org::9e0ba697-e1dc-452b-989f-11655901edb1" providerId="AD" clId="Web-{4CEC16B6-2D3B-79EB-711A-D4356EEE3719}" dt="2025-04-01T04:19:53.838" v="40" actId="20577"/>
        <pc:sldMkLst>
          <pc:docMk/>
          <pc:sldMk cId="1604013440" sldId="338"/>
        </pc:sldMkLst>
        <pc:spChg chg="mod">
          <ac:chgData name="Yogesh Raje" userId="S::yogesh@edunetfoundation.org::9e0ba697-e1dc-452b-989f-11655901edb1" providerId="AD" clId="Web-{4CEC16B6-2D3B-79EB-711A-D4356EEE3719}" dt="2025-04-01T04:19:53.838" v="40" actId="20577"/>
          <ac:spMkLst>
            <pc:docMk/>
            <pc:sldMk cId="1604013440" sldId="338"/>
            <ac:spMk id="3" creationId="{9F78DB0B-3A58-47C0-493F-593F754F466A}"/>
          </ac:spMkLst>
        </pc:spChg>
      </pc:sldChg>
      <pc:sldChg chg="delSp modSp">
        <pc:chgData name="Yogesh Raje" userId="S::yogesh@edunetfoundation.org::9e0ba697-e1dc-452b-989f-11655901edb1" providerId="AD" clId="Web-{4CEC16B6-2D3B-79EB-711A-D4356EEE3719}" dt="2025-04-01T04:22:19.546" v="122" actId="14100"/>
        <pc:sldMkLst>
          <pc:docMk/>
          <pc:sldMk cId="1086225493" sldId="339"/>
        </pc:sldMkLst>
        <pc:spChg chg="mod">
          <ac:chgData name="Yogesh Raje" userId="S::yogesh@edunetfoundation.org::9e0ba697-e1dc-452b-989f-11655901edb1" providerId="AD" clId="Web-{4CEC16B6-2D3B-79EB-711A-D4356EEE3719}" dt="2025-04-01T04:22:19.546" v="122" actId="14100"/>
          <ac:spMkLst>
            <pc:docMk/>
            <pc:sldMk cId="1086225493" sldId="339"/>
            <ac:spMk id="4" creationId="{AFE3A2AF-177E-45E6-A191-0F8523DB7FFA}"/>
          </ac:spMkLst>
        </pc:spChg>
        <pc:spChg chg="del mod">
          <ac:chgData name="Yogesh Raje" userId="S::yogesh@edunetfoundation.org::9e0ba697-e1dc-452b-989f-11655901edb1" providerId="AD" clId="Web-{4CEC16B6-2D3B-79EB-711A-D4356EEE3719}" dt="2025-04-01T04:20:13.213" v="42"/>
          <ac:spMkLst>
            <pc:docMk/>
            <pc:sldMk cId="1086225493" sldId="339"/>
            <ac:spMk id="9" creationId="{E25373E9-1A26-4A40-9897-E42DE485D8E3}"/>
          </ac:spMkLst>
        </pc:spChg>
        <pc:spChg chg="mod">
          <ac:chgData name="Yogesh Raje" userId="S::yogesh@edunetfoundation.org::9e0ba697-e1dc-452b-989f-11655901edb1" providerId="AD" clId="Web-{4CEC16B6-2D3B-79EB-711A-D4356EEE3719}" dt="2025-04-01T04:21:18.356" v="94" actId="20577"/>
          <ac:spMkLst>
            <pc:docMk/>
            <pc:sldMk cId="1086225493" sldId="339"/>
            <ac:spMk id="10" creationId="{B19D8AC7-3787-4ADB-9212-0808F015C2DD}"/>
          </ac:spMkLst>
        </pc:spChg>
      </pc:sldChg>
      <pc:sldChg chg="modSp">
        <pc:chgData name="Yogesh Raje" userId="S::yogesh@edunetfoundation.org::9e0ba697-e1dc-452b-989f-11655901edb1" providerId="AD" clId="Web-{4CEC16B6-2D3B-79EB-711A-D4356EEE3719}" dt="2025-04-01T04:23:12.735" v="151" actId="20577"/>
        <pc:sldMkLst>
          <pc:docMk/>
          <pc:sldMk cId="3215790161" sldId="341"/>
        </pc:sldMkLst>
        <pc:spChg chg="mod">
          <ac:chgData name="Yogesh Raje" userId="S::yogesh@edunetfoundation.org::9e0ba697-e1dc-452b-989f-11655901edb1" providerId="AD" clId="Web-{4CEC16B6-2D3B-79EB-711A-D4356EEE3719}" dt="2025-04-01T04:23:12.735" v="151" actId="20577"/>
          <ac:spMkLst>
            <pc:docMk/>
            <pc:sldMk cId="3215790161" sldId="341"/>
            <ac:spMk id="4" creationId="{5AB069E7-7DC3-9D4F-6A20-CCF643F41C4C}"/>
          </ac:spMkLst>
        </pc:spChg>
      </pc:sldChg>
      <pc:sldChg chg="modSp">
        <pc:chgData name="Yogesh Raje" userId="S::yogesh@edunetfoundation.org::9e0ba697-e1dc-452b-989f-11655901edb1" providerId="AD" clId="Web-{4CEC16B6-2D3B-79EB-711A-D4356EEE3719}" dt="2025-04-01T04:24:33.301" v="210" actId="20577"/>
        <pc:sldMkLst>
          <pc:docMk/>
          <pc:sldMk cId="3650014936" sldId="342"/>
        </pc:sldMkLst>
        <pc:spChg chg="mod">
          <ac:chgData name="Yogesh Raje" userId="S::yogesh@edunetfoundation.org::9e0ba697-e1dc-452b-989f-11655901edb1" providerId="AD" clId="Web-{4CEC16B6-2D3B-79EB-711A-D4356EEE3719}" dt="2025-04-01T04:24:33.301" v="210" actId="20577"/>
          <ac:spMkLst>
            <pc:docMk/>
            <pc:sldMk cId="3650014936" sldId="342"/>
            <ac:spMk id="2" creationId="{F93392B0-B255-8664-195E-D43D1554BFF4}"/>
          </ac:spMkLst>
        </pc:spChg>
      </pc:sldChg>
      <pc:sldChg chg="modSp add replId">
        <pc:chgData name="Yogesh Raje" userId="S::yogesh@edunetfoundation.org::9e0ba697-e1dc-452b-989f-11655901edb1" providerId="AD" clId="Web-{4CEC16B6-2D3B-79EB-711A-D4356EEE3719}" dt="2025-04-01T04:22:32.046" v="128" actId="20577"/>
        <pc:sldMkLst>
          <pc:docMk/>
          <pc:sldMk cId="2644957446" sldId="343"/>
        </pc:sldMkLst>
        <pc:spChg chg="mod">
          <ac:chgData name="Yogesh Raje" userId="S::yogesh@edunetfoundation.org::9e0ba697-e1dc-452b-989f-11655901edb1" providerId="AD" clId="Web-{4CEC16B6-2D3B-79EB-711A-D4356EEE3719}" dt="2025-04-01T04:22:32.046" v="128" actId="20577"/>
          <ac:spMkLst>
            <pc:docMk/>
            <pc:sldMk cId="2644957446" sldId="343"/>
            <ac:spMk id="4" creationId="{A5855AF8-B99E-3CC5-6C98-4C4E11F1561E}"/>
          </ac:spMkLst>
        </pc:spChg>
      </pc:sldChg>
      <pc:sldChg chg="modSp add replId">
        <pc:chgData name="Yogesh Raje" userId="S::yogesh@edunetfoundation.org::9e0ba697-e1dc-452b-989f-11655901edb1" providerId="AD" clId="Web-{4CEC16B6-2D3B-79EB-711A-D4356EEE3719}" dt="2025-04-01T04:22:35.296" v="130" actId="20577"/>
        <pc:sldMkLst>
          <pc:docMk/>
          <pc:sldMk cId="3461666248" sldId="344"/>
        </pc:sldMkLst>
        <pc:spChg chg="mod">
          <ac:chgData name="Yogesh Raje" userId="S::yogesh@edunetfoundation.org::9e0ba697-e1dc-452b-989f-11655901edb1" providerId="AD" clId="Web-{4CEC16B6-2D3B-79EB-711A-D4356EEE3719}" dt="2025-04-01T04:22:35.296" v="130" actId="20577"/>
          <ac:spMkLst>
            <pc:docMk/>
            <pc:sldMk cId="3461666248" sldId="344"/>
            <ac:spMk id="4" creationId="{9261503D-782E-9D48-9281-1A767847838E}"/>
          </ac:spMkLst>
        </pc:spChg>
      </pc:sldChg>
    </pc:docChg>
  </pc:docChgLst>
  <pc:docChgLst>
    <pc:chgData name="Aditya Gajanan Dambole" userId="S::agdambole@edunetfoundation.org::aaa908af-428f-4ac4-9e56-8b7c91f77e21" providerId="AD" clId="Web-{1C21A58C-B93D-1564-8B96-30350B8DE985}"/>
    <pc:docChg chg="modSld">
      <pc:chgData name="Aditya Gajanan Dambole" userId="S::agdambole@edunetfoundation.org::aaa908af-428f-4ac4-9e56-8b7c91f77e21" providerId="AD" clId="Web-{1C21A58C-B93D-1564-8B96-30350B8DE985}" dt="2025-04-03T11:42:48.950" v="14" actId="20577"/>
      <pc:docMkLst>
        <pc:docMk/>
      </pc:docMkLst>
      <pc:sldChg chg="modSp">
        <pc:chgData name="Aditya Gajanan Dambole" userId="S::agdambole@edunetfoundation.org::aaa908af-428f-4ac4-9e56-8b7c91f77e21" providerId="AD" clId="Web-{1C21A58C-B93D-1564-8B96-30350B8DE985}" dt="2025-04-03T11:42:48.950" v="14" actId="20577"/>
        <pc:sldMkLst>
          <pc:docMk/>
          <pc:sldMk cId="1604013440" sldId="338"/>
        </pc:sldMkLst>
        <pc:spChg chg="mod">
          <ac:chgData name="Aditya Gajanan Dambole" userId="S::agdambole@edunetfoundation.org::aaa908af-428f-4ac4-9e56-8b7c91f77e21" providerId="AD" clId="Web-{1C21A58C-B93D-1564-8B96-30350B8DE985}" dt="2025-04-03T11:42:48.950" v="14" actId="20577"/>
          <ac:spMkLst>
            <pc:docMk/>
            <pc:sldMk cId="1604013440" sldId="338"/>
            <ac:spMk id="3" creationId="{9F78DB0B-3A58-47C0-493F-593F754F466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4/25/2025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4/25/2025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6</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4/25/2025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4/25/2025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4/25/2025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hyperlink" Target="https://github.com/soumili-03/VOIS_marathon_Team4_Marketing_Campaign" TargetMode="Externa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329059" y="4888448"/>
            <a:ext cx="6071741" cy="861497"/>
          </a:xfrm>
        </p:spPr>
        <p:txBody>
          <a:bodyPr>
            <a:normAutofit fontScale="25000" lnSpcReduction="20000"/>
          </a:bodyPr>
          <a:lstStyle/>
          <a:p>
            <a:r>
              <a:rPr lang="en-US" sz="5600" dirty="0">
                <a:solidFill>
                  <a:schemeClr val="tx1"/>
                </a:solidFill>
                <a:latin typeface="Arial" pitchFamily="34" charset="0"/>
                <a:cs typeface="Arial" pitchFamily="34" charset="0"/>
              </a:rPr>
              <a:t>Presented By:</a:t>
            </a:r>
          </a:p>
          <a:p>
            <a:r>
              <a:rPr lang="en-US" sz="5600" dirty="0">
                <a:solidFill>
                  <a:schemeClr val="tx1"/>
                </a:solidFill>
                <a:latin typeface="Arial"/>
                <a:cs typeface="Arial"/>
              </a:rPr>
              <a:t>Student Name_1 : Sakshi Sah</a:t>
            </a:r>
          </a:p>
          <a:p>
            <a:r>
              <a:rPr lang="en-US" sz="5600" dirty="0">
                <a:solidFill>
                  <a:schemeClr val="tx1"/>
                </a:solidFill>
                <a:latin typeface="Arial"/>
                <a:cs typeface="Arial"/>
              </a:rPr>
              <a:t>Student Name_2 : Rhea Chainani</a:t>
            </a:r>
          </a:p>
          <a:p>
            <a:r>
              <a:rPr lang="en-US" sz="5600" dirty="0">
                <a:solidFill>
                  <a:schemeClr val="tx1"/>
                </a:solidFill>
                <a:latin typeface="Arial"/>
                <a:cs typeface="Arial"/>
              </a:rPr>
              <a:t>Student Name_3 : Soumili Biswas</a:t>
            </a:r>
          </a:p>
          <a:p>
            <a:r>
              <a:rPr lang="en-US" sz="5600" dirty="0">
                <a:solidFill>
                  <a:schemeClr val="tx1"/>
                </a:solidFill>
                <a:latin typeface="Arial"/>
                <a:cs typeface="Arial"/>
              </a:rPr>
              <a:t>Student Name_4 :  Manan </a:t>
            </a:r>
            <a:r>
              <a:rPr lang="en-US" sz="5600" dirty="0" err="1">
                <a:solidFill>
                  <a:schemeClr val="tx1"/>
                </a:solidFill>
                <a:latin typeface="Arial"/>
                <a:cs typeface="Arial"/>
              </a:rPr>
              <a:t>Bhimjiyani</a:t>
            </a:r>
            <a:r>
              <a:rPr lang="en-US" sz="5600" dirty="0">
                <a:solidFill>
                  <a:schemeClr val="tx1"/>
                </a:solidFill>
                <a:latin typeface="Arial"/>
                <a:cs typeface="Arial"/>
              </a:rPr>
              <a:t> </a:t>
            </a:r>
          </a:p>
          <a:p>
            <a:r>
              <a:rPr lang="en-US" sz="5600" dirty="0">
                <a:solidFill>
                  <a:schemeClr val="tx1"/>
                </a:solidFill>
                <a:latin typeface="Arial"/>
                <a:cs typeface="Arial"/>
              </a:rPr>
              <a:t>College Name &amp; Department :  Symbiosis Institute Of Technology</a:t>
            </a:r>
          </a:p>
          <a:p>
            <a:pPr algn="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329059" y="2794001"/>
            <a:ext cx="6339160" cy="743448"/>
          </a:xfrm>
        </p:spPr>
        <p:txBody>
          <a:bodyPr>
            <a:normAutofit fontScale="90000"/>
          </a:bodyPr>
          <a:lstStyle/>
          <a:p>
            <a:r>
              <a:rPr lang="en-US" sz="3200" b="1" dirty="0">
                <a:solidFill>
                  <a:schemeClr val="accent1"/>
                </a:solidFill>
                <a:latin typeface="Arial" panose="020B0604020202020204" pitchFamily="34" charset="0"/>
                <a:cs typeface="Arial" panose="020B0604020202020204" pitchFamily="34" charset="0"/>
              </a:rPr>
              <a:t>Marketing Campaign Data Analysis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sp>
        <p:nvSpPr>
          <p:cNvPr id="3" name="TextBox 2">
            <a:extLst>
              <a:ext uri="{FF2B5EF4-FFF2-40B4-BE49-F238E27FC236}">
                <a16:creationId xmlns:a16="http://schemas.microsoft.com/office/drawing/2014/main" id="{9F78DB0B-3A58-47C0-493F-593F754F466A}"/>
              </a:ext>
            </a:extLst>
          </p:cNvPr>
          <p:cNvSpPr txBox="1"/>
          <p:nvPr/>
        </p:nvSpPr>
        <p:spPr>
          <a:xfrm>
            <a:off x="325084" y="419581"/>
            <a:ext cx="10159585" cy="461665"/>
          </a:xfrm>
          <a:prstGeom prst="rect">
            <a:avLst/>
          </a:prstGeom>
          <a:noFill/>
        </p:spPr>
        <p:txBody>
          <a:bodyPr wrap="square" lIns="91440" tIns="45720" rIns="91440" bIns="45720" rtlCol="0" anchor="t">
            <a:spAutoFit/>
          </a:bodyPr>
          <a:lstStyle/>
          <a:p>
            <a:r>
              <a:rPr lang="en-IN" sz="2400" b="1" dirty="0">
                <a:latin typeface="Calibri"/>
                <a:ea typeface="Calibri"/>
                <a:cs typeface="Calibri"/>
              </a:rPr>
              <a:t>Inter-College Tech Marathon-</a:t>
            </a:r>
            <a:r>
              <a:rPr lang="en-IN" sz="2400" b="1" dirty="0">
                <a:latin typeface="Arial"/>
                <a:ea typeface="Calibri"/>
                <a:cs typeface="Arial"/>
              </a:rPr>
              <a:t>Data</a:t>
            </a:r>
            <a:r>
              <a:rPr lang="en-IN" sz="2400" b="1" dirty="0">
                <a:latin typeface="Arial"/>
                <a:cs typeface="Arial"/>
              </a:rPr>
              <a:t> Analytics using </a:t>
            </a:r>
            <a:r>
              <a:rPr lang="en-IN" sz="2400" b="1" dirty="0" err="1">
                <a:latin typeface="Arial"/>
                <a:cs typeface="Arial"/>
              </a:rPr>
              <a:t>PowerBI</a:t>
            </a:r>
            <a:r>
              <a:rPr lang="en-IN" sz="2400" b="1" dirty="0">
                <a:latin typeface="Arial"/>
                <a:cs typeface="Arial"/>
              </a:rPr>
              <a:t> </a:t>
            </a:r>
            <a:endParaRPr lang="en-US"/>
          </a:p>
        </p:txBody>
      </p:sp>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42" dur="500"/>
                                        <p:tgtEl>
                                          <p:spTgt spid="2">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47" dur="500"/>
                                        <p:tgtEl>
                                          <p:spTgt spid="2">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2">
                                            <p:txEl>
                                              <p:pRg st="4" end="4"/>
                                            </p:txEl>
                                          </p:spTgt>
                                        </p:tgtEl>
                                        <p:attrNameLst>
                                          <p:attrName>style.visibility</p:attrName>
                                        </p:attrNameLst>
                                      </p:cBhvr>
                                      <p:to>
                                        <p:strVal val="visible"/>
                                      </p:to>
                                    </p:set>
                                    <p:animEffect transition="in" filter="randombar(horizontal)">
                                      <p:cBhvr>
                                        <p:cTn id="52" dur="500"/>
                                        <p:tgtEl>
                                          <p:spTgt spid="2">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2">
                                            <p:txEl>
                                              <p:pRg st="5" end="5"/>
                                            </p:txEl>
                                          </p:spTgt>
                                        </p:tgtEl>
                                        <p:attrNameLst>
                                          <p:attrName>style.visibility</p:attrName>
                                        </p:attrNameLst>
                                      </p:cBhvr>
                                      <p:to>
                                        <p:strVal val="visible"/>
                                      </p:to>
                                    </p:set>
                                    <p:animEffect transition="in" filter="randombar(horizontal)">
                                      <p:cBhvr>
                                        <p:cTn id="5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353270" y="1729294"/>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AD2CF5-F9F7-27AD-AAC7-6530AC8856A4}"/>
              </a:ext>
            </a:extLst>
          </p:cNvPr>
          <p:cNvSpPr>
            <a:spLocks noGrp="1"/>
          </p:cNvSpPr>
          <p:nvPr>
            <p:ph type="body" sz="quarter" idx="12"/>
          </p:nvPr>
        </p:nvSpPr>
        <p:spPr>
          <a:xfrm>
            <a:off x="660400" y="2044700"/>
            <a:ext cx="10260642" cy="3560763"/>
          </a:xfrm>
        </p:spPr>
        <p:txBody>
          <a:bodyPr>
            <a:normAutofit/>
          </a:bodyPr>
          <a:lstStyle/>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p:txBody>
      </p:sp>
      <p:sp>
        <p:nvSpPr>
          <p:cNvPr id="4" name="Title 3">
            <a:extLst>
              <a:ext uri="{FF2B5EF4-FFF2-40B4-BE49-F238E27FC236}">
                <a16:creationId xmlns:a16="http://schemas.microsoft.com/office/drawing/2014/main" id="{D65C3DE0-0AD4-0C8C-55E8-230F286C92A2}"/>
              </a:ext>
            </a:extLst>
          </p:cNvPr>
          <p:cNvSpPr>
            <a:spLocks noGrp="1"/>
          </p:cNvSpPr>
          <p:nvPr>
            <p:ph type="title"/>
          </p:nvPr>
        </p:nvSpPr>
        <p:spPr>
          <a:xfrm>
            <a:off x="660400" y="805214"/>
            <a:ext cx="3230465" cy="669024"/>
          </a:xfrm>
        </p:spPr>
        <p:txBody>
          <a:bodyPr>
            <a:normAutofit fontScale="90000"/>
          </a:bodyPr>
          <a:lstStyle/>
          <a:p>
            <a:r>
              <a:rPr lang="en-IN" dirty="0"/>
              <a:t>Outline</a:t>
            </a:r>
          </a:p>
        </p:txBody>
      </p:sp>
      <p:sp>
        <p:nvSpPr>
          <p:cNvPr id="3" name="Rectangle 2">
            <a:extLst>
              <a:ext uri="{FF2B5EF4-FFF2-40B4-BE49-F238E27FC236}">
                <a16:creationId xmlns:a16="http://schemas.microsoft.com/office/drawing/2014/main" id="{3730425C-442C-F781-305B-1F85E8F72D1F}"/>
              </a:ext>
            </a:extLst>
          </p:cNvPr>
          <p:cNvSpPr/>
          <p:nvPr/>
        </p:nvSpPr>
        <p:spPr>
          <a:xfrm>
            <a:off x="660400" y="6461185"/>
            <a:ext cx="1936151" cy="250166"/>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98171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lstStyle/>
          <a:p>
            <a:pPr>
              <a:lnSpc>
                <a:spcPct val="150000"/>
              </a:lnSpc>
            </a:pPr>
            <a:r>
              <a:rPr lang="en-IN" dirty="0"/>
              <a:t>A company wants to better understand its customers' buying behaviour and the effectiveness of its marketing campaigns. The dataset includes demographics, past purchases, and responses to multiple campaigns. The goal is to generate insights that help optimize marketing strategies and improve customer targeting.  </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400" y="805213"/>
            <a:ext cx="7422551" cy="830997"/>
          </a:xfrm>
        </p:spPr>
        <p:txBody>
          <a:bodyPr>
            <a:normAutofit fontScale="90000"/>
          </a:bodyPr>
          <a:lstStyle/>
          <a:p>
            <a:r>
              <a:rPr lang="en-GB" dirty="0"/>
              <a:t>Project Description</a:t>
            </a:r>
            <a:br>
              <a:rPr lang="en-GB" dirty="0"/>
            </a:br>
            <a:br>
              <a:rPr lang="en-GB" dirty="0"/>
            </a:br>
            <a:r>
              <a:rPr lang="en-GB" sz="2200" b="0" dirty="0">
                <a:solidFill>
                  <a:schemeClr val="tx1">
                    <a:lumMod val="75000"/>
                    <a:lumOff val="25000"/>
                  </a:schemeClr>
                </a:solidFill>
                <a:latin typeface="+mn-lt"/>
                <a:ea typeface="+mn-ea"/>
                <a:cs typeface="+mn-cs"/>
              </a:rPr>
              <a:t>This project aims to help a retail company understand customer </a:t>
            </a:r>
            <a:r>
              <a:rPr lang="en-GB" sz="2200" b="0" dirty="0" err="1">
                <a:solidFill>
                  <a:schemeClr val="tx1">
                    <a:lumMod val="75000"/>
                    <a:lumOff val="25000"/>
                  </a:schemeClr>
                </a:solidFill>
                <a:latin typeface="+mn-lt"/>
                <a:ea typeface="+mn-ea"/>
                <a:cs typeface="+mn-cs"/>
              </a:rPr>
              <a:t>behavior</a:t>
            </a:r>
            <a:r>
              <a:rPr lang="en-GB" sz="2200" b="0" dirty="0">
                <a:solidFill>
                  <a:schemeClr val="tx1">
                    <a:lumMod val="75000"/>
                    <a:lumOff val="25000"/>
                  </a:schemeClr>
                </a:solidFill>
                <a:latin typeface="+mn-lt"/>
                <a:ea typeface="+mn-ea"/>
                <a:cs typeface="+mn-cs"/>
              </a:rPr>
              <a:t> and improve marketing strategies using data analysis. The dataset includes demographics, past purchases, and campaign responses. Key goals include customer segmentation, evaluating campaign effectiveness, </a:t>
            </a:r>
            <a:r>
              <a:rPr lang="en-GB" sz="2200" b="0" dirty="0" err="1">
                <a:solidFill>
                  <a:schemeClr val="tx1">
                    <a:lumMod val="75000"/>
                    <a:lumOff val="25000"/>
                  </a:schemeClr>
                </a:solidFill>
                <a:latin typeface="+mn-lt"/>
                <a:ea typeface="+mn-ea"/>
                <a:cs typeface="+mn-cs"/>
              </a:rPr>
              <a:t>analyzing</a:t>
            </a:r>
            <a:r>
              <a:rPr lang="en-GB" sz="2200" b="0" dirty="0">
                <a:solidFill>
                  <a:schemeClr val="tx1">
                    <a:lumMod val="75000"/>
                    <a:lumOff val="25000"/>
                  </a:schemeClr>
                </a:solidFill>
                <a:latin typeface="+mn-lt"/>
                <a:ea typeface="+mn-ea"/>
                <a:cs typeface="+mn-cs"/>
              </a:rPr>
              <a:t> product purchase patterns, and estimating customer lifetime value. The project concludes with the development of an interactive dashboard to support data-driven marketing decisions and optimize customer targeting.</a:t>
            </a:r>
            <a:br>
              <a:rPr lang="en-GB" sz="2200" b="0" dirty="0">
                <a:solidFill>
                  <a:schemeClr val="tx1">
                    <a:lumMod val="75000"/>
                    <a:lumOff val="25000"/>
                  </a:schemeClr>
                </a:solidFill>
                <a:latin typeface="+mn-lt"/>
                <a:ea typeface="+mn-ea"/>
                <a:cs typeface="+mn-cs"/>
              </a:rPr>
            </a:br>
            <a:endParaRPr lang="en-IN" sz="2200" b="0" dirty="0">
              <a:solidFill>
                <a:schemeClr val="tx1">
                  <a:lumMod val="75000"/>
                  <a:lumOff val="25000"/>
                </a:schemeClr>
              </a:solidFill>
              <a:latin typeface="+mn-lt"/>
              <a:ea typeface="+mn-ea"/>
              <a:cs typeface="+mn-cs"/>
            </a:endParaRPr>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5" name="Rectangle 2">
            <a:extLst>
              <a:ext uri="{FF2B5EF4-FFF2-40B4-BE49-F238E27FC236}">
                <a16:creationId xmlns:a16="http://schemas.microsoft.com/office/drawing/2014/main" id="{5223BDFA-3891-4B58-599B-96A309550244}"/>
              </a:ext>
            </a:extLst>
          </p:cNvPr>
          <p:cNvSpPr>
            <a:spLocks noGrp="1" noChangeArrowheads="1"/>
          </p:cNvSpPr>
          <p:nvPr>
            <p:ph type="body" sz="quarter" idx="12"/>
          </p:nvPr>
        </p:nvSpPr>
        <p:spPr bwMode="auto">
          <a:xfrm>
            <a:off x="525117" y="1935336"/>
            <a:ext cx="7376679"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t>Marketing Team</a:t>
            </a:r>
            <a:r>
              <a:rPr lang="en-US" altLang="en-US" dirty="0"/>
              <a:t>: Uses insights to create targeted and effective campaigns.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t>Sales Team</a:t>
            </a:r>
            <a:r>
              <a:rPr lang="en-US" altLang="en-US" dirty="0"/>
              <a:t>: Leverages purchase patterns to enhance sales strategies.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t>Business/Data Analysts</a:t>
            </a:r>
            <a:r>
              <a:rPr lang="en-US" altLang="en-US" dirty="0"/>
              <a:t>: Analyzes data trends to support decision-making.</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t>Senior Management</a:t>
            </a:r>
            <a:r>
              <a:rPr lang="en-US" altLang="en-US" dirty="0"/>
              <a:t>: Uses insights for strategic planning and ROI tracking.</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t>CRM Team</a:t>
            </a:r>
            <a:r>
              <a:rPr lang="en-US" altLang="en-US" dirty="0"/>
              <a:t>: Focuses on customer retention and lifetime value optimization.</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a:lstStyle/>
          <a:p>
            <a:pPr lvl="1">
              <a:lnSpc>
                <a:spcPct val="150000"/>
              </a:lnSpc>
            </a:pPr>
            <a:r>
              <a:rPr lang="en-IN" dirty="0"/>
              <a:t>Microsoft Power BI </a:t>
            </a:r>
          </a:p>
          <a:p>
            <a:pPr lvl="1">
              <a:lnSpc>
                <a:spcPct val="150000"/>
              </a:lnSpc>
            </a:pPr>
            <a:endParaRPr lang="en-IN" dirty="0"/>
          </a:p>
          <a:p>
            <a:pPr lvl="1">
              <a:lnSpc>
                <a:spcPct val="150000"/>
              </a:lnSpc>
            </a:pPr>
            <a:r>
              <a:rPr lang="en-IN" dirty="0"/>
              <a:t>GitHub</a:t>
            </a: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pic>
        <p:nvPicPr>
          <p:cNvPr id="2052" name="Picture 4">
            <a:extLst>
              <a:ext uri="{FF2B5EF4-FFF2-40B4-BE49-F238E27FC236}">
                <a16:creationId xmlns:a16="http://schemas.microsoft.com/office/drawing/2014/main" id="{34D579DC-76B9-151D-EDDC-3428733461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3475" y="1278384"/>
            <a:ext cx="660273" cy="66027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ithub Logo - Free social media icons">
            <a:extLst>
              <a:ext uri="{FF2B5EF4-FFF2-40B4-BE49-F238E27FC236}">
                <a16:creationId xmlns:a16="http://schemas.microsoft.com/office/drawing/2014/main" id="{026355E5-0C40-F25D-C193-7635201A99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02447" y="2545205"/>
            <a:ext cx="742329" cy="742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fade">
                                      <p:cBhvr>
                                        <p:cTn id="19" dur="1000"/>
                                        <p:tgtEl>
                                          <p:spTgt spid="7">
                                            <p:txEl>
                                              <p:pRg st="2" end="2"/>
                                            </p:txEl>
                                          </p:spTgt>
                                        </p:tgtEl>
                                      </p:cBhvr>
                                    </p:animEffect>
                                    <p:anim calcmode="lin" valueType="num">
                                      <p:cBhvr>
                                        <p:cTn id="20"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320982" y="193040"/>
            <a:ext cx="5633403" cy="8817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descr="A screenshot of a data analysis&#10;&#10;AI-generated content may be incorrect.">
            <a:extLst>
              <a:ext uri="{FF2B5EF4-FFF2-40B4-BE49-F238E27FC236}">
                <a16:creationId xmlns:a16="http://schemas.microsoft.com/office/drawing/2014/main" id="{9826CF31-3531-61EF-6DA7-8206E7ECCF18}"/>
              </a:ext>
            </a:extLst>
          </p:cNvPr>
          <p:cNvPicPr>
            <a:picLocks noChangeAspect="1"/>
          </p:cNvPicPr>
          <p:nvPr/>
        </p:nvPicPr>
        <p:blipFill>
          <a:blip r:embed="rId3"/>
          <a:stretch>
            <a:fillRect/>
          </a:stretch>
        </p:blipFill>
        <p:spPr>
          <a:xfrm>
            <a:off x="1795514" y="1069222"/>
            <a:ext cx="7938487" cy="5595738"/>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55F53C-0297-ADC6-0E0B-D0FCBA3E9D4E}"/>
              </a:ext>
            </a:extLst>
          </p:cNvPr>
          <p:cNvSpPr>
            <a:spLocks noGrp="1"/>
          </p:cNvSpPr>
          <p:nvPr>
            <p:ph type="body" sz="quarter" idx="12"/>
          </p:nvPr>
        </p:nvSpPr>
        <p:spPr>
          <a:xfrm>
            <a:off x="660399" y="2044700"/>
            <a:ext cx="9950091" cy="4269836"/>
          </a:xfrm>
        </p:spPr>
        <p:txBody>
          <a:bodyPr>
            <a:normAutofit fontScale="92500" lnSpcReduction="20000"/>
          </a:bodyPr>
          <a:lstStyle/>
          <a:p>
            <a:r>
              <a:rPr lang="en-IN" dirty="0"/>
              <a:t>The total number of the customer base that the company possesses is 2.24K.</a:t>
            </a:r>
          </a:p>
          <a:p>
            <a:r>
              <a:rPr lang="en-IN" dirty="0"/>
              <a:t>The average age of customers is 56.19 years meaning the campaign strategies must be targeted to that age group.</a:t>
            </a:r>
          </a:p>
          <a:p>
            <a:r>
              <a:rPr lang="en-IN" dirty="0"/>
              <a:t>The average recency of customer is 49.11 which gives us an estimate of the recurring customer activity, this parameter is what the company aims to improve via their campaigns.</a:t>
            </a:r>
          </a:p>
          <a:p>
            <a:r>
              <a:rPr lang="en-IN" dirty="0"/>
              <a:t>Majority of customer do not have teenagers at home.</a:t>
            </a:r>
          </a:p>
          <a:p>
            <a:r>
              <a:rPr lang="en-IN" dirty="0"/>
              <a:t>Most old customers are found to buying wine, followed by meat. The same trend is followed by middle aged people.</a:t>
            </a:r>
          </a:p>
          <a:p>
            <a:r>
              <a:rPr lang="en-IN" dirty="0"/>
              <a:t>Most of the customer base is married.</a:t>
            </a:r>
          </a:p>
          <a:p>
            <a:r>
              <a:rPr lang="en-IN" dirty="0"/>
              <a:t>Most of the customer base maximum education is graduation.</a:t>
            </a:r>
          </a:p>
          <a:p>
            <a:r>
              <a:rPr lang="en-IN" dirty="0"/>
              <a:t>So far, the campaign #4 has worked the best in obtaining responses from customers, followed by #3 and #5.</a:t>
            </a:r>
          </a:p>
        </p:txBody>
      </p:sp>
      <p:sp>
        <p:nvSpPr>
          <p:cNvPr id="4" name="Title 3">
            <a:extLst>
              <a:ext uri="{FF2B5EF4-FFF2-40B4-BE49-F238E27FC236}">
                <a16:creationId xmlns:a16="http://schemas.microsoft.com/office/drawing/2014/main" id="{5AB069E7-7DC3-9D4F-6A20-CCF643F41C4C}"/>
              </a:ext>
            </a:extLst>
          </p:cNvPr>
          <p:cNvSpPr>
            <a:spLocks noGrp="1"/>
          </p:cNvSpPr>
          <p:nvPr>
            <p:ph type="title"/>
          </p:nvPr>
        </p:nvSpPr>
        <p:spPr>
          <a:xfrm>
            <a:off x="660400" y="805213"/>
            <a:ext cx="8268018" cy="881797"/>
          </a:xfrm>
        </p:spPr>
        <p:txBody>
          <a:bodyPr>
            <a:normAutofit fontScale="90000"/>
          </a:bodyPr>
          <a:lstStyle/>
          <a:p>
            <a:r>
              <a:rPr lang="en-IN" dirty="0"/>
              <a:t>Data Insights and Suggestions </a:t>
            </a:r>
          </a:p>
        </p:txBody>
      </p:sp>
      <p:pic>
        <p:nvPicPr>
          <p:cNvPr id="3" name="Picture 2">
            <a:extLst>
              <a:ext uri="{FF2B5EF4-FFF2-40B4-BE49-F238E27FC236}">
                <a16:creationId xmlns:a16="http://schemas.microsoft.com/office/drawing/2014/main" id="{D25F56D8-8C39-0D35-1C45-60BDC476220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215790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3392B0-B255-8664-195E-D43D1554BFF4}"/>
              </a:ext>
            </a:extLst>
          </p:cNvPr>
          <p:cNvSpPr>
            <a:spLocks noGrp="1"/>
          </p:cNvSpPr>
          <p:nvPr>
            <p:ph type="body" sz="quarter" idx="12"/>
          </p:nvPr>
        </p:nvSpPr>
        <p:spPr>
          <a:xfrm>
            <a:off x="660400" y="2044701"/>
            <a:ext cx="7755812" cy="511888"/>
          </a:xfrm>
        </p:spPr>
        <p:txBody>
          <a:bodyPr vert="horz" lIns="91440" tIns="45720" rIns="91440" bIns="45720" rtlCol="0" anchor="t">
            <a:normAutofit fontScale="85000" lnSpcReduction="20000"/>
          </a:bodyPr>
          <a:lstStyle/>
          <a:p>
            <a:r>
              <a:rPr lang="en-IN" dirty="0">
                <a:hlinkClick r:id="rId2"/>
              </a:rPr>
              <a:t>https://github.com/soumili-03/VOIS_marathon_Team4_Marketing_Campaign</a:t>
            </a:r>
            <a:r>
              <a:rPr lang="en-IN" dirty="0"/>
              <a:t> </a:t>
            </a:r>
          </a:p>
        </p:txBody>
      </p:sp>
      <p:sp>
        <p:nvSpPr>
          <p:cNvPr id="4" name="Title 3">
            <a:extLst>
              <a:ext uri="{FF2B5EF4-FFF2-40B4-BE49-F238E27FC236}">
                <a16:creationId xmlns:a16="http://schemas.microsoft.com/office/drawing/2014/main" id="{BC6CD7B2-10F8-C955-F605-B7F035DCF9C1}"/>
              </a:ext>
            </a:extLst>
          </p:cNvPr>
          <p:cNvSpPr>
            <a:spLocks noGrp="1"/>
          </p:cNvSpPr>
          <p:nvPr>
            <p:ph type="title"/>
          </p:nvPr>
        </p:nvSpPr>
        <p:spPr/>
        <p:txBody>
          <a:bodyPr/>
          <a:lstStyle/>
          <a:p>
            <a:r>
              <a:rPr lang="en-IN" dirty="0"/>
              <a:t>Git-hub Link</a:t>
            </a:r>
          </a:p>
        </p:txBody>
      </p:sp>
      <p:pic>
        <p:nvPicPr>
          <p:cNvPr id="3" name="Picture 2">
            <a:extLst>
              <a:ext uri="{FF2B5EF4-FFF2-40B4-BE49-F238E27FC236}">
                <a16:creationId xmlns:a16="http://schemas.microsoft.com/office/drawing/2014/main" id="{07659AAA-0677-0D07-6DBF-13286C1EF0DC}"/>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6500149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837</TotalTime>
  <Words>430</Words>
  <Application>Microsoft Office PowerPoint</Application>
  <PresentationFormat>Widescreen</PresentationFormat>
  <Paragraphs>44</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Trebuchet MS</vt:lpstr>
      <vt:lpstr>Wingdings</vt:lpstr>
      <vt:lpstr>Wingdings 3</vt:lpstr>
      <vt:lpstr>Facet</vt:lpstr>
      <vt:lpstr>Marketing Campaign Data Analysis</vt:lpstr>
      <vt:lpstr>Outline</vt:lpstr>
      <vt:lpstr>PROBLEM  STATEMENT</vt:lpstr>
      <vt:lpstr>Project Description  This project aims to help a retail company understand customer behavior and improve marketing strategies using data analysis. The dataset includes demographics, past purchases, and campaign responses. Key goals include customer segmentation, evaluating campaign effectiveness, analyzing product purchase patterns, and estimating customer lifetime value. The project concludes with the development of an interactive dashboard to support data-driven marketing decisions and optimize customer targeting. </vt:lpstr>
      <vt:lpstr>WHO ARE THE END USERS?</vt:lpstr>
      <vt:lpstr>Technology Used</vt:lpstr>
      <vt:lpstr>RESULTS </vt:lpstr>
      <vt:lpstr>Data Insights and Suggestions </vt:lpstr>
      <vt:lpstr>Git-hub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Rhea.Chainani Btech2022</cp:lastModifiedBy>
  <cp:revision>133</cp:revision>
  <dcterms:created xsi:type="dcterms:W3CDTF">2021-07-11T13:13:15Z</dcterms:created>
  <dcterms:modified xsi:type="dcterms:W3CDTF">2025-04-25T10:40:17Z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