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Bold" charset="1" panose="00000000000000000000"/>
      <p:regular r:id="rId18"/>
    </p:embeddedFont>
    <p:embeddedFont>
      <p:font typeface="Canva Sans Bold" charset="1" panose="020B0803030501040103"/>
      <p:regular r:id="rId19"/>
    </p:embeddedFont>
    <p:embeddedFont>
      <p:font typeface="DM San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media/image1.png" Type="http://schemas.openxmlformats.org/officeDocument/2006/relationships/imag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https://drive.google.com/drive/folders/1v-Q7H4Dm84jDkwGNaT0D8QcYsPcMS2vZ?usp=drive_link" TargetMode="External" Type="http://schemas.openxmlformats.org/officeDocument/2006/relationships/hyperlink"/><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jpeg" Type="http://schemas.openxmlformats.org/officeDocument/2006/relationships/image"/><Relationship Id="rId14" Target="../media/image31.jpe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2" Target="../media/image1.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 Id="rId8" Target="../media/image39.png" Type="http://schemas.openxmlformats.org/officeDocument/2006/relationships/image"/><Relationship Id="rId9" Target="../media/image4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pn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2" Target="../media/image1.pn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 Id="rId5" Target="../media/image36.png" Type="http://schemas.openxmlformats.org/officeDocument/2006/relationships/image"/><Relationship Id="rId6" Target="../media/image46.png" Type="http://schemas.openxmlformats.org/officeDocument/2006/relationships/image"/><Relationship Id="rId7" Target="../media/image41.png" Type="http://schemas.openxmlformats.org/officeDocument/2006/relationships/image"/><Relationship Id="rId8" Target="../media/image38.png" Type="http://schemas.openxmlformats.org/officeDocument/2006/relationships/image"/><Relationship Id="rId9" Target="../media/image4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6455954" y="1120284"/>
            <a:ext cx="5376092" cy="1579760"/>
          </a:xfrm>
          <a:prstGeom prst="rect">
            <a:avLst/>
          </a:prstGeom>
        </p:spPr>
        <p:txBody>
          <a:bodyPr anchor="t" rtlCol="false" tIns="0" lIns="0" bIns="0" rIns="0">
            <a:spAutoFit/>
          </a:bodyPr>
          <a:lstStyle/>
          <a:p>
            <a:pPr algn="ctr">
              <a:lnSpc>
                <a:spcPts val="6020"/>
              </a:lnSpc>
            </a:pPr>
            <a:r>
              <a:rPr lang="en-US" sz="6404">
                <a:solidFill>
                  <a:srgbClr val="000000"/>
                </a:solidFill>
                <a:latin typeface="DM Sans Bold"/>
              </a:rPr>
              <a:t>Audio Classification</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3103325" y="3926018"/>
            <a:ext cx="12333461" cy="2262504"/>
          </a:xfrm>
          <a:prstGeom prst="rect">
            <a:avLst/>
          </a:prstGeom>
        </p:spPr>
        <p:txBody>
          <a:bodyPr anchor="t" rtlCol="false" tIns="0" lIns="0" bIns="0" rIns="0">
            <a:spAutoFit/>
          </a:bodyPr>
          <a:lstStyle/>
          <a:p>
            <a:pPr algn="ctr">
              <a:lnSpc>
                <a:spcPts val="6020"/>
              </a:lnSpc>
            </a:pPr>
            <a:r>
              <a:rPr lang="en-US" sz="4300">
                <a:solidFill>
                  <a:srgbClr val="000000"/>
                </a:solidFill>
                <a:latin typeface="Canva Sans Bold"/>
              </a:rPr>
              <a:t>Supervisor: Dr. Anshul Verma</a:t>
            </a:r>
          </a:p>
          <a:p>
            <a:pPr algn="ctr">
              <a:lnSpc>
                <a:spcPts val="6020"/>
              </a:lnSpc>
            </a:pPr>
            <a:r>
              <a:rPr lang="en-US" sz="4300">
                <a:solidFill>
                  <a:srgbClr val="000000"/>
                </a:solidFill>
                <a:latin typeface="Canva Sans Bold"/>
              </a:rPr>
              <a:t>Organisation: Banaras Hindu University, Varanasi</a:t>
            </a:r>
          </a:p>
        </p:txBody>
      </p:sp>
      <p:sp>
        <p:nvSpPr>
          <p:cNvPr name="TextBox 20" id="20"/>
          <p:cNvSpPr txBox="true"/>
          <p:nvPr/>
        </p:nvSpPr>
        <p:spPr>
          <a:xfrm rot="0">
            <a:off x="2977269" y="6502847"/>
            <a:ext cx="12333461" cy="1500504"/>
          </a:xfrm>
          <a:prstGeom prst="rect">
            <a:avLst/>
          </a:prstGeom>
        </p:spPr>
        <p:txBody>
          <a:bodyPr anchor="t" rtlCol="false" tIns="0" lIns="0" bIns="0" rIns="0">
            <a:spAutoFit/>
          </a:bodyPr>
          <a:lstStyle/>
          <a:p>
            <a:pPr algn="ctr">
              <a:lnSpc>
                <a:spcPts val="6020"/>
              </a:lnSpc>
            </a:pPr>
            <a:r>
              <a:rPr lang="en-US" sz="4300">
                <a:solidFill>
                  <a:srgbClr val="000000"/>
                </a:solidFill>
                <a:latin typeface="Canva Sans Bold"/>
              </a:rPr>
              <a:t>Start Date: 30th January 2024</a:t>
            </a:r>
          </a:p>
          <a:p>
            <a:pPr algn="ctr">
              <a:lnSpc>
                <a:spcPts val="6020"/>
              </a:lnSpc>
            </a:pPr>
            <a:r>
              <a:rPr lang="en-US" sz="4300">
                <a:solidFill>
                  <a:srgbClr val="000000"/>
                </a:solidFill>
                <a:latin typeface="Canva Sans Bold"/>
              </a:rPr>
              <a:t>End Date: 30th June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200304" y="5568111"/>
            <a:ext cx="10014901" cy="909320"/>
          </a:xfrm>
          <a:prstGeom prst="rect">
            <a:avLst/>
          </a:prstGeom>
        </p:spPr>
        <p:txBody>
          <a:bodyPr anchor="t" rtlCol="false" tIns="0" lIns="0" bIns="0" rIns="0">
            <a:spAutoFit/>
          </a:bodyPr>
          <a:lstStyle/>
          <a:p>
            <a:pPr algn="ctr">
              <a:lnSpc>
                <a:spcPts val="6789"/>
              </a:lnSpc>
            </a:pPr>
            <a:r>
              <a:rPr lang="en-US" sz="6999" u="sng">
                <a:solidFill>
                  <a:srgbClr val="000000"/>
                </a:solidFill>
                <a:latin typeface="DM Sans Bold"/>
                <a:hlinkClick r:id="rId3" tooltip="https://drive.google.com/drive/folders/1v-Q7H4Dm84jDkwGNaT0D8QcYsPcMS2vZ?usp=drive_link"/>
              </a:rPr>
              <a:t>link</a:t>
            </a:r>
          </a:p>
        </p:txBody>
      </p:sp>
      <p:sp>
        <p:nvSpPr>
          <p:cNvPr name="TextBox 4" id="4"/>
          <p:cNvSpPr txBox="true"/>
          <p:nvPr/>
        </p:nvSpPr>
        <p:spPr>
          <a:xfrm rot="0">
            <a:off x="3331174" y="1457325"/>
            <a:ext cx="12801533" cy="2534875"/>
          </a:xfrm>
          <a:prstGeom prst="rect">
            <a:avLst/>
          </a:prstGeom>
        </p:spPr>
        <p:txBody>
          <a:bodyPr anchor="t" rtlCol="false" tIns="0" lIns="0" bIns="0" rIns="0">
            <a:spAutoFit/>
          </a:bodyPr>
          <a:lstStyle/>
          <a:p>
            <a:pPr algn="ctr">
              <a:lnSpc>
                <a:spcPts val="18952"/>
              </a:lnSpc>
            </a:pPr>
            <a:r>
              <a:rPr lang="en-US" sz="19538">
                <a:solidFill>
                  <a:srgbClr val="000000"/>
                </a:solidFill>
                <a:latin typeface="DM Sans Bold"/>
              </a:rPr>
              <a:t>Video Link</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732501" y="1513287"/>
            <a:ext cx="8822997"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Feedback</a:t>
            </a:r>
          </a:p>
        </p:txBody>
      </p:sp>
      <p:sp>
        <p:nvSpPr>
          <p:cNvPr name="TextBox 4" id="4"/>
          <p:cNvSpPr txBox="true"/>
          <p:nvPr/>
        </p:nvSpPr>
        <p:spPr>
          <a:xfrm rot="0">
            <a:off x="2227066" y="3034661"/>
            <a:ext cx="14395844" cy="5362015"/>
          </a:xfrm>
          <a:prstGeom prst="rect">
            <a:avLst/>
          </a:prstGeom>
        </p:spPr>
        <p:txBody>
          <a:bodyPr anchor="t" rtlCol="false" tIns="0" lIns="0" bIns="0" rIns="0">
            <a:spAutoFit/>
          </a:bodyPr>
          <a:lstStyle/>
          <a:p>
            <a:pPr algn="l">
              <a:lnSpc>
                <a:spcPts val="5344"/>
              </a:lnSpc>
            </a:pPr>
            <a:r>
              <a:rPr lang="en-US" sz="3425">
                <a:solidFill>
                  <a:srgbClr val="000000"/>
                </a:solidFill>
                <a:latin typeface="DM Sans"/>
              </a:rPr>
              <a:t>The internship/project semester provided by the college has been incredibly valuable, offering hands-on-experience and practical knowledge that bridges the gap between academic learning and industry requirements. The support and guidance from faculty and industry mentors were instrumental in helping me navigate challenges and achieve my project goals.</a:t>
            </a:r>
          </a:p>
          <a:p>
            <a:pPr algn="l">
              <a:lnSpc>
                <a:spcPts val="5344"/>
              </a:lnSpc>
            </a:pPr>
            <a:r>
              <a:rPr lang="en-US" sz="3425">
                <a:solidFill>
                  <a:srgbClr val="000000"/>
                </a:solidFill>
                <a:latin typeface="DM Sans"/>
              </a:rPr>
              <a:t>Overall, it has been an enriching experience that has prepared me well for my future careers.</a:t>
            </a:r>
          </a:p>
        </p:txBody>
      </p:sp>
      <p:sp>
        <p:nvSpPr>
          <p:cNvPr name="Freeform 5" id="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9353703" y="0"/>
            <a:ext cx="8934297" cy="4890436"/>
          </a:xfrm>
          <a:custGeom>
            <a:avLst/>
            <a:gdLst/>
            <a:ahLst/>
            <a:cxnLst/>
            <a:rect r="r" b="b" t="t" l="l"/>
            <a:pathLst>
              <a:path h="4890436" w="8934297">
                <a:moveTo>
                  <a:pt x="0" y="0"/>
                </a:moveTo>
                <a:lnTo>
                  <a:pt x="8934297" y="0"/>
                </a:lnTo>
                <a:lnTo>
                  <a:pt x="8934297" y="4890436"/>
                </a:lnTo>
                <a:lnTo>
                  <a:pt x="0" y="4890436"/>
                </a:lnTo>
                <a:lnTo>
                  <a:pt x="0" y="0"/>
                </a:lnTo>
                <a:close/>
              </a:path>
            </a:pathLst>
          </a:custGeom>
          <a:blipFill>
            <a:blip r:embed="rId13"/>
            <a:stretch>
              <a:fillRect l="-17466" t="-1106" r="-20891" b="0"/>
            </a:stretch>
          </a:blipFill>
        </p:spPr>
      </p:sp>
      <p:sp>
        <p:nvSpPr>
          <p:cNvPr name="Freeform 9" id="9"/>
          <p:cNvSpPr/>
          <p:nvPr/>
        </p:nvSpPr>
        <p:spPr>
          <a:xfrm flipH="false" flipV="false" rot="0">
            <a:off x="9353703" y="4890436"/>
            <a:ext cx="8934297" cy="5789039"/>
          </a:xfrm>
          <a:custGeom>
            <a:avLst/>
            <a:gdLst/>
            <a:ahLst/>
            <a:cxnLst/>
            <a:rect r="r" b="b" t="t" l="l"/>
            <a:pathLst>
              <a:path h="5789039" w="8934297">
                <a:moveTo>
                  <a:pt x="0" y="0"/>
                </a:moveTo>
                <a:lnTo>
                  <a:pt x="8934297" y="0"/>
                </a:lnTo>
                <a:lnTo>
                  <a:pt x="8934297" y="5789038"/>
                </a:lnTo>
                <a:lnTo>
                  <a:pt x="0" y="5789038"/>
                </a:lnTo>
                <a:lnTo>
                  <a:pt x="0" y="0"/>
                </a:lnTo>
                <a:close/>
              </a:path>
            </a:pathLst>
          </a:custGeom>
          <a:blipFill>
            <a:blip r:embed="rId14"/>
            <a:stretch>
              <a:fillRect l="-2060" t="0" r="-2060" b="-4181"/>
            </a:stretch>
          </a:blipFill>
        </p:spPr>
      </p:sp>
      <p:sp>
        <p:nvSpPr>
          <p:cNvPr name="TextBox 10" id="10"/>
          <p:cNvSpPr txBox="true"/>
          <p:nvPr/>
        </p:nvSpPr>
        <p:spPr>
          <a:xfrm rot="0">
            <a:off x="1434359" y="1951823"/>
            <a:ext cx="784875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About BHU</a:t>
            </a:r>
          </a:p>
        </p:txBody>
      </p:sp>
      <p:sp>
        <p:nvSpPr>
          <p:cNvPr name="TextBox 11" id="11"/>
          <p:cNvSpPr txBox="true"/>
          <p:nvPr/>
        </p:nvSpPr>
        <p:spPr>
          <a:xfrm rot="0">
            <a:off x="547511" y="4347232"/>
            <a:ext cx="8665011" cy="4117925"/>
          </a:xfrm>
          <a:prstGeom prst="rect">
            <a:avLst/>
          </a:prstGeom>
        </p:spPr>
        <p:txBody>
          <a:bodyPr anchor="t" rtlCol="false" tIns="0" lIns="0" bIns="0" rIns="0">
            <a:spAutoFit/>
          </a:bodyPr>
          <a:lstStyle/>
          <a:p>
            <a:pPr algn="l">
              <a:lnSpc>
                <a:spcPts val="3035"/>
              </a:lnSpc>
            </a:pPr>
            <a:r>
              <a:rPr lang="en-US" sz="2248" spc="134">
                <a:solidFill>
                  <a:srgbClr val="000000"/>
                </a:solidFill>
                <a:latin typeface="DM Sans"/>
              </a:rPr>
              <a:t>Banaras Hindu University is an internationally reputed temple of learning, situated in the holy city of Varanasi. This creative and innovative university was founded by the great nationalist leader, Pandit Madan Mohan Malaviya, in 1916, through close cooperation with great personalities like Dr Annie Besant, who viewed it as the University of India. Banaras Hindu University was established by the Parliamentary legislation-B.H.U. Act 1915. It is a collegiate, central, and research university located in Varanasi, Uttar Pradesh, India.</a:t>
            </a:r>
          </a:p>
          <a:p>
            <a:pPr algn="l" marL="0" indent="0" lvl="0">
              <a:lnSpc>
                <a:spcPts val="303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1634972"/>
            <a:ext cx="7025086"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Project Background</a:t>
            </a:r>
          </a:p>
        </p:txBody>
      </p:sp>
      <p:sp>
        <p:nvSpPr>
          <p:cNvPr name="TextBox 4" id="4"/>
          <p:cNvSpPr txBox="true"/>
          <p:nvPr/>
        </p:nvSpPr>
        <p:spPr>
          <a:xfrm rot="0">
            <a:off x="1504950" y="4270353"/>
            <a:ext cx="7025086" cy="4324350"/>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rPr>
              <a:t>Music genre classification, a vital component of Music Information Retrieval (MIR), continues to captivate researchers due to its relevance in content-based searching and recommendation systems. In this research, I introduced a comprehensive methodology for classifying music into distinct genres. Leveraging features extracted from audio files and employing various machine learning models, including Naive Bayes, Stochastic Gradient Descent, KNN, Decision Tree, Random Forest, Support Vector Machine, Logistic Regression, Neural Networks, and XGBoost, an ensemble model is proposed to enhance classification accuracy</a:t>
            </a:r>
          </a:p>
        </p:txBody>
      </p:sp>
      <p:grpSp>
        <p:nvGrpSpPr>
          <p:cNvPr name="Group 5" id="5"/>
          <p:cNvGrpSpPr/>
          <p:nvPr/>
        </p:nvGrpSpPr>
        <p:grpSpPr>
          <a:xfrm rot="0">
            <a:off x="9975489" y="653879"/>
            <a:ext cx="7562436" cy="3077909"/>
            <a:chOff x="0" y="0"/>
            <a:chExt cx="2531588" cy="1030355"/>
          </a:xfrm>
        </p:grpSpPr>
        <p:sp>
          <p:nvSpPr>
            <p:cNvPr name="Freeform 6" id="6"/>
            <p:cNvSpPr/>
            <p:nvPr/>
          </p:nvSpPr>
          <p:spPr>
            <a:xfrm flipH="false" flipV="false" rot="0">
              <a:off x="0" y="0"/>
              <a:ext cx="2531588" cy="1030356"/>
            </a:xfrm>
            <a:custGeom>
              <a:avLst/>
              <a:gdLst/>
              <a:ahLst/>
              <a:cxnLst/>
              <a:rect r="r" b="b" t="t" l="l"/>
              <a:pathLst>
                <a:path h="1030356" w="2531588">
                  <a:moveTo>
                    <a:pt x="15356" y="0"/>
                  </a:moveTo>
                  <a:lnTo>
                    <a:pt x="2516232" y="0"/>
                  </a:lnTo>
                  <a:cubicBezTo>
                    <a:pt x="2520304" y="0"/>
                    <a:pt x="2524210" y="1618"/>
                    <a:pt x="2527090" y="4498"/>
                  </a:cubicBezTo>
                  <a:cubicBezTo>
                    <a:pt x="2529970" y="7377"/>
                    <a:pt x="2531588" y="11283"/>
                    <a:pt x="2531588" y="15356"/>
                  </a:cubicBezTo>
                  <a:lnTo>
                    <a:pt x="2531588" y="1014999"/>
                  </a:lnTo>
                  <a:cubicBezTo>
                    <a:pt x="2531588" y="1023480"/>
                    <a:pt x="2524713" y="1030356"/>
                    <a:pt x="2516232" y="1030356"/>
                  </a:cubicBezTo>
                  <a:lnTo>
                    <a:pt x="15356" y="1030356"/>
                  </a:lnTo>
                  <a:cubicBezTo>
                    <a:pt x="11283" y="1030356"/>
                    <a:pt x="7377" y="1028738"/>
                    <a:pt x="4498" y="1025858"/>
                  </a:cubicBezTo>
                  <a:cubicBezTo>
                    <a:pt x="1618" y="1022978"/>
                    <a:pt x="0" y="1019072"/>
                    <a:pt x="0" y="1014999"/>
                  </a:cubicBezTo>
                  <a:lnTo>
                    <a:pt x="0" y="15356"/>
                  </a:lnTo>
                  <a:cubicBezTo>
                    <a:pt x="0" y="11283"/>
                    <a:pt x="1618" y="7377"/>
                    <a:pt x="4498" y="4498"/>
                  </a:cubicBezTo>
                  <a:cubicBezTo>
                    <a:pt x="7377" y="1618"/>
                    <a:pt x="11283" y="0"/>
                    <a:pt x="15356" y="0"/>
                  </a:cubicBezTo>
                  <a:close/>
                </a:path>
              </a:pathLst>
            </a:custGeom>
            <a:solidFill>
              <a:srgbClr val="8AB7E2"/>
            </a:solidFill>
          </p:spPr>
        </p:sp>
        <p:sp>
          <p:nvSpPr>
            <p:cNvPr name="TextBox 7" id="7"/>
            <p:cNvSpPr txBox="true"/>
            <p:nvPr/>
          </p:nvSpPr>
          <p:spPr>
            <a:xfrm>
              <a:off x="0" y="85725"/>
              <a:ext cx="2531588" cy="944630"/>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180716" y="1017748"/>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01.</a:t>
            </a:r>
          </a:p>
        </p:txBody>
      </p:sp>
      <p:grpSp>
        <p:nvGrpSpPr>
          <p:cNvPr name="Group 9" id="9"/>
          <p:cNvGrpSpPr/>
          <p:nvPr/>
        </p:nvGrpSpPr>
        <p:grpSpPr>
          <a:xfrm rot="0">
            <a:off x="9975489" y="4190298"/>
            <a:ext cx="7562436" cy="2905517"/>
            <a:chOff x="0" y="0"/>
            <a:chExt cx="2531588" cy="972646"/>
          </a:xfrm>
        </p:grpSpPr>
        <p:sp>
          <p:nvSpPr>
            <p:cNvPr name="Freeform 10" id="10"/>
            <p:cNvSpPr/>
            <p:nvPr/>
          </p:nvSpPr>
          <p:spPr>
            <a:xfrm flipH="false" flipV="false" rot="0">
              <a:off x="0" y="0"/>
              <a:ext cx="2531588" cy="972646"/>
            </a:xfrm>
            <a:custGeom>
              <a:avLst/>
              <a:gdLst/>
              <a:ahLst/>
              <a:cxnLst/>
              <a:rect r="r" b="b" t="t" l="l"/>
              <a:pathLst>
                <a:path h="972646" w="2531588">
                  <a:moveTo>
                    <a:pt x="15356" y="0"/>
                  </a:moveTo>
                  <a:lnTo>
                    <a:pt x="2516232" y="0"/>
                  </a:lnTo>
                  <a:cubicBezTo>
                    <a:pt x="2520304" y="0"/>
                    <a:pt x="2524210" y="1618"/>
                    <a:pt x="2527090" y="4498"/>
                  </a:cubicBezTo>
                  <a:cubicBezTo>
                    <a:pt x="2529970" y="7377"/>
                    <a:pt x="2531588" y="11283"/>
                    <a:pt x="2531588" y="15356"/>
                  </a:cubicBezTo>
                  <a:lnTo>
                    <a:pt x="2531588" y="957290"/>
                  </a:lnTo>
                  <a:cubicBezTo>
                    <a:pt x="2531588" y="965770"/>
                    <a:pt x="2524713" y="972646"/>
                    <a:pt x="2516232" y="972646"/>
                  </a:cubicBezTo>
                  <a:lnTo>
                    <a:pt x="15356" y="972646"/>
                  </a:lnTo>
                  <a:cubicBezTo>
                    <a:pt x="11283" y="972646"/>
                    <a:pt x="7377" y="971028"/>
                    <a:pt x="4498" y="968148"/>
                  </a:cubicBezTo>
                  <a:cubicBezTo>
                    <a:pt x="1618" y="965268"/>
                    <a:pt x="0" y="961362"/>
                    <a:pt x="0" y="957290"/>
                  </a:cubicBezTo>
                  <a:lnTo>
                    <a:pt x="0" y="15356"/>
                  </a:lnTo>
                  <a:cubicBezTo>
                    <a:pt x="0" y="11283"/>
                    <a:pt x="1618" y="7377"/>
                    <a:pt x="4498" y="4498"/>
                  </a:cubicBezTo>
                  <a:cubicBezTo>
                    <a:pt x="7377" y="1618"/>
                    <a:pt x="11283" y="0"/>
                    <a:pt x="15356" y="0"/>
                  </a:cubicBezTo>
                  <a:close/>
                </a:path>
              </a:pathLst>
            </a:custGeom>
            <a:solidFill>
              <a:srgbClr val="8AB7E2"/>
            </a:solidFill>
          </p:spPr>
        </p:sp>
        <p:sp>
          <p:nvSpPr>
            <p:cNvPr name="TextBox 11" id="11"/>
            <p:cNvSpPr txBox="true"/>
            <p:nvPr/>
          </p:nvSpPr>
          <p:spPr>
            <a:xfrm>
              <a:off x="0" y="85725"/>
              <a:ext cx="2531588" cy="886921"/>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7619690"/>
            <a:ext cx="7562436" cy="1950025"/>
            <a:chOff x="0" y="0"/>
            <a:chExt cx="2531588" cy="652787"/>
          </a:xfrm>
        </p:grpSpPr>
        <p:sp>
          <p:nvSpPr>
            <p:cNvPr name="Freeform 13" id="13"/>
            <p:cNvSpPr/>
            <p:nvPr/>
          </p:nvSpPr>
          <p:spPr>
            <a:xfrm flipH="false" flipV="false" rot="0">
              <a:off x="0" y="0"/>
              <a:ext cx="2531588" cy="652787"/>
            </a:xfrm>
            <a:custGeom>
              <a:avLst/>
              <a:gdLst/>
              <a:ahLst/>
              <a:cxnLst/>
              <a:rect r="r" b="b" t="t" l="l"/>
              <a:pathLst>
                <a:path h="652787" w="2531588">
                  <a:moveTo>
                    <a:pt x="15356" y="0"/>
                  </a:moveTo>
                  <a:lnTo>
                    <a:pt x="2516232" y="0"/>
                  </a:lnTo>
                  <a:cubicBezTo>
                    <a:pt x="2520304" y="0"/>
                    <a:pt x="2524210" y="1618"/>
                    <a:pt x="2527090" y="4498"/>
                  </a:cubicBezTo>
                  <a:cubicBezTo>
                    <a:pt x="2529970" y="7377"/>
                    <a:pt x="2531588" y="11283"/>
                    <a:pt x="2531588" y="15356"/>
                  </a:cubicBezTo>
                  <a:lnTo>
                    <a:pt x="2531588" y="637431"/>
                  </a:lnTo>
                  <a:cubicBezTo>
                    <a:pt x="2531588" y="641504"/>
                    <a:pt x="2529970" y="645410"/>
                    <a:pt x="2527090" y="648289"/>
                  </a:cubicBezTo>
                  <a:cubicBezTo>
                    <a:pt x="2524210" y="651169"/>
                    <a:pt x="2520304" y="652787"/>
                    <a:pt x="2516232" y="652787"/>
                  </a:cubicBezTo>
                  <a:lnTo>
                    <a:pt x="15356" y="652787"/>
                  </a:lnTo>
                  <a:cubicBezTo>
                    <a:pt x="6875" y="652787"/>
                    <a:pt x="0" y="645912"/>
                    <a:pt x="0" y="637431"/>
                  </a:cubicBezTo>
                  <a:lnTo>
                    <a:pt x="0" y="15356"/>
                  </a:lnTo>
                  <a:cubicBezTo>
                    <a:pt x="0" y="11283"/>
                    <a:pt x="1618" y="7377"/>
                    <a:pt x="4498" y="4498"/>
                  </a:cubicBezTo>
                  <a:cubicBezTo>
                    <a:pt x="7377" y="1618"/>
                    <a:pt x="11283" y="0"/>
                    <a:pt x="15356" y="0"/>
                  </a:cubicBezTo>
                  <a:close/>
                </a:path>
              </a:pathLst>
            </a:custGeom>
            <a:solidFill>
              <a:srgbClr val="8AB7E2"/>
            </a:solidFill>
          </p:spPr>
        </p:sp>
        <p:sp>
          <p:nvSpPr>
            <p:cNvPr name="TextBox 14" id="14"/>
            <p:cNvSpPr txBox="true"/>
            <p:nvPr/>
          </p:nvSpPr>
          <p:spPr>
            <a:xfrm>
              <a:off x="0" y="85725"/>
              <a:ext cx="2531588" cy="567062"/>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9975489" y="4438035"/>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02.</a:t>
            </a:r>
          </a:p>
        </p:txBody>
      </p:sp>
      <p:sp>
        <p:nvSpPr>
          <p:cNvPr name="TextBox 16" id="16"/>
          <p:cNvSpPr txBox="true"/>
          <p:nvPr/>
        </p:nvSpPr>
        <p:spPr>
          <a:xfrm rot="0">
            <a:off x="9975489" y="7800665"/>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03.</a:t>
            </a:r>
          </a:p>
        </p:txBody>
      </p:sp>
      <p:sp>
        <p:nvSpPr>
          <p:cNvPr name="TextBox 17" id="17"/>
          <p:cNvSpPr txBox="true"/>
          <p:nvPr/>
        </p:nvSpPr>
        <p:spPr>
          <a:xfrm rot="0">
            <a:off x="11281149" y="910956"/>
            <a:ext cx="5978151" cy="2526867"/>
          </a:xfrm>
          <a:prstGeom prst="rect">
            <a:avLst/>
          </a:prstGeom>
        </p:spPr>
        <p:txBody>
          <a:bodyPr anchor="t" rtlCol="false" tIns="0" lIns="0" bIns="0" rIns="0">
            <a:spAutoFit/>
          </a:bodyPr>
          <a:lstStyle/>
          <a:p>
            <a:pPr algn="just">
              <a:lnSpc>
                <a:spcPts val="2005"/>
              </a:lnSpc>
            </a:pPr>
            <a:r>
              <a:rPr lang="en-US" sz="1485" spc="23">
                <a:solidFill>
                  <a:srgbClr val="000000"/>
                </a:solidFill>
                <a:latin typeface="DM Sans"/>
              </a:rPr>
              <a:t>In the digital age, music classification and recommendation systems have become pivotal in enhancing user experience across various platforms. The objective of this research is to classify audio files into different genres and develop a recommendation system based on audio similarity. Utilizing the GTZAN dataset, which comprises 1000 audio files categorized into 10 distinct genres, this project leverages advanced machine learning and deep learning techniques to achieve high accuracy in genre classification and to recommend similar songs to users.</a:t>
            </a:r>
          </a:p>
          <a:p>
            <a:pPr algn="just" marL="0" indent="0" lvl="0">
              <a:lnSpc>
                <a:spcPts val="2005"/>
              </a:lnSpc>
              <a:spcBef>
                <a:spcPct val="0"/>
              </a:spcBef>
            </a:pPr>
          </a:p>
        </p:txBody>
      </p:sp>
      <p:sp>
        <p:nvSpPr>
          <p:cNvPr name="TextBox 18" id="18"/>
          <p:cNvSpPr txBox="true"/>
          <p:nvPr/>
        </p:nvSpPr>
        <p:spPr>
          <a:xfrm rot="0">
            <a:off x="11281149" y="4316289"/>
            <a:ext cx="5978151" cy="2779527"/>
          </a:xfrm>
          <a:prstGeom prst="rect">
            <a:avLst/>
          </a:prstGeom>
        </p:spPr>
        <p:txBody>
          <a:bodyPr anchor="t" rtlCol="false" tIns="0" lIns="0" bIns="0" rIns="0">
            <a:spAutoFit/>
          </a:bodyPr>
          <a:lstStyle/>
          <a:p>
            <a:pPr algn="just">
              <a:lnSpc>
                <a:spcPts val="2005"/>
              </a:lnSpc>
            </a:pPr>
            <a:r>
              <a:rPr lang="en-US" sz="1485" spc="23">
                <a:solidFill>
                  <a:srgbClr val="000000"/>
                </a:solidFill>
                <a:latin typeface="DM Sans Medium"/>
              </a:rPr>
              <a:t>The research encompasses several key stages: data preprocessing, feature extraction, exploratory data analysis (EDA), dimensionality reduction, model training and evaluation, and the development of a recommendation system. Various machine learning algorithms, including Naive Bayes, Logistic Regression, K-Nearest Neighbors, Decision Trees, Random Forest, Support Vector Machine, and deep learning models, have been employed and compared to achieve the best performance. Ensemble techniques like Voting and Stacking classifiers are also explored to enhance accuracy.</a:t>
            </a:r>
          </a:p>
          <a:p>
            <a:pPr algn="just" marL="0" indent="0" lvl="0">
              <a:lnSpc>
                <a:spcPts val="2005"/>
              </a:lnSpc>
              <a:spcBef>
                <a:spcPct val="0"/>
              </a:spcBef>
            </a:pPr>
          </a:p>
        </p:txBody>
      </p:sp>
      <p:sp>
        <p:nvSpPr>
          <p:cNvPr name="TextBox 19" id="19"/>
          <p:cNvSpPr txBox="true"/>
          <p:nvPr/>
        </p:nvSpPr>
        <p:spPr>
          <a:xfrm rot="0">
            <a:off x="11281149" y="7822300"/>
            <a:ext cx="5978151" cy="1516231"/>
          </a:xfrm>
          <a:prstGeom prst="rect">
            <a:avLst/>
          </a:prstGeom>
        </p:spPr>
        <p:txBody>
          <a:bodyPr anchor="t" rtlCol="false" tIns="0" lIns="0" bIns="0" rIns="0">
            <a:spAutoFit/>
          </a:bodyPr>
          <a:lstStyle/>
          <a:p>
            <a:pPr algn="just">
              <a:lnSpc>
                <a:spcPts val="2005"/>
              </a:lnSpc>
            </a:pPr>
            <a:r>
              <a:rPr lang="en-US" sz="1485" spc="23">
                <a:solidFill>
                  <a:srgbClr val="000000"/>
                </a:solidFill>
                <a:latin typeface="DM Sans Medium"/>
              </a:rPr>
              <a:t>Furthermore, the research delves into deep learning models, implementing several neural network architectures to push the boundaries of classification accuracy. A recommendation system based on cosine similarity has been integrated, offering users recommendations based on audio features.</a:t>
            </a:r>
          </a:p>
          <a:p>
            <a:pPr algn="just" marL="0" indent="0" lvl="0">
              <a:lnSpc>
                <a:spcPts val="2005"/>
              </a:lnSpc>
              <a:spcBef>
                <a:spcPct val="0"/>
              </a:spcBef>
            </a:pP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24638" y="1267971"/>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1308283" y="1725617"/>
            <a:ext cx="5956731" cy="6527925"/>
          </a:xfrm>
          <a:custGeom>
            <a:avLst/>
            <a:gdLst/>
            <a:ahLst/>
            <a:cxnLst/>
            <a:rect r="r" b="b" t="t" l="l"/>
            <a:pathLst>
              <a:path h="6527925" w="5956731">
                <a:moveTo>
                  <a:pt x="0" y="0"/>
                </a:moveTo>
                <a:lnTo>
                  <a:pt x="5956731" y="0"/>
                </a:lnTo>
                <a:lnTo>
                  <a:pt x="5956731" y="6527925"/>
                </a:lnTo>
                <a:lnTo>
                  <a:pt x="0" y="6527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197109" y="423238"/>
            <a:ext cx="8092094"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Scope And Utility</a:t>
            </a:r>
          </a:p>
        </p:txBody>
      </p:sp>
      <p:sp>
        <p:nvSpPr>
          <p:cNvPr name="TextBox 6" id="6"/>
          <p:cNvSpPr txBox="true"/>
          <p:nvPr/>
        </p:nvSpPr>
        <p:spPr>
          <a:xfrm rot="0">
            <a:off x="1028700" y="2909204"/>
            <a:ext cx="9727529" cy="6657975"/>
          </a:xfrm>
          <a:prstGeom prst="rect">
            <a:avLst/>
          </a:prstGeom>
        </p:spPr>
        <p:txBody>
          <a:bodyPr anchor="t" rtlCol="false" tIns="0" lIns="0" bIns="0" rIns="0">
            <a:spAutoFit/>
          </a:bodyPr>
          <a:lstStyle/>
          <a:p>
            <a:pPr algn="l" marL="431799" indent="-215899" lvl="1">
              <a:lnSpc>
                <a:spcPts val="2699"/>
              </a:lnSpc>
              <a:spcBef>
                <a:spcPct val="0"/>
              </a:spcBef>
              <a:buFont typeface="Arial"/>
              <a:buChar char="•"/>
            </a:pPr>
            <a:r>
              <a:rPr lang="en-US" sz="1999" spc="119">
                <a:solidFill>
                  <a:srgbClr val="000000"/>
                </a:solidFill>
                <a:latin typeface="DM Sans Bold"/>
              </a:rPr>
              <a:t>Music Gen</a:t>
            </a:r>
            <a:r>
              <a:rPr lang="en-US" sz="1999" spc="119" u="none">
                <a:solidFill>
                  <a:srgbClr val="000000"/>
                </a:solidFill>
                <a:latin typeface="DM Sans Bold"/>
              </a:rPr>
              <a:t>re Classification</a:t>
            </a:r>
            <a:r>
              <a:rPr lang="en-US" sz="1999" spc="119" u="none">
                <a:solidFill>
                  <a:srgbClr val="000000"/>
                </a:solidFill>
                <a:latin typeface="DM Sans"/>
              </a:rPr>
              <a:t>: Music streaming services can improve content organization and personalized recommendations.</a:t>
            </a:r>
          </a:p>
          <a:p>
            <a:pPr algn="l">
              <a:lnSpc>
                <a:spcPts val="2699"/>
              </a:lnSpc>
              <a:spcBef>
                <a:spcPct val="0"/>
              </a:spcBef>
            </a:pPr>
          </a:p>
          <a:p>
            <a:pPr algn="l" marL="431799" indent="-215899" lvl="1">
              <a:lnSpc>
                <a:spcPts val="2699"/>
              </a:lnSpc>
              <a:spcBef>
                <a:spcPct val="0"/>
              </a:spcBef>
              <a:buFont typeface="Arial"/>
              <a:buChar char="•"/>
            </a:pPr>
            <a:r>
              <a:rPr lang="en-US" sz="1999" spc="119" u="none">
                <a:solidFill>
                  <a:srgbClr val="000000"/>
                </a:solidFill>
                <a:latin typeface="DM Sans Bold"/>
              </a:rPr>
              <a:t>Audio Retrieval and Recommendation Systems</a:t>
            </a:r>
            <a:r>
              <a:rPr lang="en-US" sz="1999" spc="119" u="none">
                <a:solidFill>
                  <a:srgbClr val="000000"/>
                </a:solidFill>
                <a:latin typeface="DM Sans"/>
              </a:rPr>
              <a:t>: The cosine similarity method, implemented for nearest neighbor search, allows the retrieval of audio samples most similar to a provided query. This functionality can be used to build music recommendation systems suggesting similar music based on user preferences.</a:t>
            </a:r>
          </a:p>
          <a:p>
            <a:pPr algn="l">
              <a:lnSpc>
                <a:spcPts val="2699"/>
              </a:lnSpc>
              <a:spcBef>
                <a:spcPct val="0"/>
              </a:spcBef>
            </a:pPr>
          </a:p>
          <a:p>
            <a:pPr algn="l" marL="431799" indent="-215899" lvl="1">
              <a:lnSpc>
                <a:spcPts val="2699"/>
              </a:lnSpc>
              <a:spcBef>
                <a:spcPct val="0"/>
              </a:spcBef>
              <a:buFont typeface="Arial"/>
              <a:buChar char="•"/>
            </a:pPr>
            <a:r>
              <a:rPr lang="en-US" sz="1999" spc="119" u="none">
                <a:solidFill>
                  <a:srgbClr val="000000"/>
                </a:solidFill>
                <a:latin typeface="DM Sans Bold"/>
              </a:rPr>
              <a:t>Benchmarking for Future Research</a:t>
            </a:r>
            <a:r>
              <a:rPr lang="en-US" sz="1999" spc="119" u="none">
                <a:solidFill>
                  <a:srgbClr val="000000"/>
                </a:solidFill>
                <a:latin typeface="DM Sans"/>
              </a:rPr>
              <a:t>: This project establishes a baseline performance for audio classification on the GTZAN dataset. Future research can leverage these results as a reference point for exploring new techniques and algorithms.</a:t>
            </a:r>
          </a:p>
          <a:p>
            <a:pPr algn="l">
              <a:lnSpc>
                <a:spcPts val="2699"/>
              </a:lnSpc>
              <a:spcBef>
                <a:spcPct val="0"/>
              </a:spcBef>
            </a:pPr>
          </a:p>
          <a:p>
            <a:pPr algn="l" marL="431799" indent="-215899" lvl="1">
              <a:lnSpc>
                <a:spcPts val="2699"/>
              </a:lnSpc>
              <a:spcBef>
                <a:spcPct val="0"/>
              </a:spcBef>
              <a:buFont typeface="Arial"/>
              <a:buChar char="•"/>
            </a:pPr>
            <a:r>
              <a:rPr lang="en-US" sz="1999" spc="119" u="none">
                <a:solidFill>
                  <a:srgbClr val="000000"/>
                </a:solidFill>
                <a:latin typeface="DM Sans Bold"/>
              </a:rPr>
              <a:t>Potential Applications</a:t>
            </a:r>
            <a:r>
              <a:rPr lang="en-US" sz="1999" spc="119" u="none">
                <a:solidFill>
                  <a:srgbClr val="000000"/>
                </a:solidFill>
                <a:latin typeface="DM Sans"/>
              </a:rPr>
              <a:t>: The project's findings have broader implications beyond music. The approach can be adapted for audio fingerprinting in copyright protection, environmental sound classification (e.g., identifying bird calls), or anomaly detection in audio streams.</a:t>
            </a:r>
          </a:p>
          <a:p>
            <a:pPr algn="l" marL="0" indent="0" lvl="0">
              <a:lnSpc>
                <a:spcPts val="26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853415" y="1535769"/>
            <a:ext cx="3944269" cy="8443467"/>
          </a:xfrm>
          <a:custGeom>
            <a:avLst/>
            <a:gdLst/>
            <a:ahLst/>
            <a:cxnLst/>
            <a:rect r="r" b="b" t="t" l="l"/>
            <a:pathLst>
              <a:path h="8443467" w="3944269">
                <a:moveTo>
                  <a:pt x="0" y="0"/>
                </a:moveTo>
                <a:lnTo>
                  <a:pt x="3944269" y="0"/>
                </a:lnTo>
                <a:lnTo>
                  <a:pt x="3944269" y="8443468"/>
                </a:lnTo>
                <a:lnTo>
                  <a:pt x="0" y="8443468"/>
                </a:lnTo>
                <a:lnTo>
                  <a:pt x="0" y="0"/>
                </a:lnTo>
                <a:close/>
              </a:path>
            </a:pathLst>
          </a:custGeom>
          <a:blipFill>
            <a:blip r:embed="rId3"/>
            <a:stretch>
              <a:fillRect l="0" t="0" r="0" b="0"/>
            </a:stretch>
          </a:blipFill>
        </p:spPr>
      </p:sp>
      <p:sp>
        <p:nvSpPr>
          <p:cNvPr name="Freeform 4" id="4"/>
          <p:cNvSpPr/>
          <p:nvPr/>
        </p:nvSpPr>
        <p:spPr>
          <a:xfrm flipH="false" flipV="false" rot="0">
            <a:off x="192119" y="4095700"/>
            <a:ext cx="3911787" cy="2095600"/>
          </a:xfrm>
          <a:custGeom>
            <a:avLst/>
            <a:gdLst/>
            <a:ahLst/>
            <a:cxnLst/>
            <a:rect r="r" b="b" t="t" l="l"/>
            <a:pathLst>
              <a:path h="2095600" w="3911787">
                <a:moveTo>
                  <a:pt x="0" y="0"/>
                </a:moveTo>
                <a:lnTo>
                  <a:pt x="3911787" y="0"/>
                </a:lnTo>
                <a:lnTo>
                  <a:pt x="3911787" y="2095600"/>
                </a:lnTo>
                <a:lnTo>
                  <a:pt x="0" y="2095600"/>
                </a:lnTo>
                <a:lnTo>
                  <a:pt x="0" y="0"/>
                </a:lnTo>
                <a:close/>
              </a:path>
            </a:pathLst>
          </a:custGeom>
          <a:blipFill>
            <a:blip r:embed="rId4"/>
            <a:stretch>
              <a:fillRect l="0" t="0" r="0" b="0"/>
            </a:stretch>
          </a:blipFill>
        </p:spPr>
      </p:sp>
      <p:sp>
        <p:nvSpPr>
          <p:cNvPr name="Freeform 5" id="5"/>
          <p:cNvSpPr/>
          <p:nvPr/>
        </p:nvSpPr>
        <p:spPr>
          <a:xfrm flipH="false" flipV="false" rot="0">
            <a:off x="4361081" y="3997992"/>
            <a:ext cx="3911787" cy="2291015"/>
          </a:xfrm>
          <a:custGeom>
            <a:avLst/>
            <a:gdLst/>
            <a:ahLst/>
            <a:cxnLst/>
            <a:rect r="r" b="b" t="t" l="l"/>
            <a:pathLst>
              <a:path h="2291015" w="3911787">
                <a:moveTo>
                  <a:pt x="0" y="0"/>
                </a:moveTo>
                <a:lnTo>
                  <a:pt x="3911787" y="0"/>
                </a:lnTo>
                <a:lnTo>
                  <a:pt x="3911787" y="2291016"/>
                </a:lnTo>
                <a:lnTo>
                  <a:pt x="0" y="2291016"/>
                </a:lnTo>
                <a:lnTo>
                  <a:pt x="0" y="0"/>
                </a:lnTo>
                <a:close/>
              </a:path>
            </a:pathLst>
          </a:custGeom>
          <a:blipFill>
            <a:blip r:embed="rId5"/>
            <a:stretch>
              <a:fillRect l="0" t="0" r="0" b="0"/>
            </a:stretch>
          </a:blipFill>
        </p:spPr>
      </p:sp>
      <p:sp>
        <p:nvSpPr>
          <p:cNvPr name="Freeform 6" id="6"/>
          <p:cNvSpPr/>
          <p:nvPr/>
        </p:nvSpPr>
        <p:spPr>
          <a:xfrm flipH="false" flipV="false" rot="0">
            <a:off x="570016" y="7092205"/>
            <a:ext cx="3887187" cy="2424865"/>
          </a:xfrm>
          <a:custGeom>
            <a:avLst/>
            <a:gdLst/>
            <a:ahLst/>
            <a:cxnLst/>
            <a:rect r="r" b="b" t="t" l="l"/>
            <a:pathLst>
              <a:path h="2424865" w="3887187">
                <a:moveTo>
                  <a:pt x="0" y="0"/>
                </a:moveTo>
                <a:lnTo>
                  <a:pt x="3887188" y="0"/>
                </a:lnTo>
                <a:lnTo>
                  <a:pt x="3887188" y="2424864"/>
                </a:lnTo>
                <a:lnTo>
                  <a:pt x="0" y="2424864"/>
                </a:lnTo>
                <a:lnTo>
                  <a:pt x="0" y="0"/>
                </a:lnTo>
                <a:close/>
              </a:path>
            </a:pathLst>
          </a:custGeom>
          <a:blipFill>
            <a:blip r:embed="rId6"/>
            <a:stretch>
              <a:fillRect l="0" t="0" r="0" b="0"/>
            </a:stretch>
          </a:blipFill>
        </p:spPr>
      </p:sp>
      <p:sp>
        <p:nvSpPr>
          <p:cNvPr name="Freeform 7" id="7"/>
          <p:cNvSpPr/>
          <p:nvPr/>
        </p:nvSpPr>
        <p:spPr>
          <a:xfrm flipH="false" flipV="false" rot="0">
            <a:off x="8533671" y="4095700"/>
            <a:ext cx="2949435" cy="2703941"/>
          </a:xfrm>
          <a:custGeom>
            <a:avLst/>
            <a:gdLst/>
            <a:ahLst/>
            <a:cxnLst/>
            <a:rect r="r" b="b" t="t" l="l"/>
            <a:pathLst>
              <a:path h="2703941" w="2949435">
                <a:moveTo>
                  <a:pt x="0" y="0"/>
                </a:moveTo>
                <a:lnTo>
                  <a:pt x="2949434" y="0"/>
                </a:lnTo>
                <a:lnTo>
                  <a:pt x="2949434" y="2703941"/>
                </a:lnTo>
                <a:lnTo>
                  <a:pt x="0" y="2703941"/>
                </a:lnTo>
                <a:lnTo>
                  <a:pt x="0" y="0"/>
                </a:lnTo>
                <a:close/>
              </a:path>
            </a:pathLst>
          </a:custGeom>
          <a:blipFill>
            <a:blip r:embed="rId7"/>
            <a:stretch>
              <a:fillRect l="0" t="0" r="0" b="0"/>
            </a:stretch>
          </a:blipFill>
        </p:spPr>
      </p:sp>
      <p:sp>
        <p:nvSpPr>
          <p:cNvPr name="Freeform 8" id="8"/>
          <p:cNvSpPr/>
          <p:nvPr/>
        </p:nvSpPr>
        <p:spPr>
          <a:xfrm flipH="false" flipV="false" rot="0">
            <a:off x="5068091" y="7171689"/>
            <a:ext cx="3661556" cy="2265896"/>
          </a:xfrm>
          <a:custGeom>
            <a:avLst/>
            <a:gdLst/>
            <a:ahLst/>
            <a:cxnLst/>
            <a:rect r="r" b="b" t="t" l="l"/>
            <a:pathLst>
              <a:path h="2265896" w="3661556">
                <a:moveTo>
                  <a:pt x="0" y="0"/>
                </a:moveTo>
                <a:lnTo>
                  <a:pt x="3661556" y="0"/>
                </a:lnTo>
                <a:lnTo>
                  <a:pt x="3661556" y="2265896"/>
                </a:lnTo>
                <a:lnTo>
                  <a:pt x="0" y="2265896"/>
                </a:lnTo>
                <a:lnTo>
                  <a:pt x="0" y="0"/>
                </a:lnTo>
                <a:close/>
              </a:path>
            </a:pathLst>
          </a:custGeom>
          <a:blipFill>
            <a:blip r:embed="rId8"/>
            <a:stretch>
              <a:fillRect l="0" t="0" r="0" b="0"/>
            </a:stretch>
          </a:blipFill>
        </p:spPr>
      </p:sp>
      <p:sp>
        <p:nvSpPr>
          <p:cNvPr name="Freeform 9" id="9"/>
          <p:cNvSpPr/>
          <p:nvPr/>
        </p:nvSpPr>
        <p:spPr>
          <a:xfrm flipH="false" flipV="false" rot="0">
            <a:off x="413807" y="1697897"/>
            <a:ext cx="13182432" cy="1771345"/>
          </a:xfrm>
          <a:custGeom>
            <a:avLst/>
            <a:gdLst/>
            <a:ahLst/>
            <a:cxnLst/>
            <a:rect r="r" b="b" t="t" l="l"/>
            <a:pathLst>
              <a:path h="1771345" w="13182432">
                <a:moveTo>
                  <a:pt x="0" y="0"/>
                </a:moveTo>
                <a:lnTo>
                  <a:pt x="13182433" y="0"/>
                </a:lnTo>
                <a:lnTo>
                  <a:pt x="13182433" y="1771345"/>
                </a:lnTo>
                <a:lnTo>
                  <a:pt x="0" y="1771345"/>
                </a:lnTo>
                <a:lnTo>
                  <a:pt x="0" y="0"/>
                </a:lnTo>
                <a:close/>
              </a:path>
            </a:pathLst>
          </a:custGeom>
          <a:blipFill>
            <a:blip r:embed="rId9"/>
            <a:stretch>
              <a:fillRect l="0" t="0" r="-124" b="0"/>
            </a:stretch>
          </a:blipFill>
        </p:spPr>
      </p:sp>
      <p:sp>
        <p:nvSpPr>
          <p:cNvPr name="AutoShape 10" id="10"/>
          <p:cNvSpPr/>
          <p:nvPr/>
        </p:nvSpPr>
        <p:spPr>
          <a:xfrm flipH="true">
            <a:off x="2148012" y="3469242"/>
            <a:ext cx="0" cy="626458"/>
          </a:xfrm>
          <a:prstGeom prst="line">
            <a:avLst/>
          </a:prstGeom>
          <a:ln cap="flat" w="38100">
            <a:solidFill>
              <a:srgbClr val="000000"/>
            </a:solidFill>
            <a:prstDash val="solid"/>
            <a:headEnd type="none" len="sm" w="sm"/>
            <a:tailEnd type="arrow" len="sm" w="med"/>
          </a:ln>
        </p:spPr>
      </p:sp>
      <p:sp>
        <p:nvSpPr>
          <p:cNvPr name="AutoShape 11" id="11"/>
          <p:cNvSpPr/>
          <p:nvPr/>
        </p:nvSpPr>
        <p:spPr>
          <a:xfrm>
            <a:off x="2167062" y="6191300"/>
            <a:ext cx="0" cy="626458"/>
          </a:xfrm>
          <a:prstGeom prst="line">
            <a:avLst/>
          </a:prstGeom>
          <a:ln cap="flat" w="38100">
            <a:solidFill>
              <a:srgbClr val="000000"/>
            </a:solidFill>
            <a:prstDash val="solid"/>
            <a:headEnd type="none" len="sm" w="sm"/>
            <a:tailEnd type="arrow" len="sm" w="med"/>
          </a:ln>
        </p:spPr>
      </p:sp>
      <p:sp>
        <p:nvSpPr>
          <p:cNvPr name="AutoShape 12" id="12"/>
          <p:cNvSpPr/>
          <p:nvPr/>
        </p:nvSpPr>
        <p:spPr>
          <a:xfrm>
            <a:off x="4457204" y="8304637"/>
            <a:ext cx="610887" cy="0"/>
          </a:xfrm>
          <a:prstGeom prst="line">
            <a:avLst/>
          </a:prstGeom>
          <a:ln cap="flat" w="38100">
            <a:solidFill>
              <a:srgbClr val="000000"/>
            </a:solidFill>
            <a:prstDash val="solid"/>
            <a:headEnd type="none" len="sm" w="sm"/>
            <a:tailEnd type="arrow" len="sm" w="med"/>
          </a:ln>
        </p:spPr>
      </p:sp>
      <p:sp>
        <p:nvSpPr>
          <p:cNvPr name="AutoShape 13" id="13"/>
          <p:cNvSpPr/>
          <p:nvPr/>
        </p:nvSpPr>
        <p:spPr>
          <a:xfrm>
            <a:off x="8729647" y="8323687"/>
            <a:ext cx="667854" cy="0"/>
          </a:xfrm>
          <a:prstGeom prst="line">
            <a:avLst/>
          </a:prstGeom>
          <a:ln cap="flat" w="38100">
            <a:solidFill>
              <a:srgbClr val="000000"/>
            </a:solidFill>
            <a:prstDash val="solid"/>
            <a:headEnd type="none" len="sm" w="sm"/>
            <a:tailEnd type="arrow" len="sm" w="med"/>
          </a:ln>
        </p:spPr>
      </p:sp>
      <p:sp>
        <p:nvSpPr>
          <p:cNvPr name="Freeform 14" id="14"/>
          <p:cNvSpPr/>
          <p:nvPr/>
        </p:nvSpPr>
        <p:spPr>
          <a:xfrm flipH="false" flipV="false" rot="0">
            <a:off x="9397501" y="7092205"/>
            <a:ext cx="3937364" cy="2581701"/>
          </a:xfrm>
          <a:custGeom>
            <a:avLst/>
            <a:gdLst/>
            <a:ahLst/>
            <a:cxnLst/>
            <a:rect r="r" b="b" t="t" l="l"/>
            <a:pathLst>
              <a:path h="2581701" w="3937364">
                <a:moveTo>
                  <a:pt x="0" y="0"/>
                </a:moveTo>
                <a:lnTo>
                  <a:pt x="3937364" y="0"/>
                </a:lnTo>
                <a:lnTo>
                  <a:pt x="3937364" y="2581701"/>
                </a:lnTo>
                <a:lnTo>
                  <a:pt x="0" y="2581701"/>
                </a:lnTo>
                <a:lnTo>
                  <a:pt x="0" y="0"/>
                </a:lnTo>
                <a:close/>
              </a:path>
            </a:pathLst>
          </a:custGeom>
          <a:blipFill>
            <a:blip r:embed="rId10"/>
            <a:stretch>
              <a:fillRect l="0" t="0" r="0" b="0"/>
            </a:stretch>
          </a:blipFill>
        </p:spPr>
      </p:sp>
      <p:sp>
        <p:nvSpPr>
          <p:cNvPr name="TextBox 15" id="15"/>
          <p:cNvSpPr txBox="true"/>
          <p:nvPr/>
        </p:nvSpPr>
        <p:spPr>
          <a:xfrm rot="0">
            <a:off x="1860860" y="358479"/>
            <a:ext cx="1513432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Architecture of the Project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756481"/>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867550"/>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351384" y="1766034"/>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359281" y="5867550"/>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756481"/>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867550"/>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7351384" y="1766034"/>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7359281" y="5867550"/>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8" id="28"/>
          <p:cNvSpPr txBox="true"/>
          <p:nvPr/>
        </p:nvSpPr>
        <p:spPr>
          <a:xfrm rot="0">
            <a:off x="1187206" y="1927519"/>
            <a:ext cx="4721059"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Data Acquisition and pre-processing</a:t>
            </a:r>
          </a:p>
        </p:txBody>
      </p:sp>
      <p:sp>
        <p:nvSpPr>
          <p:cNvPr name="TextBox 29" id="29"/>
          <p:cNvSpPr txBox="true"/>
          <p:nvPr/>
        </p:nvSpPr>
        <p:spPr>
          <a:xfrm rot="0">
            <a:off x="7721680" y="1956739"/>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Google Colab and Kaggle</a:t>
            </a:r>
          </a:p>
        </p:txBody>
      </p:sp>
      <p:sp>
        <p:nvSpPr>
          <p:cNvPr name="TextBox 30" id="30"/>
          <p:cNvSpPr txBox="true"/>
          <p:nvPr/>
        </p:nvSpPr>
        <p:spPr>
          <a:xfrm rot="0">
            <a:off x="1187206" y="6049930"/>
            <a:ext cx="4721059"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Machine Learning and Deep Learning</a:t>
            </a:r>
          </a:p>
        </p:txBody>
      </p:sp>
      <p:sp>
        <p:nvSpPr>
          <p:cNvPr name="TextBox 31" id="31"/>
          <p:cNvSpPr txBox="true"/>
          <p:nvPr/>
        </p:nvSpPr>
        <p:spPr>
          <a:xfrm rot="0">
            <a:off x="7729576" y="6050943"/>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OverLeaf</a:t>
            </a:r>
          </a:p>
        </p:txBody>
      </p:sp>
      <p:sp>
        <p:nvSpPr>
          <p:cNvPr name="TextBox 32" id="32"/>
          <p:cNvSpPr txBox="true"/>
          <p:nvPr/>
        </p:nvSpPr>
        <p:spPr>
          <a:xfrm rot="0">
            <a:off x="7721680" y="2895544"/>
            <a:ext cx="4399463" cy="1944848"/>
          </a:xfrm>
          <a:prstGeom prst="rect">
            <a:avLst/>
          </a:prstGeom>
        </p:spPr>
        <p:txBody>
          <a:bodyPr anchor="t" rtlCol="false" tIns="0" lIns="0" bIns="0" rIns="0">
            <a:spAutoFit/>
          </a:bodyPr>
          <a:lstStyle/>
          <a:p>
            <a:pPr algn="l" marL="0" indent="0" lvl="0">
              <a:lnSpc>
                <a:spcPts val="2649"/>
              </a:lnSpc>
              <a:spcBef>
                <a:spcPct val="0"/>
              </a:spcBef>
            </a:pPr>
            <a:r>
              <a:rPr lang="en-US" sz="1962" spc="117">
                <a:solidFill>
                  <a:srgbClr val="000000"/>
                </a:solidFill>
                <a:latin typeface="DM Sans"/>
              </a:rPr>
              <a:t>I used Google Colab for the Python coding part for Machine Learning. Along with it, most of the coding was done on Kaggle due to easy availability of the GTZAN Dataset. </a:t>
            </a:r>
          </a:p>
        </p:txBody>
      </p:sp>
      <p:sp>
        <p:nvSpPr>
          <p:cNvPr name="TextBox 33" id="33"/>
          <p:cNvSpPr txBox="true"/>
          <p:nvPr/>
        </p:nvSpPr>
        <p:spPr>
          <a:xfrm rot="0">
            <a:off x="1478760" y="2806217"/>
            <a:ext cx="4004903" cy="1946336"/>
          </a:xfrm>
          <a:prstGeom prst="rect">
            <a:avLst/>
          </a:prstGeom>
        </p:spPr>
        <p:txBody>
          <a:bodyPr anchor="t" rtlCol="false" tIns="0" lIns="0" bIns="0" rIns="0">
            <a:spAutoFit/>
          </a:bodyPr>
          <a:lstStyle/>
          <a:p>
            <a:pPr algn="l" marL="0" indent="0" lvl="0">
              <a:lnSpc>
                <a:spcPts val="2652"/>
              </a:lnSpc>
              <a:spcBef>
                <a:spcPct val="0"/>
              </a:spcBef>
            </a:pPr>
            <a:r>
              <a:rPr lang="en-US" sz="1964" spc="117">
                <a:solidFill>
                  <a:srgbClr val="000000"/>
                </a:solidFill>
                <a:latin typeface="DM Sans"/>
              </a:rPr>
              <a:t>GTZAN dataset was used for training the MLmodels and for making the ranking algo, after performing all the necessary pre-processing steps like scaling, encoding etc.</a:t>
            </a:r>
          </a:p>
        </p:txBody>
      </p:sp>
      <p:sp>
        <p:nvSpPr>
          <p:cNvPr name="TextBox 34" id="34"/>
          <p:cNvSpPr txBox="true"/>
          <p:nvPr/>
        </p:nvSpPr>
        <p:spPr>
          <a:xfrm rot="0">
            <a:off x="7729576" y="6983962"/>
            <a:ext cx="4216936" cy="1256811"/>
          </a:xfrm>
          <a:prstGeom prst="rect">
            <a:avLst/>
          </a:prstGeom>
        </p:spPr>
        <p:txBody>
          <a:bodyPr anchor="t" rtlCol="false" tIns="0" lIns="0" bIns="0" rIns="0">
            <a:spAutoFit/>
          </a:bodyPr>
          <a:lstStyle/>
          <a:p>
            <a:pPr algn="l" marL="0" indent="0" lvl="0">
              <a:lnSpc>
                <a:spcPts val="2560"/>
              </a:lnSpc>
              <a:spcBef>
                <a:spcPct val="0"/>
              </a:spcBef>
            </a:pPr>
            <a:r>
              <a:rPr lang="en-US" sz="1896" spc="113">
                <a:solidFill>
                  <a:srgbClr val="000000"/>
                </a:solidFill>
                <a:latin typeface="DM Sans"/>
              </a:rPr>
              <a:t>I used OverLeaf for writing the Research paper that I want to submit in one of the upcoming conferences.</a:t>
            </a:r>
          </a:p>
        </p:txBody>
      </p:sp>
      <p:sp>
        <p:nvSpPr>
          <p:cNvPr name="TextBox 35" id="35"/>
          <p:cNvSpPr txBox="true"/>
          <p:nvPr/>
        </p:nvSpPr>
        <p:spPr>
          <a:xfrm rot="0">
            <a:off x="1478760" y="6841087"/>
            <a:ext cx="4004903" cy="2007870"/>
          </a:xfrm>
          <a:prstGeom prst="rect">
            <a:avLst/>
          </a:prstGeom>
        </p:spPr>
        <p:txBody>
          <a:bodyPr anchor="t" rtlCol="false" tIns="0" lIns="0" bIns="0" rIns="0">
            <a:spAutoFit/>
          </a:bodyPr>
          <a:lstStyle/>
          <a:p>
            <a:pPr algn="l" marL="0" indent="0" lvl="0">
              <a:lnSpc>
                <a:spcPts val="2723"/>
              </a:lnSpc>
              <a:spcBef>
                <a:spcPct val="0"/>
              </a:spcBef>
            </a:pPr>
            <a:r>
              <a:rPr lang="en-US" sz="2017" spc="121">
                <a:solidFill>
                  <a:srgbClr val="000000"/>
                </a:solidFill>
                <a:latin typeface="DM Sans"/>
              </a:rPr>
              <a:t>Concepts of machine Learning and Deep learning like overfitting, knn, hyperparameter tuning for the training of the ML and Deep learning models</a:t>
            </a:r>
          </a:p>
        </p:txBody>
      </p:sp>
      <p:sp>
        <p:nvSpPr>
          <p:cNvPr name="Freeform 36" id="36"/>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7" id="37"/>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8" id="38"/>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9" id="39"/>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40" id="40"/>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41" id="41"/>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42" id="42"/>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43" id="43"/>
          <p:cNvSpPr txBox="true"/>
          <p:nvPr/>
        </p:nvSpPr>
        <p:spPr>
          <a:xfrm rot="0">
            <a:off x="1287423" y="15343"/>
            <a:ext cx="15713155"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Techniques And Tools Used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2310488">
            <a:off x="10567205" y="2164648"/>
            <a:ext cx="1012981" cy="454921"/>
          </a:xfrm>
          <a:custGeom>
            <a:avLst/>
            <a:gdLst/>
            <a:ahLst/>
            <a:cxnLst/>
            <a:rect r="r" b="b" t="t" l="l"/>
            <a:pathLst>
              <a:path h="454921" w="1012981">
                <a:moveTo>
                  <a:pt x="0" y="0"/>
                </a:moveTo>
                <a:lnTo>
                  <a:pt x="1012981" y="0"/>
                </a:lnTo>
                <a:lnTo>
                  <a:pt x="1012981" y="454920"/>
                </a:lnTo>
                <a:lnTo>
                  <a:pt x="0" y="4549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209977">
            <a:off x="10535377" y="5674733"/>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2398672">
            <a:off x="6389568" y="2213745"/>
            <a:ext cx="1012981" cy="454921"/>
          </a:xfrm>
          <a:custGeom>
            <a:avLst/>
            <a:gdLst/>
            <a:ahLst/>
            <a:cxnLst/>
            <a:rect r="r" b="b" t="t" l="l"/>
            <a:pathLst>
              <a:path h="454921" w="1012981">
                <a:moveTo>
                  <a:pt x="1012982" y="454921"/>
                </a:moveTo>
                <a:lnTo>
                  <a:pt x="0" y="454921"/>
                </a:lnTo>
                <a:lnTo>
                  <a:pt x="0" y="0"/>
                </a:lnTo>
                <a:lnTo>
                  <a:pt x="1012982" y="0"/>
                </a:lnTo>
                <a:lnTo>
                  <a:pt x="1012982" y="45492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7866361">
            <a:off x="6189474" y="5685995"/>
            <a:ext cx="1012981" cy="454921"/>
          </a:xfrm>
          <a:custGeom>
            <a:avLst/>
            <a:gdLst/>
            <a:ahLst/>
            <a:cxnLst/>
            <a:rect r="r" b="b" t="t" l="l"/>
            <a:pathLst>
              <a:path h="454921" w="1012981">
                <a:moveTo>
                  <a:pt x="0" y="0"/>
                </a:moveTo>
                <a:lnTo>
                  <a:pt x="1012982" y="0"/>
                </a:lnTo>
                <a:lnTo>
                  <a:pt x="1012982" y="454920"/>
                </a:lnTo>
                <a:lnTo>
                  <a:pt x="0" y="4549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36719" y="62786"/>
            <a:ext cx="5767896" cy="3378082"/>
          </a:xfrm>
          <a:custGeom>
            <a:avLst/>
            <a:gdLst/>
            <a:ahLst/>
            <a:cxnLst/>
            <a:rect r="r" b="b" t="t" l="l"/>
            <a:pathLst>
              <a:path h="3378082" w="5767896">
                <a:moveTo>
                  <a:pt x="0" y="0"/>
                </a:moveTo>
                <a:lnTo>
                  <a:pt x="5767896" y="0"/>
                </a:lnTo>
                <a:lnTo>
                  <a:pt x="5767896" y="3378082"/>
                </a:lnTo>
                <a:lnTo>
                  <a:pt x="0" y="3378082"/>
                </a:lnTo>
                <a:lnTo>
                  <a:pt x="0" y="0"/>
                </a:lnTo>
                <a:close/>
              </a:path>
            </a:pathLst>
          </a:custGeom>
          <a:blipFill>
            <a:blip r:embed="rId5"/>
            <a:stretch>
              <a:fillRect l="0" t="0" r="0" b="0"/>
            </a:stretch>
          </a:blipFill>
        </p:spPr>
      </p:sp>
      <p:sp>
        <p:nvSpPr>
          <p:cNvPr name="Freeform 8" id="8"/>
          <p:cNvSpPr/>
          <p:nvPr/>
        </p:nvSpPr>
        <p:spPr>
          <a:xfrm flipH="false" flipV="false" rot="0">
            <a:off x="11888868" y="62786"/>
            <a:ext cx="6134988" cy="3378082"/>
          </a:xfrm>
          <a:custGeom>
            <a:avLst/>
            <a:gdLst/>
            <a:ahLst/>
            <a:cxnLst/>
            <a:rect r="r" b="b" t="t" l="l"/>
            <a:pathLst>
              <a:path h="3378082" w="6134988">
                <a:moveTo>
                  <a:pt x="0" y="0"/>
                </a:moveTo>
                <a:lnTo>
                  <a:pt x="6134988" y="0"/>
                </a:lnTo>
                <a:lnTo>
                  <a:pt x="6134988" y="3378082"/>
                </a:lnTo>
                <a:lnTo>
                  <a:pt x="0" y="3378082"/>
                </a:lnTo>
                <a:lnTo>
                  <a:pt x="0" y="0"/>
                </a:lnTo>
                <a:close/>
              </a:path>
            </a:pathLst>
          </a:custGeom>
          <a:blipFill>
            <a:blip r:embed="rId6"/>
            <a:stretch>
              <a:fillRect l="0" t="0" r="0" b="0"/>
            </a:stretch>
          </a:blipFill>
        </p:spPr>
      </p:sp>
      <p:sp>
        <p:nvSpPr>
          <p:cNvPr name="Freeform 9" id="9"/>
          <p:cNvSpPr/>
          <p:nvPr/>
        </p:nvSpPr>
        <p:spPr>
          <a:xfrm flipH="false" flipV="false" rot="0">
            <a:off x="11888868" y="6519957"/>
            <a:ext cx="5585435" cy="3662329"/>
          </a:xfrm>
          <a:custGeom>
            <a:avLst/>
            <a:gdLst/>
            <a:ahLst/>
            <a:cxnLst/>
            <a:rect r="r" b="b" t="t" l="l"/>
            <a:pathLst>
              <a:path h="3662329" w="5585435">
                <a:moveTo>
                  <a:pt x="0" y="0"/>
                </a:moveTo>
                <a:lnTo>
                  <a:pt x="5585435" y="0"/>
                </a:lnTo>
                <a:lnTo>
                  <a:pt x="5585435" y="3662330"/>
                </a:lnTo>
                <a:lnTo>
                  <a:pt x="0" y="3662330"/>
                </a:lnTo>
                <a:lnTo>
                  <a:pt x="0" y="0"/>
                </a:lnTo>
                <a:close/>
              </a:path>
            </a:pathLst>
          </a:custGeom>
          <a:blipFill>
            <a:blip r:embed="rId7"/>
            <a:stretch>
              <a:fillRect l="0" t="0" r="0" b="0"/>
            </a:stretch>
          </a:blipFill>
        </p:spPr>
      </p:sp>
      <p:sp>
        <p:nvSpPr>
          <p:cNvPr name="Freeform 10" id="10"/>
          <p:cNvSpPr/>
          <p:nvPr/>
        </p:nvSpPr>
        <p:spPr>
          <a:xfrm flipH="false" flipV="false" rot="0">
            <a:off x="6864444" y="6360000"/>
            <a:ext cx="4343797" cy="3982244"/>
          </a:xfrm>
          <a:custGeom>
            <a:avLst/>
            <a:gdLst/>
            <a:ahLst/>
            <a:cxnLst/>
            <a:rect r="r" b="b" t="t" l="l"/>
            <a:pathLst>
              <a:path h="3982244" w="4343797">
                <a:moveTo>
                  <a:pt x="0" y="0"/>
                </a:moveTo>
                <a:lnTo>
                  <a:pt x="4343796" y="0"/>
                </a:lnTo>
                <a:lnTo>
                  <a:pt x="4343796" y="3982244"/>
                </a:lnTo>
                <a:lnTo>
                  <a:pt x="0" y="3982244"/>
                </a:lnTo>
                <a:lnTo>
                  <a:pt x="0" y="0"/>
                </a:lnTo>
                <a:close/>
              </a:path>
            </a:pathLst>
          </a:custGeom>
          <a:blipFill>
            <a:blip r:embed="rId8"/>
            <a:stretch>
              <a:fillRect l="0" t="0" r="0" b="0"/>
            </a:stretch>
          </a:blipFill>
        </p:spPr>
      </p:sp>
      <p:sp>
        <p:nvSpPr>
          <p:cNvPr name="Freeform 11" id="11"/>
          <p:cNvSpPr/>
          <p:nvPr/>
        </p:nvSpPr>
        <p:spPr>
          <a:xfrm flipH="false" flipV="false" rot="0">
            <a:off x="11461919" y="3780923"/>
            <a:ext cx="6988886" cy="2739035"/>
          </a:xfrm>
          <a:custGeom>
            <a:avLst/>
            <a:gdLst/>
            <a:ahLst/>
            <a:cxnLst/>
            <a:rect r="r" b="b" t="t" l="l"/>
            <a:pathLst>
              <a:path h="2739035" w="6988886">
                <a:moveTo>
                  <a:pt x="0" y="0"/>
                </a:moveTo>
                <a:lnTo>
                  <a:pt x="6988886" y="0"/>
                </a:lnTo>
                <a:lnTo>
                  <a:pt x="6988886" y="2739034"/>
                </a:lnTo>
                <a:lnTo>
                  <a:pt x="0" y="2739034"/>
                </a:lnTo>
                <a:lnTo>
                  <a:pt x="0" y="0"/>
                </a:lnTo>
                <a:close/>
              </a:path>
            </a:pathLst>
          </a:custGeom>
          <a:blipFill>
            <a:blip r:embed="rId9"/>
            <a:stretch>
              <a:fillRect l="0" t="0" r="0" b="0"/>
            </a:stretch>
          </a:blipFill>
        </p:spPr>
      </p:sp>
      <p:sp>
        <p:nvSpPr>
          <p:cNvPr name="Freeform 12" id="12"/>
          <p:cNvSpPr/>
          <p:nvPr/>
        </p:nvSpPr>
        <p:spPr>
          <a:xfrm flipH="false" flipV="false" rot="0">
            <a:off x="742552" y="3624500"/>
            <a:ext cx="4988004" cy="6460367"/>
          </a:xfrm>
          <a:custGeom>
            <a:avLst/>
            <a:gdLst/>
            <a:ahLst/>
            <a:cxnLst/>
            <a:rect r="r" b="b" t="t" l="l"/>
            <a:pathLst>
              <a:path h="6460367" w="4988004">
                <a:moveTo>
                  <a:pt x="0" y="0"/>
                </a:moveTo>
                <a:lnTo>
                  <a:pt x="4988004" y="0"/>
                </a:lnTo>
                <a:lnTo>
                  <a:pt x="4988004" y="6460367"/>
                </a:lnTo>
                <a:lnTo>
                  <a:pt x="0" y="6460367"/>
                </a:lnTo>
                <a:lnTo>
                  <a:pt x="0" y="0"/>
                </a:lnTo>
                <a:close/>
              </a:path>
            </a:pathLst>
          </a:custGeom>
          <a:blipFill>
            <a:blip r:embed="rId10"/>
            <a:stretch>
              <a:fillRect l="0" t="0" r="0" b="0"/>
            </a:stretch>
          </a:blipFill>
        </p:spPr>
      </p:sp>
      <p:sp>
        <p:nvSpPr>
          <p:cNvPr name="TextBox 13" id="13"/>
          <p:cNvSpPr txBox="true"/>
          <p:nvPr/>
        </p:nvSpPr>
        <p:spPr>
          <a:xfrm rot="0">
            <a:off x="7129747" y="934590"/>
            <a:ext cx="3813191" cy="4978865"/>
          </a:xfrm>
          <a:prstGeom prst="rect">
            <a:avLst/>
          </a:prstGeom>
        </p:spPr>
        <p:txBody>
          <a:bodyPr anchor="t" rtlCol="false" tIns="0" lIns="0" bIns="0" rIns="0">
            <a:spAutoFit/>
          </a:bodyPr>
          <a:lstStyle/>
          <a:p>
            <a:pPr algn="ctr">
              <a:lnSpc>
                <a:spcPts val="5586"/>
              </a:lnSpc>
            </a:pPr>
            <a:r>
              <a:rPr lang="en-US" sz="5759">
                <a:solidFill>
                  <a:srgbClr val="000000"/>
                </a:solidFill>
                <a:latin typeface="DM Sans Bold"/>
              </a:rPr>
              <a:t>Snapshots</a:t>
            </a:r>
          </a:p>
          <a:p>
            <a:pPr algn="ctr">
              <a:lnSpc>
                <a:spcPts val="5586"/>
              </a:lnSpc>
            </a:pPr>
            <a:r>
              <a:rPr lang="en-US" sz="5759">
                <a:solidFill>
                  <a:srgbClr val="000000"/>
                </a:solidFill>
                <a:latin typeface="DM Sans Bold"/>
              </a:rPr>
              <a:t>Of</a:t>
            </a:r>
          </a:p>
          <a:p>
            <a:pPr algn="ctr">
              <a:lnSpc>
                <a:spcPts val="5586"/>
              </a:lnSpc>
            </a:pPr>
            <a:r>
              <a:rPr lang="en-US" sz="5759">
                <a:solidFill>
                  <a:srgbClr val="000000"/>
                </a:solidFill>
                <a:latin typeface="DM Sans Bold"/>
              </a:rPr>
              <a:t>The</a:t>
            </a:r>
          </a:p>
          <a:p>
            <a:pPr algn="ctr">
              <a:lnSpc>
                <a:spcPts val="5586"/>
              </a:lnSpc>
            </a:pPr>
            <a:r>
              <a:rPr lang="en-US" sz="5759">
                <a:solidFill>
                  <a:srgbClr val="000000"/>
                </a:solidFill>
                <a:latin typeface="DM Sans Bold"/>
              </a:rPr>
              <a:t>Project</a:t>
            </a:r>
          </a:p>
          <a:p>
            <a:pPr algn="ctr">
              <a:lnSpc>
                <a:spcPts val="5586"/>
              </a:lnSpc>
            </a:pPr>
            <a:r>
              <a:rPr lang="en-US" sz="5759">
                <a:solidFill>
                  <a:srgbClr val="000000"/>
                </a:solidFill>
                <a:latin typeface="DM Sans Bold"/>
              </a:rPr>
              <a:t>And </a:t>
            </a:r>
          </a:p>
          <a:p>
            <a:pPr algn="ctr">
              <a:lnSpc>
                <a:spcPts val="5586"/>
              </a:lnSpc>
            </a:pPr>
            <a:r>
              <a:rPr lang="en-US" sz="5759">
                <a:solidFill>
                  <a:srgbClr val="000000"/>
                </a:solidFill>
                <a:latin typeface="DM Sans Bold"/>
              </a:rPr>
              <a:t>Research </a:t>
            </a:r>
          </a:p>
          <a:p>
            <a:pPr algn="ctr" marL="0" indent="0" lvl="1">
              <a:lnSpc>
                <a:spcPts val="5586"/>
              </a:lnSpc>
              <a:spcBef>
                <a:spcPct val="0"/>
              </a:spcBef>
            </a:pPr>
            <a:r>
              <a:rPr lang="en-US" sz="5759">
                <a:solidFill>
                  <a:srgbClr val="000000"/>
                </a:solidFill>
                <a:latin typeface="DM Sans Bold"/>
              </a:rPr>
              <a:t>Paper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266066" y="646702"/>
            <a:ext cx="15755868"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Professional And Technical Learning</a:t>
            </a:r>
          </a:p>
        </p:txBody>
      </p:sp>
      <p:sp>
        <p:nvSpPr>
          <p:cNvPr name="TextBox 6" id="6"/>
          <p:cNvSpPr txBox="true"/>
          <p:nvPr/>
        </p:nvSpPr>
        <p:spPr>
          <a:xfrm rot="0">
            <a:off x="511882" y="3166219"/>
            <a:ext cx="9744233" cy="6674929"/>
          </a:xfrm>
          <a:prstGeom prst="rect">
            <a:avLst/>
          </a:prstGeom>
        </p:spPr>
        <p:txBody>
          <a:bodyPr anchor="t" rtlCol="false" tIns="0" lIns="0" bIns="0" rIns="0">
            <a:spAutoFit/>
          </a:bodyPr>
          <a:lstStyle/>
          <a:p>
            <a:pPr algn="l" marL="577483" indent="-288742" lvl="1">
              <a:lnSpc>
                <a:spcPts val="3610"/>
              </a:lnSpc>
              <a:buFont typeface="Arial"/>
              <a:buChar char="•"/>
            </a:pPr>
            <a:r>
              <a:rPr lang="en-US" sz="2674" spc="160">
                <a:solidFill>
                  <a:srgbClr val="000000"/>
                </a:solidFill>
                <a:latin typeface="DM Sans"/>
              </a:rPr>
              <a:t>Developed proficiency in Machine learning and Data Analytics.</a:t>
            </a:r>
          </a:p>
          <a:p>
            <a:pPr algn="l">
              <a:lnSpc>
                <a:spcPts val="3610"/>
              </a:lnSpc>
            </a:pPr>
          </a:p>
          <a:p>
            <a:pPr algn="l" marL="577483" indent="-288742" lvl="1">
              <a:lnSpc>
                <a:spcPts val="3610"/>
              </a:lnSpc>
              <a:buFont typeface="Arial"/>
              <a:buChar char="•"/>
            </a:pPr>
            <a:r>
              <a:rPr lang="en-US" sz="2674" spc="160">
                <a:solidFill>
                  <a:srgbClr val="000000"/>
                </a:solidFill>
                <a:latin typeface="DM Sans"/>
              </a:rPr>
              <a:t>Developed Effective communication and collaboration skills through continuous interaction with mentor and other students doing internship there.</a:t>
            </a:r>
          </a:p>
          <a:p>
            <a:pPr algn="l">
              <a:lnSpc>
                <a:spcPts val="3610"/>
              </a:lnSpc>
            </a:pPr>
          </a:p>
          <a:p>
            <a:pPr algn="l" marL="577483" indent="-288742" lvl="1">
              <a:lnSpc>
                <a:spcPts val="3610"/>
              </a:lnSpc>
              <a:buFont typeface="Arial"/>
              <a:buChar char="•"/>
            </a:pPr>
            <a:r>
              <a:rPr lang="en-US" sz="2674" spc="160">
                <a:solidFill>
                  <a:srgbClr val="000000"/>
                </a:solidFill>
                <a:latin typeface="DM Sans"/>
              </a:rPr>
              <a:t>Cultivated problem solving ability and adaptability by addressing challenges and incorporating </a:t>
            </a:r>
            <a:r>
              <a:rPr lang="en-US" sz="2674" spc="160">
                <a:solidFill>
                  <a:srgbClr val="000000"/>
                </a:solidFill>
                <a:latin typeface="DM Sans"/>
              </a:rPr>
              <a:t>feedback from industry and faculty mentors.</a:t>
            </a:r>
          </a:p>
          <a:p>
            <a:pPr algn="l">
              <a:lnSpc>
                <a:spcPts val="3610"/>
              </a:lnSpc>
            </a:pPr>
          </a:p>
          <a:p>
            <a:pPr algn="l" marL="577483" indent="-288742" lvl="1">
              <a:lnSpc>
                <a:spcPts val="3610"/>
              </a:lnSpc>
              <a:buFont typeface="Arial"/>
              <a:buChar char="•"/>
            </a:pPr>
            <a:r>
              <a:rPr lang="en-US" sz="2674" spc="160">
                <a:solidFill>
                  <a:srgbClr val="000000"/>
                </a:solidFill>
                <a:latin typeface="DM Sans"/>
              </a:rPr>
              <a:t>Learnt to write a research paper under the guidance of Faculty mentor, Dr, Prashant Singh Rana and Industry Mentor, Dr, Anshul Verma.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3282110"/>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6335937" y="3031082"/>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3031082"/>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10221634" y="3031082"/>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4513103" y="3031082"/>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873558" y="1219200"/>
            <a:ext cx="8822997"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Key Highlights</a:t>
            </a:r>
          </a:p>
        </p:txBody>
      </p:sp>
      <p:sp>
        <p:nvSpPr>
          <p:cNvPr name="TextBox 17" id="17"/>
          <p:cNvSpPr txBox="true"/>
          <p:nvPr/>
        </p:nvSpPr>
        <p:spPr>
          <a:xfrm rot="0">
            <a:off x="2227066" y="3823209"/>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01</a:t>
            </a:r>
          </a:p>
        </p:txBody>
      </p:sp>
      <p:sp>
        <p:nvSpPr>
          <p:cNvPr name="TextBox 18" id="18"/>
          <p:cNvSpPr txBox="true"/>
          <p:nvPr/>
        </p:nvSpPr>
        <p:spPr>
          <a:xfrm rot="0">
            <a:off x="6192152" y="3823209"/>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02</a:t>
            </a:r>
          </a:p>
        </p:txBody>
      </p:sp>
      <p:sp>
        <p:nvSpPr>
          <p:cNvPr name="TextBox 19" id="19"/>
          <p:cNvSpPr txBox="true"/>
          <p:nvPr/>
        </p:nvSpPr>
        <p:spPr>
          <a:xfrm rot="0">
            <a:off x="542540" y="4550284"/>
            <a:ext cx="4189962" cy="4285569"/>
          </a:xfrm>
          <a:prstGeom prst="rect">
            <a:avLst/>
          </a:prstGeom>
        </p:spPr>
        <p:txBody>
          <a:bodyPr anchor="t" rtlCol="false" tIns="0" lIns="0" bIns="0" rIns="0">
            <a:spAutoFit/>
          </a:bodyPr>
          <a:lstStyle/>
          <a:p>
            <a:pPr algn="l">
              <a:lnSpc>
                <a:spcPts val="2624"/>
              </a:lnSpc>
            </a:pPr>
            <a:r>
              <a:rPr lang="en-US" sz="1682">
                <a:solidFill>
                  <a:srgbClr val="000000"/>
                </a:solidFill>
                <a:latin typeface="DM Sans"/>
              </a:rPr>
              <a:t>     Machine </a:t>
            </a:r>
            <a:r>
              <a:rPr lang="en-US" sz="1682">
                <a:solidFill>
                  <a:srgbClr val="000000"/>
                </a:solidFill>
                <a:latin typeface="DM Sans"/>
              </a:rPr>
              <a:t>Learning Achievements:</a:t>
            </a:r>
          </a:p>
          <a:p>
            <a:pPr algn="l" marL="363230" indent="-181615" lvl="1">
              <a:lnSpc>
                <a:spcPts val="2624"/>
              </a:lnSpc>
              <a:buFont typeface="Arial"/>
              <a:buChar char="•"/>
            </a:pPr>
            <a:r>
              <a:rPr lang="en-US" sz="1682">
                <a:solidFill>
                  <a:srgbClr val="000000"/>
                </a:solidFill>
                <a:latin typeface="DM Sans"/>
              </a:rPr>
              <a:t>Achieved high accuracy in music genre classification using deep learning models (mention the specific accuracy achieved).</a:t>
            </a:r>
          </a:p>
          <a:p>
            <a:pPr algn="l" marL="363230" indent="-181615" lvl="1">
              <a:lnSpc>
                <a:spcPts val="2624"/>
              </a:lnSpc>
              <a:buFont typeface="Arial"/>
              <a:buChar char="•"/>
            </a:pPr>
            <a:r>
              <a:rPr lang="en-US" sz="1682">
                <a:solidFill>
                  <a:srgbClr val="000000"/>
                </a:solidFill>
                <a:latin typeface="DM Sans"/>
              </a:rPr>
              <a:t>Explored various traditional machine learning models like KNN, Random Forest, XGBoost (Highest accuracy of 90% ).</a:t>
            </a:r>
          </a:p>
          <a:p>
            <a:pPr algn="l" marL="363230" indent="-181615" lvl="1">
              <a:lnSpc>
                <a:spcPts val="2624"/>
              </a:lnSpc>
              <a:buFont typeface="Arial"/>
              <a:buChar char="•"/>
            </a:pPr>
            <a:r>
              <a:rPr lang="en-US" sz="1682">
                <a:solidFill>
                  <a:srgbClr val="000000"/>
                </a:solidFill>
                <a:latin typeface="DM Sans"/>
              </a:rPr>
              <a:t>Implemented hyperparameter tuning  to optimize the performance of machine learning models.</a:t>
            </a:r>
          </a:p>
          <a:p>
            <a:pPr algn="l">
              <a:lnSpc>
                <a:spcPts val="2624"/>
              </a:lnSpc>
            </a:pPr>
          </a:p>
        </p:txBody>
      </p:sp>
      <p:sp>
        <p:nvSpPr>
          <p:cNvPr name="TextBox 20" id="20"/>
          <p:cNvSpPr txBox="true"/>
          <p:nvPr/>
        </p:nvSpPr>
        <p:spPr>
          <a:xfrm rot="0">
            <a:off x="5271822" y="4550284"/>
            <a:ext cx="3117653" cy="3684266"/>
          </a:xfrm>
          <a:prstGeom prst="rect">
            <a:avLst/>
          </a:prstGeom>
        </p:spPr>
        <p:txBody>
          <a:bodyPr anchor="t" rtlCol="false" tIns="0" lIns="0" bIns="0" rIns="0">
            <a:spAutoFit/>
          </a:bodyPr>
          <a:lstStyle/>
          <a:p>
            <a:pPr algn="l">
              <a:lnSpc>
                <a:spcPts val="2669"/>
              </a:lnSpc>
            </a:pPr>
            <a:r>
              <a:rPr lang="en-US" sz="1711">
                <a:solidFill>
                  <a:srgbClr val="000000"/>
                </a:solidFill>
                <a:latin typeface="DM Sans"/>
              </a:rPr>
              <a:t>Deep </a:t>
            </a:r>
            <a:r>
              <a:rPr lang="en-US" sz="1711">
                <a:solidFill>
                  <a:srgbClr val="000000"/>
                </a:solidFill>
                <a:latin typeface="DM Sans"/>
              </a:rPr>
              <a:t>Learning Exploration:</a:t>
            </a:r>
          </a:p>
          <a:p>
            <a:pPr algn="l" marL="369449" indent="-184724" lvl="1">
              <a:lnSpc>
                <a:spcPts val="2669"/>
              </a:lnSpc>
              <a:buFont typeface="Arial"/>
              <a:buChar char="•"/>
            </a:pPr>
            <a:r>
              <a:rPr lang="en-US" sz="1711">
                <a:solidFill>
                  <a:srgbClr val="000000"/>
                </a:solidFill>
                <a:latin typeface="DM Sans"/>
              </a:rPr>
              <a:t>Utilized Keras to build and train deep learning models for music genre classification.</a:t>
            </a:r>
          </a:p>
          <a:p>
            <a:pPr algn="l" marL="369449" indent="-184724" lvl="1">
              <a:lnSpc>
                <a:spcPts val="2669"/>
              </a:lnSpc>
              <a:buFont typeface="Arial"/>
              <a:buChar char="•"/>
            </a:pPr>
            <a:r>
              <a:rPr lang="en-US" sz="1711">
                <a:solidFill>
                  <a:srgbClr val="000000"/>
                </a:solidFill>
                <a:latin typeface="DM Sans"/>
              </a:rPr>
              <a:t>Developed a custom callback function for early stopping during deep learning training, improving efficiency.</a:t>
            </a:r>
          </a:p>
          <a:p>
            <a:pPr algn="l">
              <a:lnSpc>
                <a:spcPts val="2669"/>
              </a:lnSpc>
            </a:pPr>
          </a:p>
        </p:txBody>
      </p:sp>
      <p:sp>
        <p:nvSpPr>
          <p:cNvPr name="TextBox 21" id="21"/>
          <p:cNvSpPr txBox="true"/>
          <p:nvPr/>
        </p:nvSpPr>
        <p:spPr>
          <a:xfrm rot="0">
            <a:off x="10230786" y="3823209"/>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03</a:t>
            </a:r>
          </a:p>
        </p:txBody>
      </p:sp>
      <p:sp>
        <p:nvSpPr>
          <p:cNvPr name="TextBox 22" id="22"/>
          <p:cNvSpPr txBox="true"/>
          <p:nvPr/>
        </p:nvSpPr>
        <p:spPr>
          <a:xfrm rot="0">
            <a:off x="9285057" y="4550284"/>
            <a:ext cx="3687552" cy="3657827"/>
          </a:xfrm>
          <a:prstGeom prst="rect">
            <a:avLst/>
          </a:prstGeom>
        </p:spPr>
        <p:txBody>
          <a:bodyPr anchor="t" rtlCol="false" tIns="0" lIns="0" bIns="0" rIns="0">
            <a:spAutoFit/>
          </a:bodyPr>
          <a:lstStyle/>
          <a:p>
            <a:pPr algn="l">
              <a:lnSpc>
                <a:spcPts val="2650"/>
              </a:lnSpc>
            </a:pPr>
            <a:r>
              <a:rPr lang="en-US" sz="1698">
                <a:solidFill>
                  <a:srgbClr val="000000"/>
                </a:solidFill>
                <a:latin typeface="DM Sans"/>
              </a:rPr>
              <a:t>Audi</a:t>
            </a:r>
            <a:r>
              <a:rPr lang="en-US" sz="1698">
                <a:solidFill>
                  <a:srgbClr val="000000"/>
                </a:solidFill>
                <a:latin typeface="DM Sans"/>
              </a:rPr>
              <a:t>o Retrieval and Recommendation Potential:</a:t>
            </a:r>
          </a:p>
          <a:p>
            <a:pPr algn="l" marL="366756" indent="-183378" lvl="1">
              <a:lnSpc>
                <a:spcPts val="2650"/>
              </a:lnSpc>
              <a:buFont typeface="Arial"/>
              <a:buChar char="•"/>
            </a:pPr>
            <a:r>
              <a:rPr lang="en-US" sz="1698">
                <a:solidFill>
                  <a:srgbClr val="000000"/>
                </a:solidFill>
                <a:latin typeface="DM Sans"/>
              </a:rPr>
              <a:t>Implemented cosine similarity for efficient retrieval of audio samples similar to a provided query.</a:t>
            </a:r>
          </a:p>
          <a:p>
            <a:pPr algn="l" marL="366756" indent="-183378" lvl="1">
              <a:lnSpc>
                <a:spcPts val="2650"/>
              </a:lnSpc>
              <a:buFont typeface="Arial"/>
              <a:buChar char="•"/>
            </a:pPr>
            <a:r>
              <a:rPr lang="en-US" sz="1698">
                <a:solidFill>
                  <a:srgbClr val="000000"/>
                </a:solidFill>
                <a:latin typeface="DM Sans"/>
              </a:rPr>
              <a:t>This functionality lays the groundwork for building music recommendation systems based on user preferences.</a:t>
            </a:r>
          </a:p>
          <a:p>
            <a:pPr algn="l">
              <a:lnSpc>
                <a:spcPts val="2650"/>
              </a:lnSpc>
            </a:pPr>
          </a:p>
        </p:txBody>
      </p:sp>
      <p:sp>
        <p:nvSpPr>
          <p:cNvPr name="TextBox 23" id="23"/>
          <p:cNvSpPr txBox="true"/>
          <p:nvPr/>
        </p:nvSpPr>
        <p:spPr>
          <a:xfrm rot="0">
            <a:off x="14513103" y="3823209"/>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04</a:t>
            </a:r>
          </a:p>
        </p:txBody>
      </p:sp>
      <p:sp>
        <p:nvSpPr>
          <p:cNvPr name="TextBox 24" id="24"/>
          <p:cNvSpPr txBox="true"/>
          <p:nvPr/>
        </p:nvSpPr>
        <p:spPr>
          <a:xfrm rot="0">
            <a:off x="13456590" y="4550284"/>
            <a:ext cx="3802710" cy="4661011"/>
          </a:xfrm>
          <a:prstGeom prst="rect">
            <a:avLst/>
          </a:prstGeom>
        </p:spPr>
        <p:txBody>
          <a:bodyPr anchor="t" rtlCol="false" tIns="0" lIns="0" bIns="0" rIns="0">
            <a:spAutoFit/>
          </a:bodyPr>
          <a:lstStyle/>
          <a:p>
            <a:pPr algn="l">
              <a:lnSpc>
                <a:spcPts val="2650"/>
              </a:lnSpc>
            </a:pPr>
            <a:r>
              <a:rPr lang="en-US" sz="1698">
                <a:solidFill>
                  <a:srgbClr val="000000"/>
                </a:solidFill>
                <a:latin typeface="DM Sans"/>
              </a:rPr>
              <a:t>Pr</a:t>
            </a:r>
            <a:r>
              <a:rPr lang="en-US" sz="1698">
                <a:solidFill>
                  <a:srgbClr val="000000"/>
                </a:solidFill>
                <a:latin typeface="DM Sans"/>
              </a:rPr>
              <a:t>oject Significance:</a:t>
            </a:r>
          </a:p>
          <a:p>
            <a:pPr algn="l" marL="366756" indent="-183378" lvl="1">
              <a:lnSpc>
                <a:spcPts val="2650"/>
              </a:lnSpc>
              <a:buFont typeface="Arial"/>
              <a:buChar char="•"/>
            </a:pPr>
            <a:r>
              <a:rPr lang="en-US" sz="1698">
                <a:solidFill>
                  <a:srgbClr val="000000"/>
                </a:solidFill>
                <a:latin typeface="DM Sans"/>
              </a:rPr>
              <a:t>Established a baseline performance for audio classification on the GTZAN dataset, valuable for future research.</a:t>
            </a:r>
          </a:p>
          <a:p>
            <a:pPr algn="l" marL="366756" indent="-183378" lvl="1">
              <a:lnSpc>
                <a:spcPts val="2650"/>
              </a:lnSpc>
              <a:buFont typeface="Arial"/>
              <a:buChar char="•"/>
            </a:pPr>
            <a:r>
              <a:rPr lang="en-US" sz="1698">
                <a:solidFill>
                  <a:srgbClr val="000000"/>
                </a:solidFill>
                <a:latin typeface="DM Sans"/>
              </a:rPr>
              <a:t>Demonstrated the potential of machine learning and deep learning for various audio classification tasks.</a:t>
            </a:r>
          </a:p>
          <a:p>
            <a:pPr algn="l" marL="366756" indent="-183378" lvl="1">
              <a:lnSpc>
                <a:spcPts val="2650"/>
              </a:lnSpc>
              <a:buFont typeface="Arial"/>
              <a:buChar char="•"/>
            </a:pPr>
            <a:r>
              <a:rPr lang="en-US" sz="1698">
                <a:solidFill>
                  <a:srgbClr val="000000"/>
                </a:solidFill>
                <a:latin typeface="DM Sans"/>
              </a:rPr>
              <a:t>Highlighted the utility of cosine similarity for audio retrieval applications.</a:t>
            </a:r>
          </a:p>
          <a:p>
            <a:pPr algn="l">
              <a:lnSpc>
                <a:spcPts val="2650"/>
              </a:lnSpc>
            </a:pP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DAGHEt8E2EQ</dc:identifier>
  <dcterms:modified xsi:type="dcterms:W3CDTF">2011-08-01T06:04:30Z</dcterms:modified>
  <cp:revision>1</cp:revision>
  <dc:title>Audio Classification</dc:title>
</cp:coreProperties>
</file>