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2F7C5-1F4C-390F-D043-AFECD8E02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0FC21-7165-E80A-40DC-32F426CFA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7D1FA-6432-6946-408D-C1054CFFE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2026-7363-478C-B878-B1C5CA7BB16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3028D-148B-5713-E57A-1A3EADA4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FBC3C-AD45-D2BF-B7B7-73C2A08B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BC0A-A2AE-444A-A2A8-5EF368464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3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0195-F84B-FF62-8D65-667B046E5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CE497-8A0B-0E7F-B292-A2227958C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9D53A-9494-A099-C613-E81584F3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2026-7363-478C-B878-B1C5CA7BB16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D6693-EBA8-DE0E-A971-A4B4861BB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ABAFF-1C53-1237-197F-D05DE121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BC0A-A2AE-444A-A2A8-5EF368464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1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4940D-47A0-E86F-A2A0-7273F22F7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ED9C2-5B85-35A8-BF1B-F683C7A29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F4952-2056-9602-A279-DC23A5E92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2026-7363-478C-B878-B1C5CA7BB16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783F8-1B90-2A1A-660F-ECDD6D839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3B81B-0958-B285-5A8D-A2CF86D2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BC0A-A2AE-444A-A2A8-5EF368464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1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D0C3-0154-4840-847B-E80C5792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1C4FA-788B-B751-71A2-DA384013D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88EE5-9A48-9738-8561-061440DC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2026-7363-478C-B878-B1C5CA7BB16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FD4F-70B2-8344-F32D-D19AE069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3B3A5-EE56-4E57-7FB8-B8DC0E2D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BC0A-A2AE-444A-A2A8-5EF368464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4E86B-D480-9A19-5B17-5E321CEC0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5F74A-73A1-6025-3CA6-4BECD2F09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D68D8-5B7D-904F-6702-106CE782A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2026-7363-478C-B878-B1C5CA7BB16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8820A-7368-D3DE-3ABA-E94DB486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33209-DDFC-C97E-1AA5-C18D42AAB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BC0A-A2AE-444A-A2A8-5EF368464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4FBE-CF24-585C-226E-975B4074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E471D-938D-9AC6-F0AF-CCB15CA05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36072-B7DB-D6A3-3D10-9434C6C89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BEA33-11E2-5D46-12C4-201A6415A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2026-7363-478C-B878-B1C5CA7BB16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5BE8D-E6C3-F719-CC99-60917D7D5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A0465-1F32-CBE9-A211-D33CB0E7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BC0A-A2AE-444A-A2A8-5EF368464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0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D543-3B2A-6C5D-FD9C-31BB0CA30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456A9-B652-BB33-723B-059FF3B51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013A6-89B4-C33D-49BB-4323C13AC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5CDA94-AE6F-E19C-C85F-292EC39A9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59962-DBA2-6EA1-1BCB-9FF0F04A2C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C2DEDE-F0A9-EDA8-0CF8-0992A9C2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2026-7363-478C-B878-B1C5CA7BB16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F6A3E-113F-5CC7-9FD9-EF00C776F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FDA19-AEA1-A35C-881D-4399BF90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BC0A-A2AE-444A-A2A8-5EF368464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8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09DD7-4A2A-9C79-8C96-467E22F6E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F891BF-ED51-ACE2-EC62-963D1EB94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2026-7363-478C-B878-B1C5CA7BB16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4D7D1-32BC-857E-C716-632702D5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AD3AD-79F7-5A35-46BE-7656F8873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BC0A-A2AE-444A-A2A8-5EF368464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5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524DCB-7386-D336-F0E0-EF8C79BA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2026-7363-478C-B878-B1C5CA7BB16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C68C22-90D8-736E-E6F8-D72AA889A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A035-13B1-BA24-7C9D-9E19714C8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BC0A-A2AE-444A-A2A8-5EF368464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08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6F95-5AAB-B766-7588-EDD352A4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206BE-DEE4-0C3E-9689-EAECD45D3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355B3-2753-B926-2CE1-B66840752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10D02-1FA8-700D-5F4F-000BF13D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2026-7363-478C-B878-B1C5CA7BB16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D7C1C-1200-80C0-F2F0-C057D984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E7B30-E29E-A723-C102-0E928DE09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BC0A-A2AE-444A-A2A8-5EF368464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68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2033-1EE2-2BA8-1C92-D0E2E962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99B21F-51B9-72A8-8462-3DE3CD2F5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EFDBE-5171-9734-BD01-127722C4D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C823F-EA42-DA84-B0DA-6A8F82F06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2026-7363-478C-B878-B1C5CA7BB16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1E305-6BF0-9CFF-5DE3-DA4F563E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22449-2009-60B3-0926-8697B8BA2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BC0A-A2AE-444A-A2A8-5EF368464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9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1475AA-B616-A9A9-BD9C-BB1110FBD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8842F-7BAF-14D3-3673-628F000DC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D6CE4-345B-698A-4017-100A31DFC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F2026-7363-478C-B878-B1C5CA7BB16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F6E81-BF0D-104B-9213-3C2BABE56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676B5-12AA-C8AF-F591-DE10BA3B4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2BC0A-A2AE-444A-A2A8-5EF368464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6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444437-331C-504C-B177-F33AB3403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3D428B-2474-91D5-2A27-50FC6DD70EC9}"/>
              </a:ext>
            </a:extLst>
          </p:cNvPr>
          <p:cNvSpPr txBox="1"/>
          <p:nvPr/>
        </p:nvSpPr>
        <p:spPr>
          <a:xfrm>
            <a:off x="596348" y="506896"/>
            <a:ext cx="62914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A* Algorithm for Robot Navigation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73C115-08D4-7F65-DFEC-FB4D653471F1}"/>
              </a:ext>
            </a:extLst>
          </p:cNvPr>
          <p:cNvSpPr txBox="1"/>
          <p:nvPr/>
        </p:nvSpPr>
        <p:spPr>
          <a:xfrm>
            <a:off x="754144" y="4871301"/>
            <a:ext cx="4854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Soumit Dey</a:t>
            </a:r>
          </a:p>
          <a:p>
            <a:r>
              <a:rPr lang="en-US" sz="2400" dirty="0">
                <a:solidFill>
                  <a:schemeClr val="bg1"/>
                </a:solidFill>
              </a:rPr>
              <a:t>Reg No: 21201024</a:t>
            </a:r>
          </a:p>
          <a:p>
            <a:r>
              <a:rPr lang="en-US" sz="2400" dirty="0">
                <a:solidFill>
                  <a:schemeClr val="bg1"/>
                </a:solidFill>
              </a:rPr>
              <a:t>Section: A1</a:t>
            </a:r>
          </a:p>
        </p:txBody>
      </p:sp>
    </p:spTree>
    <p:extLst>
      <p:ext uri="{BB962C8B-B14F-4D97-AF65-F5344CB8AC3E}">
        <p14:creationId xmlns:p14="http://schemas.microsoft.com/office/powerpoint/2010/main" val="520086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F74DB-7E66-CBA3-3D29-50FF8D97B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665A96-C707-AF93-2EE6-DB8E5511A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C67FEC-F97F-EA5D-B8BF-9F968EDEB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35" y="986578"/>
            <a:ext cx="7358347" cy="48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88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8D631-D633-7994-41A9-D96BC3626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C2D9E5-1E69-46ED-057C-B2A69F993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285612-DBE1-D9ED-797E-C219A15E4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79" y="1318226"/>
            <a:ext cx="6117995" cy="374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91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4D5F8-2686-65A1-A70E-0DC017854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CD57AB-4A81-2EC0-B7EB-CE3F8966C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F2A301-8CD3-BC34-53D1-AACA8F60A026}"/>
              </a:ext>
            </a:extLst>
          </p:cNvPr>
          <p:cNvSpPr txBox="1"/>
          <p:nvPr/>
        </p:nvSpPr>
        <p:spPr>
          <a:xfrm>
            <a:off x="2714919" y="386499"/>
            <a:ext cx="4317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Input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5205B7-8236-CBF0-C305-832C0C55B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9" y="1480008"/>
            <a:ext cx="6136850" cy="373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57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00F3E-0FE9-3755-9EDE-9528CF017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1936E3-B7FE-3688-0B00-2F96D3870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25E340-BF9C-2CB1-B723-7EF13327C80D}"/>
              </a:ext>
            </a:extLst>
          </p:cNvPr>
          <p:cNvSpPr txBox="1"/>
          <p:nvPr/>
        </p:nvSpPr>
        <p:spPr>
          <a:xfrm>
            <a:off x="1480008" y="480767"/>
            <a:ext cx="4835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Output with Figure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2A3E7-D080-1859-20C8-63877CCC1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69" y="1438225"/>
            <a:ext cx="7018628" cy="493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81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2B31F-A16F-8F53-33AA-6C11A2421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22ABE4-A38F-0686-5C2A-EBBD423A2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D9B089-2B54-E65C-3EE7-3B9D68399D25}"/>
              </a:ext>
            </a:extLst>
          </p:cNvPr>
          <p:cNvSpPr txBox="1"/>
          <p:nvPr/>
        </p:nvSpPr>
        <p:spPr>
          <a:xfrm>
            <a:off x="2271860" y="2353550"/>
            <a:ext cx="5882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i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572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058C2-7018-810A-9339-F4A608F9D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B99523-7183-94EB-BD2D-617FAFC61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4829D8-EEAA-60E4-CAA1-CA0AFD300B01}"/>
              </a:ext>
            </a:extLst>
          </p:cNvPr>
          <p:cNvSpPr txBox="1"/>
          <p:nvPr/>
        </p:nvSpPr>
        <p:spPr>
          <a:xfrm>
            <a:off x="1202634" y="367747"/>
            <a:ext cx="5883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Problem Definition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6F375C-AA95-E4E2-944F-91BC268C08D9}"/>
              </a:ext>
            </a:extLst>
          </p:cNvPr>
          <p:cNvSpPr txBox="1"/>
          <p:nvPr/>
        </p:nvSpPr>
        <p:spPr>
          <a:xfrm>
            <a:off x="857839" y="1932495"/>
            <a:ext cx="622876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 autonomous robot navigation, the challenge is to find the most efficient path from a start position to a goal while avoiding obstacles. The A* algorithm solves this by combining actual movement cost and estimated cost to reach the goal.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69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2BF2E-A816-B2E5-3B06-B1A7E5EEF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409A40-23E1-7206-05D7-E0D97ABA7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8D3604-1EDF-0BE3-F693-ABD8CF97D426}"/>
              </a:ext>
            </a:extLst>
          </p:cNvPr>
          <p:cNvSpPr txBox="1"/>
          <p:nvPr/>
        </p:nvSpPr>
        <p:spPr>
          <a:xfrm>
            <a:off x="1310326" y="565608"/>
            <a:ext cx="5109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A* Algorithm Formula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95BD8-84D7-09D3-5A81-C9A9E1338720}"/>
              </a:ext>
            </a:extLst>
          </p:cNvPr>
          <p:cNvSpPr txBox="1"/>
          <p:nvPr/>
        </p:nvSpPr>
        <p:spPr>
          <a:xfrm>
            <a:off x="838986" y="1640264"/>
            <a:ext cx="621226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cost function of A* is defined as: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f(n) = g(n) + h(n)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Where:</a:t>
            </a:r>
          </a:p>
          <a:p>
            <a:r>
              <a:rPr lang="en-US" sz="2400" dirty="0">
                <a:solidFill>
                  <a:schemeClr val="bg1"/>
                </a:solidFill>
              </a:rPr>
              <a:t>- f(n): Total cost of the node</a:t>
            </a:r>
          </a:p>
          <a:p>
            <a:r>
              <a:rPr lang="en-US" sz="2400" dirty="0">
                <a:solidFill>
                  <a:schemeClr val="bg1"/>
                </a:solidFill>
              </a:rPr>
              <a:t>- g(n): Cost from the start node to the current node</a:t>
            </a:r>
          </a:p>
          <a:p>
            <a:r>
              <a:rPr lang="en-US" sz="2400" dirty="0">
                <a:solidFill>
                  <a:schemeClr val="bg1"/>
                </a:solidFill>
              </a:rPr>
              <a:t>- h(n): Heuristic estimate from the current node to the goal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382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B8614-8AF4-C7D4-A4EC-88559841C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BC7163-D265-90EA-C8B6-C275B8DEA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6508A1-9F74-C3F6-A811-33114E92A79E}"/>
              </a:ext>
            </a:extLst>
          </p:cNvPr>
          <p:cNvSpPr txBox="1"/>
          <p:nvPr/>
        </p:nvSpPr>
        <p:spPr>
          <a:xfrm>
            <a:off x="1527142" y="575035"/>
            <a:ext cx="4798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Distance Formula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C73061-30D7-ADB9-20D3-C5973FE73EEC}"/>
              </a:ext>
            </a:extLst>
          </p:cNvPr>
          <p:cNvSpPr txBox="1"/>
          <p:nvPr/>
        </p:nvSpPr>
        <p:spPr>
          <a:xfrm>
            <a:off x="716437" y="1781666"/>
            <a:ext cx="53795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 use Manhattan Distance to calculate heuristic distance h(n). The Manhattan Distance is calculated as: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h(n) = |x1 - x2| + |y1 - y2|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This heuristic is ideal for grid-based maps where movement is restricted to horizontal and vertical directions.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4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70F56-3188-46CF-9437-4CE18737B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637B85-341C-86C8-1DA9-DFDD3C16C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F796C1-FEF2-5F62-0A85-CCE48E3BFA15}"/>
              </a:ext>
            </a:extLst>
          </p:cNvPr>
          <p:cNvSpPr txBox="1"/>
          <p:nvPr/>
        </p:nvSpPr>
        <p:spPr>
          <a:xfrm>
            <a:off x="1432874" y="838986"/>
            <a:ext cx="3893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Final Calculation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FD42F4-590C-E468-8402-8188868B05D1}"/>
              </a:ext>
            </a:extLst>
          </p:cNvPr>
          <p:cNvSpPr txBox="1"/>
          <p:nvPr/>
        </p:nvSpPr>
        <p:spPr>
          <a:xfrm>
            <a:off x="1282045" y="1913641"/>
            <a:ext cx="481395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When the path is straight(left, right , up and down) then calculation:</a:t>
            </a:r>
          </a:p>
          <a:p>
            <a:r>
              <a:rPr lang="en-US" sz="2400" dirty="0">
                <a:solidFill>
                  <a:schemeClr val="bg1"/>
                </a:solidFill>
              </a:rPr>
              <a:t>f(n)= current cell cost + h(n)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When the path is diagonal , then calculation:</a:t>
            </a:r>
          </a:p>
          <a:p>
            <a:r>
              <a:rPr lang="en-US" sz="2400" dirty="0">
                <a:solidFill>
                  <a:schemeClr val="bg1"/>
                </a:solidFill>
              </a:rPr>
              <a:t>f(n)= 1.4 X current cell cost + h(n).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769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31C20-64AD-FE43-7558-E78065529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8F7995-747A-4BE3-B866-D1D5C4032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79C89B-FD3E-8563-85F5-C4BB15B9D86C}"/>
              </a:ext>
            </a:extLst>
          </p:cNvPr>
          <p:cNvSpPr txBox="1"/>
          <p:nvPr/>
        </p:nvSpPr>
        <p:spPr>
          <a:xfrm>
            <a:off x="791853" y="536890"/>
            <a:ext cx="4458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Grid Calculation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DC6157-CA46-D1C9-8FDB-BC937B3F8635}"/>
              </a:ext>
            </a:extLst>
          </p:cNvPr>
          <p:cNvSpPr txBox="1"/>
          <p:nvPr/>
        </p:nvSpPr>
        <p:spPr>
          <a:xfrm>
            <a:off x="725864" y="1781666"/>
            <a:ext cx="54769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My last two digit 24 . So the sum is 2+4=6 . </a:t>
            </a:r>
          </a:p>
          <a:p>
            <a:r>
              <a:rPr lang="en-US" sz="3200" dirty="0">
                <a:solidFill>
                  <a:schemeClr val="bg1"/>
                </a:solidFill>
              </a:rPr>
              <a:t>Since , 6&lt;10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      then grid size will 6+5=11.</a:t>
            </a:r>
          </a:p>
        </p:txBody>
      </p:sp>
    </p:spTree>
    <p:extLst>
      <p:ext uri="{BB962C8B-B14F-4D97-AF65-F5344CB8AC3E}">
        <p14:creationId xmlns:p14="http://schemas.microsoft.com/office/powerpoint/2010/main" val="331982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9FC00-8E4D-29CA-D99C-97E680236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474DA8-677E-4D41-5A90-D6D36E60C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406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36C032-0D14-4DEE-F8DC-4F672FFFFEC5}"/>
              </a:ext>
            </a:extLst>
          </p:cNvPr>
          <p:cNvSpPr txBox="1"/>
          <p:nvPr/>
        </p:nvSpPr>
        <p:spPr>
          <a:xfrm>
            <a:off x="3242821" y="225659"/>
            <a:ext cx="4779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755687-DCF8-30D8-D06C-CF7CC96B7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73" y="1066421"/>
            <a:ext cx="6950042" cy="51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12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F2C64-09E4-EBF6-8B7C-BDF709828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9BB7B5-129D-D544-EF64-C79B6A4CC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7EA90A-5191-4476-5034-83744CB80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27" y="849406"/>
            <a:ext cx="7309930" cy="51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84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7434F-5211-AB46-1B76-58A5A3EF7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77E65A-65E5-BF79-5902-DA892F29C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F95EA1-93B9-2A9F-F715-88D0AE34F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19" y="1024681"/>
            <a:ext cx="7232884" cy="480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27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268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Soumit Dey</dc:creator>
  <cp:lastModifiedBy>Soumit Dey</cp:lastModifiedBy>
  <cp:revision>1</cp:revision>
  <dcterms:created xsi:type="dcterms:W3CDTF">2025-04-14T08:09:29Z</dcterms:created>
  <dcterms:modified xsi:type="dcterms:W3CDTF">2025-04-14T08:49:44Z</dcterms:modified>
</cp:coreProperties>
</file>