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257" r:id="rId3"/>
    <p:sldId id="258" r:id="rId4"/>
    <p:sldId id="259" r:id="rId5"/>
    <p:sldId id="260" r:id="rId6"/>
    <p:sldId id="261" r:id="rId7"/>
    <p:sldId id="262" r:id="rId8"/>
    <p:sldId id="275" r:id="rId9"/>
    <p:sldId id="263" r:id="rId10"/>
    <p:sldId id="273" r:id="rId11"/>
    <p:sldId id="274" r:id="rId12"/>
    <p:sldId id="276" r:id="rId13"/>
    <p:sldId id="266" r:id="rId14"/>
    <p:sldId id="265" r:id="rId15"/>
    <p:sldId id="267" r:id="rId16"/>
    <p:sldId id="268" r:id="rId17"/>
    <p:sldId id="269" r:id="rId18"/>
    <p:sldId id="270" r:id="rId19"/>
    <p:sldId id="272" r:id="rId20"/>
    <p:sldId id="271" r:id="rId21"/>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042" y="82"/>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62FF5C-996D-4D95-B7DD-AE01869B9FDA}" type="datetimeFigureOut">
              <a:rPr lang="en-US" smtClean="0"/>
              <a:pPr/>
              <a:t>7/21/2020</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B170FC-FB38-4783-9D91-32D78D0FF2A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B170FC-FB38-4783-9D91-32D78D0FF2AB}"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886789"/>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460501"/>
            <a:ext cx="7772400" cy="152480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009673"/>
            <a:ext cx="7772400" cy="999753"/>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127500"/>
            <a:ext cx="9147765" cy="1593407"/>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4B2E4C9-656F-4D31-AFD7-3A4179ACF3A8}" type="datetimeFigureOut">
              <a:rPr lang="en-US" smtClean="0"/>
              <a:pPr/>
              <a:t>7/21/2020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C4D264A-316B-485E-878E-28F60780A9A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234441"/>
            <a:ext cx="8229600" cy="3655059"/>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B2E4C9-656F-4D31-AFD7-3A4179ACF3A8}" type="datetimeFigureOut">
              <a:rPr lang="en-US" smtClean="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4D264A-316B-485E-878E-28F60780A9A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28867"/>
            <a:ext cx="1777470" cy="466063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28868"/>
            <a:ext cx="6324600" cy="466063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B2E4C9-656F-4D31-AFD7-3A4179ACF3A8}" type="datetimeFigureOut">
              <a:rPr lang="en-US" smtClean="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4D264A-316B-485E-878E-28F60780A9A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B2E4C9-656F-4D31-AFD7-3A4179ACF3A8}" type="datetimeFigureOut">
              <a:rPr lang="en-US" smtClean="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4D264A-316B-485E-878E-28F60780A9A5}"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883093"/>
            <a:ext cx="7772400" cy="15240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443093"/>
            <a:ext cx="4572000" cy="1212407"/>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4B2E4C9-656F-4D31-AFD7-3A4179ACF3A8}" type="datetimeFigureOut">
              <a:rPr lang="en-US" smtClean="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4D264A-316B-485E-878E-28F60780A9A5}" type="slidenum">
              <a:rPr lang="en-US" smtClean="0"/>
              <a:pPr/>
              <a:t>‹#›</a:t>
            </a:fld>
            <a:endParaRPr lang="en-US" dirty="0"/>
          </a:p>
        </p:txBody>
      </p:sp>
      <p:sp>
        <p:nvSpPr>
          <p:cNvPr id="7" name="Chevron 6"/>
          <p:cNvSpPr/>
          <p:nvPr/>
        </p:nvSpPr>
        <p:spPr>
          <a:xfrm>
            <a:off x="3636680" y="2504560"/>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2504560"/>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34440"/>
            <a:ext cx="4038600" cy="3771636"/>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34440"/>
            <a:ext cx="4038600" cy="3771636"/>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4B2E4C9-656F-4D31-AFD7-3A4179ACF3A8}" type="datetimeFigureOut">
              <a:rPr lang="en-US" smtClean="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4D264A-316B-485E-878E-28F60780A9A5}"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7542"/>
            <a:ext cx="8229600" cy="9525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4508500"/>
            <a:ext cx="4040188" cy="635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4508500"/>
            <a:ext cx="4041775" cy="635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203579"/>
            <a:ext cx="4040188" cy="328480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203579"/>
            <a:ext cx="4041775" cy="328480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4B2E4C9-656F-4D31-AFD7-3A4179ACF3A8}" type="datetimeFigureOut">
              <a:rPr lang="en-US" smtClean="0"/>
              <a:pPr/>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4D264A-316B-485E-878E-28F60780A9A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4B2E4C9-656F-4D31-AFD7-3A4179ACF3A8}" type="datetimeFigureOut">
              <a:rPr lang="en-US" smtClean="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4D264A-316B-485E-878E-28F60780A9A5}"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2E4C9-656F-4D31-AFD7-3A4179ACF3A8}" type="datetimeFigureOut">
              <a:rPr lang="en-US" smtClean="0"/>
              <a:pPr/>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4D264A-316B-485E-878E-28F60780A9A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064000"/>
            <a:ext cx="7481776" cy="3810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4462585"/>
            <a:ext cx="3974592" cy="7620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28600"/>
            <a:ext cx="7479792" cy="3810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5339953"/>
            <a:ext cx="1920240" cy="304800"/>
          </a:xfrm>
        </p:spPr>
        <p:txBody>
          <a:bodyPr/>
          <a:lstStyle/>
          <a:p>
            <a:fld id="{F4B2E4C9-656F-4D31-AFD7-3A4179ACF3A8}" type="datetimeFigureOut">
              <a:rPr lang="en-US" smtClean="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4D264A-316B-485E-878E-28F60780A9A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536169"/>
            <a:ext cx="7162800" cy="540193"/>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58307"/>
            <a:ext cx="8686800" cy="365760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F4B2E4C9-656F-4D31-AFD7-3A4179ACF3A8}" type="datetimeFigureOut">
              <a:rPr lang="en-US" smtClean="0"/>
              <a:pPr/>
              <a:t>7/21/2020</a:t>
            </a:fld>
            <a:endParaRPr lang="en-US" dirty="0"/>
          </a:p>
        </p:txBody>
      </p:sp>
      <p:sp>
        <p:nvSpPr>
          <p:cNvPr id="6" name="Footer Placeholder 5"/>
          <p:cNvSpPr>
            <a:spLocks noGrp="1"/>
          </p:cNvSpPr>
          <p:nvPr>
            <p:ph type="ftr" sz="quarter" idx="11"/>
          </p:nvPr>
        </p:nvSpPr>
        <p:spPr>
          <a:xfrm>
            <a:off x="4380073" y="5339954"/>
            <a:ext cx="2350681" cy="304271"/>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C4D264A-316B-485E-878E-28F60780A9A5}" type="slidenum">
              <a:rPr lang="en-US" smtClean="0"/>
              <a:pPr/>
              <a:t>‹#›</a:t>
            </a:fld>
            <a:endParaRPr lang="en-US" dirty="0"/>
          </a:p>
        </p:txBody>
      </p:sp>
      <p:sp>
        <p:nvSpPr>
          <p:cNvPr id="2" name="Title 1"/>
          <p:cNvSpPr>
            <a:spLocks noGrp="1"/>
          </p:cNvSpPr>
          <p:nvPr>
            <p:ph type="title"/>
          </p:nvPr>
        </p:nvSpPr>
        <p:spPr>
          <a:xfrm>
            <a:off x="228600" y="4054269"/>
            <a:ext cx="8075432" cy="468893"/>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7" y="4168328"/>
            <a:ext cx="3802003" cy="120259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53561" y="4820853"/>
            <a:ext cx="3802003" cy="6985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4826044"/>
            <a:ext cx="3402314" cy="900723"/>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4823115"/>
            <a:ext cx="3405509" cy="90365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157033"/>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157033"/>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4168328"/>
            <a:ext cx="3802003" cy="120259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53561" y="4820853"/>
            <a:ext cx="3802003" cy="6985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4826044"/>
            <a:ext cx="3402314" cy="900723"/>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4823115"/>
            <a:ext cx="3405509" cy="90365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28865"/>
            <a:ext cx="8229600" cy="9525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234440"/>
            <a:ext cx="8229600" cy="377163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5339953"/>
            <a:ext cx="1920240" cy="304800"/>
          </a:xfrm>
          <a:prstGeom prst="rect">
            <a:avLst/>
          </a:prstGeom>
        </p:spPr>
        <p:txBody>
          <a:bodyPr vert="horz" anchor="b"/>
          <a:lstStyle>
            <a:lvl1pPr algn="l" eaLnBrk="1" latinLnBrk="0" hangingPunct="1">
              <a:defRPr kumimoji="0" sz="1000">
                <a:solidFill>
                  <a:schemeClr val="tx1"/>
                </a:solidFill>
              </a:defRPr>
            </a:lvl1pPr>
            <a:extLst/>
          </a:lstStyle>
          <a:p>
            <a:fld id="{F4B2E4C9-656F-4D31-AFD7-3A4179ACF3A8}" type="datetimeFigureOut">
              <a:rPr lang="en-US" smtClean="0"/>
              <a:pPr/>
              <a:t>7/21/2020</a:t>
            </a:fld>
            <a:endParaRPr lang="en-US" dirty="0"/>
          </a:p>
        </p:txBody>
      </p:sp>
      <p:sp>
        <p:nvSpPr>
          <p:cNvPr id="22" name="Footer Placeholder 21"/>
          <p:cNvSpPr>
            <a:spLocks noGrp="1"/>
          </p:cNvSpPr>
          <p:nvPr>
            <p:ph type="ftr" sz="quarter" idx="3"/>
          </p:nvPr>
        </p:nvSpPr>
        <p:spPr>
          <a:xfrm>
            <a:off x="4380073" y="5339954"/>
            <a:ext cx="2350681" cy="304271"/>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5339954"/>
            <a:ext cx="365760" cy="304271"/>
          </a:xfrm>
          <a:prstGeom prst="rect">
            <a:avLst/>
          </a:prstGeom>
        </p:spPr>
        <p:txBody>
          <a:bodyPr vert="horz" anchor="b"/>
          <a:lstStyle>
            <a:lvl1pPr algn="r" eaLnBrk="1" latinLnBrk="0" hangingPunct="1">
              <a:defRPr kumimoji="0" sz="1000" b="0">
                <a:solidFill>
                  <a:schemeClr val="tx1"/>
                </a:solidFill>
              </a:defRPr>
            </a:lvl1pPr>
            <a:extLst/>
          </a:lstStyle>
          <a:p>
            <a:fld id="{9C4D264A-316B-485E-878E-28F60780A9A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416702"/>
            <a:ext cx="7672414" cy="1905013"/>
          </a:xfrm>
        </p:spPr>
        <p:txBody>
          <a:bodyPr>
            <a:normAutofit/>
          </a:bodyPr>
          <a:lstStyle/>
          <a:p>
            <a:pPr algn="l"/>
            <a:r>
              <a:rPr lang="en-IN" sz="4400" dirty="0"/>
              <a:t>Customer Lifetime Value Analysis</a:t>
            </a:r>
            <a:endParaRPr lang="en-US" sz="4400" dirty="0"/>
          </a:p>
        </p:txBody>
      </p:sp>
      <p:sp>
        <p:nvSpPr>
          <p:cNvPr id="3" name="Subtitle 2"/>
          <p:cNvSpPr>
            <a:spLocks noGrp="1"/>
          </p:cNvSpPr>
          <p:nvPr>
            <p:ph type="subTitle" idx="1"/>
          </p:nvPr>
        </p:nvSpPr>
        <p:spPr>
          <a:xfrm>
            <a:off x="685800" y="2285996"/>
            <a:ext cx="8077200" cy="1428760"/>
          </a:xfrm>
        </p:spPr>
        <p:txBody>
          <a:bodyPr>
            <a:normAutofit fontScale="92500" lnSpcReduction="20000"/>
          </a:bodyPr>
          <a:lstStyle/>
          <a:p>
            <a:endParaRPr lang="en-IN" dirty="0"/>
          </a:p>
          <a:p>
            <a:endParaRPr lang="en-IN" sz="3600" b="1" dirty="0"/>
          </a:p>
          <a:p>
            <a:r>
              <a:rPr lang="en-IN" sz="3600" b="1" dirty="0"/>
              <a:t>Soumita Mitra</a:t>
            </a:r>
            <a:endParaRPr 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4"/>
            <a:ext cx="5286412" cy="5286412"/>
          </a:xfrm>
        </p:spPr>
        <p:txBody>
          <a:bodyPr>
            <a:normAutofit/>
          </a:bodyPr>
          <a:lstStyle/>
          <a:p>
            <a:pPr>
              <a:buClr>
                <a:srgbClr val="C00000"/>
              </a:buClr>
              <a:buFont typeface="Wingdings" pitchFamily="2" charset="2"/>
              <a:buChar char="v"/>
            </a:pPr>
            <a:r>
              <a:rPr lang="en-US" sz="2400" dirty="0"/>
              <a:t>This figure shows the graphical display of policy variable. Also we can see that there are higher number of people who take lesser number of policies.</a:t>
            </a:r>
          </a:p>
          <a:p>
            <a:pPr>
              <a:buClr>
                <a:srgbClr val="C00000"/>
              </a:buClr>
              <a:buFont typeface="Wingdings" pitchFamily="2" charset="2"/>
              <a:buChar char="v"/>
            </a:pPr>
            <a:endParaRPr lang="en-US" sz="2400" dirty="0"/>
          </a:p>
          <a:p>
            <a:pPr>
              <a:buClr>
                <a:srgbClr val="C00000"/>
              </a:buClr>
              <a:buFont typeface="Wingdings" pitchFamily="2" charset="2"/>
              <a:buChar char="v"/>
            </a:pPr>
            <a:r>
              <a:rPr lang="en-US" sz="2400" dirty="0"/>
              <a:t>The 2</a:t>
            </a:r>
            <a:r>
              <a:rPr lang="en-US" sz="2400" baseline="30000" dirty="0"/>
              <a:t>nd</a:t>
            </a:r>
            <a:r>
              <a:rPr lang="en-US" sz="2400" dirty="0"/>
              <a:t> figure shows that number of open complaints is decreasing. There are maximum amount of people who have no complaints. And it is good for the company having very few complaints.</a:t>
            </a:r>
          </a:p>
          <a:p>
            <a:pPr>
              <a:buClr>
                <a:srgbClr val="C00000"/>
              </a:buClr>
              <a:buFont typeface="Wingdings" pitchFamily="2" charset="2"/>
              <a:buChar char="v"/>
            </a:pPr>
            <a:endParaRPr lang="en-US" sz="2400" dirty="0"/>
          </a:p>
        </p:txBody>
      </p:sp>
      <p:pic>
        <p:nvPicPr>
          <p:cNvPr id="2" name="Picture 1">
            <a:extLst>
              <a:ext uri="{FF2B5EF4-FFF2-40B4-BE49-F238E27FC236}">
                <a16:creationId xmlns:a16="http://schemas.microsoft.com/office/drawing/2014/main" id="{800A2B7E-B83D-4C5C-9C52-C90F96695C84}"/>
              </a:ext>
            </a:extLst>
          </p:cNvPr>
          <p:cNvPicPr>
            <a:picLocks noChangeAspect="1"/>
          </p:cNvPicPr>
          <p:nvPr/>
        </p:nvPicPr>
        <p:blipFill>
          <a:blip r:embed="rId2"/>
          <a:stretch>
            <a:fillRect/>
          </a:stretch>
        </p:blipFill>
        <p:spPr>
          <a:xfrm>
            <a:off x="5500694" y="21028"/>
            <a:ext cx="3650930" cy="2836471"/>
          </a:xfrm>
          <a:prstGeom prst="rect">
            <a:avLst/>
          </a:prstGeom>
        </p:spPr>
      </p:pic>
      <p:pic>
        <p:nvPicPr>
          <p:cNvPr id="4" name="Picture 3">
            <a:extLst>
              <a:ext uri="{FF2B5EF4-FFF2-40B4-BE49-F238E27FC236}">
                <a16:creationId xmlns:a16="http://schemas.microsoft.com/office/drawing/2014/main" id="{BD386867-0D4C-416A-830B-ADE2D97B179E}"/>
              </a:ext>
            </a:extLst>
          </p:cNvPr>
          <p:cNvPicPr>
            <a:picLocks noChangeAspect="1"/>
          </p:cNvPicPr>
          <p:nvPr/>
        </p:nvPicPr>
        <p:blipFill>
          <a:blip r:embed="rId3"/>
          <a:stretch>
            <a:fillRect/>
          </a:stretch>
        </p:blipFill>
        <p:spPr>
          <a:xfrm>
            <a:off x="5500694" y="2857499"/>
            <a:ext cx="3650930" cy="27758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93204"/>
            <a:ext cx="4176464" cy="5184576"/>
          </a:xfrm>
        </p:spPr>
        <p:txBody>
          <a:bodyPr>
            <a:noAutofit/>
          </a:bodyPr>
          <a:lstStyle/>
          <a:p>
            <a:pPr>
              <a:buClr>
                <a:srgbClr val="C00000"/>
              </a:buClr>
              <a:buFont typeface="Wingdings" pitchFamily="2" charset="2"/>
              <a:buChar char="v"/>
            </a:pPr>
            <a:r>
              <a:rPr lang="en-IN" sz="1800" dirty="0"/>
              <a:t>In the 1</a:t>
            </a:r>
            <a:r>
              <a:rPr lang="en-IN" sz="1800" baseline="30000" dirty="0"/>
              <a:t>st</a:t>
            </a:r>
            <a:r>
              <a:rPr lang="en-IN" sz="1800" dirty="0"/>
              <a:t> figure we plot gender on the x axis and customer Lifetime Value on the y axis. From this bar diagram it is clearly shown that the average customer lifetime value for both male and female are almost same.</a:t>
            </a:r>
          </a:p>
          <a:p>
            <a:pPr>
              <a:buClr>
                <a:srgbClr val="C00000"/>
              </a:buClr>
              <a:buFont typeface="Wingdings" pitchFamily="2" charset="2"/>
              <a:buChar char="v"/>
            </a:pPr>
            <a:endParaRPr lang="en-IN" sz="1800" dirty="0"/>
          </a:p>
          <a:p>
            <a:pPr>
              <a:buClr>
                <a:srgbClr val="C00000"/>
              </a:buClr>
              <a:buFont typeface="Wingdings" pitchFamily="2" charset="2"/>
              <a:buChar char="v"/>
            </a:pPr>
            <a:r>
              <a:rPr lang="en-IN" sz="1800" dirty="0"/>
              <a:t>In 2</a:t>
            </a:r>
            <a:r>
              <a:rPr lang="en-IN" sz="1800" baseline="30000" dirty="0"/>
              <a:t>nd</a:t>
            </a:r>
            <a:r>
              <a:rPr lang="en-IN" sz="1800" dirty="0"/>
              <a:t>  figure we plot marital status on x axis and Customer Lifetime value on y axis. Here the average customer lifetime value for married people is high. Single or bachelor people have a slightly high average lifetime value than the divorced ones.</a:t>
            </a:r>
          </a:p>
          <a:p>
            <a:pPr>
              <a:buClr>
                <a:srgbClr val="C00000"/>
              </a:buClr>
              <a:buFont typeface="Wingdings" pitchFamily="2" charset="2"/>
              <a:buChar char="v"/>
            </a:pPr>
            <a:endParaRPr lang="en-IN" sz="1800" dirty="0"/>
          </a:p>
          <a:p>
            <a:pPr>
              <a:buClr>
                <a:srgbClr val="C00000"/>
              </a:buClr>
              <a:buFont typeface="Wingdings" pitchFamily="2" charset="2"/>
              <a:buChar char="v"/>
            </a:pPr>
            <a:endParaRPr lang="en-US" sz="1800" dirty="0"/>
          </a:p>
        </p:txBody>
      </p:sp>
      <p:pic>
        <p:nvPicPr>
          <p:cNvPr id="4" name="Picture 3">
            <a:extLst>
              <a:ext uri="{FF2B5EF4-FFF2-40B4-BE49-F238E27FC236}">
                <a16:creationId xmlns:a16="http://schemas.microsoft.com/office/drawing/2014/main" id="{A427B288-FD63-43E0-A3B5-4D08F67EEF7E}"/>
              </a:ext>
            </a:extLst>
          </p:cNvPr>
          <p:cNvPicPr>
            <a:picLocks noChangeAspect="1"/>
          </p:cNvPicPr>
          <p:nvPr/>
        </p:nvPicPr>
        <p:blipFill>
          <a:blip r:embed="rId2"/>
          <a:stretch>
            <a:fillRect/>
          </a:stretch>
        </p:blipFill>
        <p:spPr>
          <a:xfrm>
            <a:off x="4857719" y="2928447"/>
            <a:ext cx="4286280" cy="2778670"/>
          </a:xfrm>
          <a:prstGeom prst="rect">
            <a:avLst/>
          </a:prstGeom>
        </p:spPr>
      </p:pic>
      <p:pic>
        <p:nvPicPr>
          <p:cNvPr id="5" name="Picture 4">
            <a:extLst>
              <a:ext uri="{FF2B5EF4-FFF2-40B4-BE49-F238E27FC236}">
                <a16:creationId xmlns:a16="http://schemas.microsoft.com/office/drawing/2014/main" id="{A208BCD9-7317-43A8-AFA2-29BA61D8F69F}"/>
              </a:ext>
            </a:extLst>
          </p:cNvPr>
          <p:cNvPicPr>
            <a:picLocks noChangeAspect="1"/>
          </p:cNvPicPr>
          <p:nvPr/>
        </p:nvPicPr>
        <p:blipFill>
          <a:blip r:embed="rId3"/>
          <a:stretch>
            <a:fillRect/>
          </a:stretch>
        </p:blipFill>
        <p:spPr>
          <a:xfrm>
            <a:off x="4857719" y="0"/>
            <a:ext cx="4270257" cy="28574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E38BEB-BF47-43C3-905A-14612BBA68A7}"/>
              </a:ext>
            </a:extLst>
          </p:cNvPr>
          <p:cNvSpPr>
            <a:spLocks noGrp="1"/>
          </p:cNvSpPr>
          <p:nvPr>
            <p:ph idx="1"/>
          </p:nvPr>
        </p:nvSpPr>
        <p:spPr>
          <a:xfrm>
            <a:off x="251520" y="337220"/>
            <a:ext cx="4608512" cy="5112568"/>
          </a:xfrm>
        </p:spPr>
        <p:txBody>
          <a:bodyPr>
            <a:normAutofit fontScale="62500" lnSpcReduction="20000"/>
          </a:bodyPr>
          <a:lstStyle/>
          <a:p>
            <a:pPr>
              <a:buClr>
                <a:srgbClr val="C00000"/>
              </a:buClr>
              <a:buFont typeface="Wingdings" panose="05000000000000000000" pitchFamily="2" charset="2"/>
              <a:buChar char="v"/>
            </a:pPr>
            <a:r>
              <a:rPr lang="en-IN" sz="2900" dirty="0"/>
              <a:t>In the 1</a:t>
            </a:r>
            <a:r>
              <a:rPr lang="en-IN" sz="2900" baseline="30000" dirty="0"/>
              <a:t>st</a:t>
            </a:r>
            <a:r>
              <a:rPr lang="en-IN" sz="2900" dirty="0"/>
              <a:t> figure we plot income on x axis and frequency density on the y axis. Here we can see a high pick around 25000. after that the income levels are falling. From this we can conclude that the distribution is not symmetric.</a:t>
            </a:r>
          </a:p>
          <a:p>
            <a:pPr>
              <a:buClr>
                <a:srgbClr val="C00000"/>
              </a:buClr>
              <a:buFont typeface="Wingdings" panose="05000000000000000000" pitchFamily="2" charset="2"/>
              <a:buChar char="v"/>
            </a:pPr>
            <a:endParaRPr lang="en-IN" sz="2900" dirty="0"/>
          </a:p>
          <a:p>
            <a:pPr>
              <a:buClr>
                <a:srgbClr val="C00000"/>
              </a:buClr>
              <a:buFont typeface="Wingdings" panose="05000000000000000000" pitchFamily="2" charset="2"/>
              <a:buChar char="v"/>
            </a:pPr>
            <a:r>
              <a:rPr lang="en-IN" sz="2900" dirty="0"/>
              <a:t>In the 2</a:t>
            </a:r>
            <a:r>
              <a:rPr lang="en-IN" sz="2900" baseline="30000" dirty="0"/>
              <a:t>nd</a:t>
            </a:r>
            <a:r>
              <a:rPr lang="en-IN" sz="2900" dirty="0"/>
              <a:t> figure we plot monthly premium on the x axis and frequency density on the y axis. At the beginning it is showing a high peak after that the premium amount is falling. Also the distribution of monthly premium is not symmetric. </a:t>
            </a:r>
            <a:r>
              <a:rPr lang="en-US" sz="2900" dirty="0"/>
              <a:t>It means lesser premium attracts more people than the higher one. Also a large no. of people gives lesser amount of premium.</a:t>
            </a:r>
          </a:p>
          <a:p>
            <a:pPr>
              <a:buClr>
                <a:srgbClr val="C00000"/>
              </a:buClr>
              <a:buFont typeface="Wingdings" panose="05000000000000000000" pitchFamily="2" charset="2"/>
              <a:buChar char="v"/>
            </a:pPr>
            <a:endParaRPr lang="en-IN" dirty="0"/>
          </a:p>
        </p:txBody>
      </p:sp>
      <p:pic>
        <p:nvPicPr>
          <p:cNvPr id="4" name="Picture 3">
            <a:extLst>
              <a:ext uri="{FF2B5EF4-FFF2-40B4-BE49-F238E27FC236}">
                <a16:creationId xmlns:a16="http://schemas.microsoft.com/office/drawing/2014/main" id="{3D0304D9-E4F9-4119-BAA9-FE9D5BE14D72}"/>
              </a:ext>
            </a:extLst>
          </p:cNvPr>
          <p:cNvPicPr>
            <a:picLocks noChangeAspect="1"/>
          </p:cNvPicPr>
          <p:nvPr/>
        </p:nvPicPr>
        <p:blipFill>
          <a:blip r:embed="rId2"/>
          <a:stretch>
            <a:fillRect/>
          </a:stretch>
        </p:blipFill>
        <p:spPr>
          <a:xfrm>
            <a:off x="5220072" y="-4123"/>
            <a:ext cx="3923928" cy="2857500"/>
          </a:xfrm>
          <a:prstGeom prst="rect">
            <a:avLst/>
          </a:prstGeom>
        </p:spPr>
      </p:pic>
      <p:pic>
        <p:nvPicPr>
          <p:cNvPr id="5" name="Picture 4">
            <a:extLst>
              <a:ext uri="{FF2B5EF4-FFF2-40B4-BE49-F238E27FC236}">
                <a16:creationId xmlns:a16="http://schemas.microsoft.com/office/drawing/2014/main" id="{6C7C8CA7-78B0-4224-BB9E-8CFFBD71FB62}"/>
              </a:ext>
            </a:extLst>
          </p:cNvPr>
          <p:cNvPicPr>
            <a:picLocks noChangeAspect="1"/>
          </p:cNvPicPr>
          <p:nvPr/>
        </p:nvPicPr>
        <p:blipFill>
          <a:blip r:embed="rId3"/>
          <a:stretch>
            <a:fillRect/>
          </a:stretch>
        </p:blipFill>
        <p:spPr>
          <a:xfrm>
            <a:off x="5283447" y="2889030"/>
            <a:ext cx="3923928" cy="2849617"/>
          </a:xfrm>
          <a:prstGeom prst="rect">
            <a:avLst/>
          </a:prstGeom>
        </p:spPr>
      </p:pic>
    </p:spTree>
    <p:extLst>
      <p:ext uri="{BB962C8B-B14F-4D97-AF65-F5344CB8AC3E}">
        <p14:creationId xmlns:p14="http://schemas.microsoft.com/office/powerpoint/2010/main" val="350926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marL="633222" indent="-514350">
              <a:buNone/>
            </a:pPr>
            <a:r>
              <a:rPr lang="en-US" sz="7200" dirty="0">
                <a:cs typeface="Arial" pitchFamily="34" charset="0"/>
              </a:rPr>
              <a:t>The outcomes of the data are given below:</a:t>
            </a:r>
          </a:p>
          <a:p>
            <a:pPr marL="633222" indent="-514350">
              <a:buClr>
                <a:srgbClr val="C00000"/>
              </a:buClr>
              <a:buFont typeface="Wingdings" pitchFamily="2" charset="2"/>
              <a:buChar char="v"/>
            </a:pPr>
            <a:r>
              <a:rPr lang="en-US" sz="7200" dirty="0">
                <a:cs typeface="Arial" pitchFamily="34" charset="0"/>
              </a:rPr>
              <a:t>Here R-squared is 0.9643 and adjusted R-squared is 0.9638. It indicates that all the independent variables can explain only 96% of the dependent variable.</a:t>
            </a:r>
          </a:p>
          <a:p>
            <a:pPr marL="633222" indent="-514350">
              <a:buClr>
                <a:srgbClr val="C00000"/>
              </a:buClr>
              <a:buFont typeface="Wingdings" pitchFamily="2" charset="2"/>
              <a:buChar char="v"/>
            </a:pPr>
            <a:r>
              <a:rPr lang="en-US" sz="7200" dirty="0">
                <a:cs typeface="Arial" pitchFamily="34" charset="0"/>
              </a:rPr>
              <a:t>In BP-test we have p value less than 0.05. It indicates that the variance of the residuals are changing i.e. heteroscedasticity exists in the data.</a:t>
            </a:r>
          </a:p>
          <a:p>
            <a:pPr marL="633222" indent="-514350">
              <a:buClr>
                <a:srgbClr val="C00000"/>
              </a:buClr>
              <a:buFont typeface="Wingdings" pitchFamily="2" charset="2"/>
              <a:buChar char="v"/>
            </a:pPr>
            <a:r>
              <a:rPr lang="en-US" sz="7200" dirty="0">
                <a:cs typeface="Arial" pitchFamily="34" charset="0"/>
              </a:rPr>
              <a:t>Ad-test shows p-value less than 0.05. It means that the data is not normally distributed.</a:t>
            </a:r>
          </a:p>
          <a:p>
            <a:pPr marL="633222" indent="-514350">
              <a:buClr>
                <a:srgbClr val="C00000"/>
              </a:buClr>
              <a:buFont typeface="Wingdings" pitchFamily="2" charset="2"/>
              <a:buChar char="v"/>
            </a:pPr>
            <a:r>
              <a:rPr lang="en-US" sz="7200" dirty="0">
                <a:cs typeface="Arial" pitchFamily="34" charset="0"/>
              </a:rPr>
              <a:t>In D-W test the d-statistic is close to zero and p value is greater than 0.05. It means there is no autocorrelation in this data.</a:t>
            </a:r>
          </a:p>
          <a:p>
            <a:pPr marL="633222" indent="-514350">
              <a:buClr>
                <a:srgbClr val="C00000"/>
              </a:buClr>
              <a:buFont typeface="Wingdings" pitchFamily="2" charset="2"/>
              <a:buChar char="v"/>
            </a:pPr>
            <a:r>
              <a:rPr lang="en-US" sz="7200" dirty="0">
                <a:cs typeface="Arial" pitchFamily="34" charset="0"/>
              </a:rPr>
              <a:t>MAPE tells how different are the predictions from actual. It ranges from 0 to 1, lesser the MAPE better the model. Here the value </a:t>
            </a:r>
            <a:r>
              <a:rPr lang="en-US" sz="7200">
                <a:cs typeface="Arial" pitchFamily="34" charset="0"/>
              </a:rPr>
              <a:t>is 0.064. </a:t>
            </a:r>
            <a:r>
              <a:rPr lang="en-US" sz="7200" dirty="0">
                <a:cs typeface="Arial" pitchFamily="34" charset="0"/>
              </a:rPr>
              <a:t>It means the model is really good and so are predictions.</a:t>
            </a:r>
          </a:p>
          <a:p>
            <a:pPr marL="633222" indent="-514350">
              <a:buClr>
                <a:srgbClr val="C00000"/>
              </a:buClr>
              <a:buFont typeface="Wingdings" pitchFamily="2" charset="2"/>
              <a:buChar char="v"/>
            </a:pPr>
            <a:r>
              <a:rPr lang="en-US" sz="7200" dirty="0">
                <a:cs typeface="Arial" pitchFamily="34" charset="0"/>
              </a:rPr>
              <a:t>Vif for all significant variables are less than 2. It indicates there is no multicolinearity in the dataset.</a:t>
            </a:r>
          </a:p>
          <a:p>
            <a:pPr marL="633222" indent="-514350">
              <a:buClr>
                <a:srgbClr val="C00000"/>
              </a:buClr>
              <a:buFont typeface="Wingdings" pitchFamily="2" charset="2"/>
              <a:buChar char="v"/>
            </a:pPr>
            <a:endParaRPr lang="en-US" sz="7200" dirty="0">
              <a:cs typeface="Arial" pitchFamily="34" charset="0"/>
            </a:endParaRPr>
          </a:p>
          <a:p>
            <a:pPr>
              <a:buNone/>
            </a:pPr>
            <a:endParaRPr lang="en-US" dirty="0"/>
          </a:p>
        </p:txBody>
      </p:sp>
      <p:sp>
        <p:nvSpPr>
          <p:cNvPr id="2" name="Title 1"/>
          <p:cNvSpPr>
            <a:spLocks noGrp="1"/>
          </p:cNvSpPr>
          <p:nvPr>
            <p:ph type="title"/>
          </p:nvPr>
        </p:nvSpPr>
        <p:spPr/>
        <p:txBody>
          <a:bodyPr/>
          <a:lstStyle/>
          <a:p>
            <a:r>
              <a:rPr lang="en-US" dirty="0"/>
              <a:t>Results Obtained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771247"/>
          </a:xfrm>
        </p:spPr>
        <p:txBody>
          <a:bodyPr/>
          <a:lstStyle/>
          <a:p>
            <a:r>
              <a:rPr lang="en-US" dirty="0"/>
              <a:t>Residual Analysis</a:t>
            </a:r>
          </a:p>
        </p:txBody>
      </p:sp>
      <p:sp>
        <p:nvSpPr>
          <p:cNvPr id="6" name="Rectangle 5"/>
          <p:cNvSpPr/>
          <p:nvPr/>
        </p:nvSpPr>
        <p:spPr>
          <a:xfrm rot="10800000" flipV="1">
            <a:off x="71406" y="1351447"/>
            <a:ext cx="5004650" cy="8433078"/>
          </a:xfrm>
          <a:prstGeom prst="rect">
            <a:avLst/>
          </a:prstGeom>
        </p:spPr>
        <p:txBody>
          <a:bodyPr wrap="square">
            <a:spAutoFit/>
          </a:bodyPr>
          <a:lstStyle/>
          <a:p>
            <a:pPr>
              <a:buClr>
                <a:srgbClr val="C00000"/>
              </a:buClr>
            </a:pPr>
            <a:r>
              <a:rPr lang="en-IN" dirty="0">
                <a:latin typeface="Cambria" pitchFamily="18" charset="0"/>
                <a:ea typeface="Cambria" pitchFamily="18" charset="0"/>
              </a:rPr>
              <a:t>From the final model we get the following features:</a:t>
            </a:r>
          </a:p>
          <a:p>
            <a:pPr>
              <a:buClr>
                <a:srgbClr val="C00000"/>
              </a:buClr>
              <a:buFont typeface="Wingdings" pitchFamily="2" charset="2"/>
              <a:buChar char="v"/>
            </a:pPr>
            <a:r>
              <a:rPr lang="en-IN" dirty="0">
                <a:latin typeface="Cambria" pitchFamily="18" charset="0"/>
                <a:ea typeface="Cambria" pitchFamily="18" charset="0"/>
              </a:rPr>
              <a:t>The residual vs. fitted graph shows how likely the errors are distributed. Here we see that the data points are randomly scattered.</a:t>
            </a:r>
          </a:p>
          <a:p>
            <a:pPr>
              <a:buClr>
                <a:srgbClr val="C00000"/>
              </a:buClr>
              <a:buFont typeface="Wingdings" pitchFamily="2" charset="2"/>
              <a:buChar char="v"/>
            </a:pPr>
            <a:r>
              <a:rPr lang="en-IN" dirty="0">
                <a:latin typeface="Cambria" pitchFamily="18" charset="0"/>
                <a:ea typeface="Cambria" pitchFamily="18" charset="0"/>
              </a:rPr>
              <a:t> In 2</a:t>
            </a:r>
            <a:r>
              <a:rPr lang="en-IN" baseline="30000" dirty="0">
                <a:latin typeface="Cambria" pitchFamily="18" charset="0"/>
                <a:ea typeface="Cambria" pitchFamily="18" charset="0"/>
              </a:rPr>
              <a:t>nd</a:t>
            </a:r>
            <a:r>
              <a:rPr lang="en-IN" dirty="0">
                <a:latin typeface="Cambria" pitchFamily="18" charset="0"/>
                <a:ea typeface="Cambria" pitchFamily="18" charset="0"/>
              </a:rPr>
              <a:t> diagram i.e. in Q-Q plot we see that errors are not following the corner line, which means they are not normally distributed.</a:t>
            </a:r>
          </a:p>
          <a:p>
            <a:pPr>
              <a:buClr>
                <a:srgbClr val="C00000"/>
              </a:buClr>
              <a:buFont typeface="Wingdings" pitchFamily="2" charset="2"/>
              <a:buChar char="v"/>
            </a:pPr>
            <a:r>
              <a:rPr lang="en-IN" dirty="0">
                <a:latin typeface="Cambria" pitchFamily="18" charset="0"/>
                <a:ea typeface="Cambria" pitchFamily="18" charset="0"/>
              </a:rPr>
              <a:t> The 3</a:t>
            </a:r>
            <a:r>
              <a:rPr lang="en-IN" baseline="30000" dirty="0">
                <a:latin typeface="Cambria" pitchFamily="18" charset="0"/>
                <a:ea typeface="Cambria" pitchFamily="18" charset="0"/>
              </a:rPr>
              <a:t>rd</a:t>
            </a:r>
            <a:r>
              <a:rPr lang="en-IN" dirty="0">
                <a:latin typeface="Cambria" pitchFamily="18" charset="0"/>
                <a:ea typeface="Cambria" pitchFamily="18" charset="0"/>
              </a:rPr>
              <a:t> diagram, scale location indicates that variance of the residuals are changing.</a:t>
            </a:r>
          </a:p>
          <a:p>
            <a:pPr>
              <a:buClr>
                <a:srgbClr val="C00000"/>
              </a:buClr>
              <a:buFont typeface="Wingdings" pitchFamily="2" charset="2"/>
              <a:buChar char="v"/>
            </a:pPr>
            <a:r>
              <a:rPr lang="en-IN" dirty="0">
                <a:latin typeface="Cambria" pitchFamily="18" charset="0"/>
                <a:ea typeface="Cambria" pitchFamily="18" charset="0"/>
              </a:rPr>
              <a:t>The residual vs. leverage shows some data points have high values. Outliers might have been present in the data</a:t>
            </a:r>
            <a:r>
              <a:rPr lang="en-IN" sz="2000" dirty="0">
                <a:latin typeface="Cambria" pitchFamily="18" charset="0"/>
                <a:ea typeface="Cambria" pitchFamily="18" charset="0"/>
              </a:rPr>
              <a:t>.</a:t>
            </a:r>
          </a:p>
          <a:p>
            <a:pPr>
              <a:buClr>
                <a:srgbClr val="C00000"/>
              </a:buClr>
              <a:buFont typeface="Wingdings" pitchFamily="2" charset="2"/>
              <a:buChar char="v"/>
            </a:pPr>
            <a:endParaRPr lang="en-IN" i="1" dirty="0">
              <a:latin typeface="Cambria" pitchFamily="18" charset="0"/>
              <a:ea typeface="Cambria" pitchFamily="18" charset="0"/>
            </a:endParaRPr>
          </a:p>
          <a:p>
            <a:pPr>
              <a:buClr>
                <a:srgbClr val="C00000"/>
              </a:buClr>
              <a:buFont typeface="Wingdings" pitchFamily="2" charset="2"/>
              <a:buChar char="v"/>
            </a:pPr>
            <a:endParaRPr lang="en-IN" i="1" dirty="0">
              <a:latin typeface="Cambria" pitchFamily="18" charset="0"/>
              <a:ea typeface="Cambria" pitchFamily="18" charset="0"/>
            </a:endParaRPr>
          </a:p>
          <a:p>
            <a:pPr>
              <a:buClr>
                <a:srgbClr val="C00000"/>
              </a:buClr>
              <a:buFont typeface="Wingdings" pitchFamily="2" charset="2"/>
              <a:buChar char="v"/>
            </a:pPr>
            <a:endParaRPr lang="en-IN" i="1" dirty="0">
              <a:latin typeface="Cambria" pitchFamily="18" charset="0"/>
              <a:ea typeface="Cambria" pitchFamily="18" charset="0"/>
            </a:endParaRPr>
          </a:p>
          <a:p>
            <a:endParaRPr lang="en-IN" i="1" dirty="0">
              <a:latin typeface="Cambria" pitchFamily="18" charset="0"/>
              <a:ea typeface="Cambria" pitchFamily="18" charset="0"/>
            </a:endParaRPr>
          </a:p>
          <a:p>
            <a:endParaRPr lang="en-IN" i="1" dirty="0">
              <a:latin typeface="Cambria" pitchFamily="18" charset="0"/>
              <a:ea typeface="Cambria" pitchFamily="18" charset="0"/>
            </a:endParaRPr>
          </a:p>
          <a:p>
            <a:endParaRPr lang="en-IN" i="1" dirty="0">
              <a:latin typeface="Cambria" pitchFamily="18" charset="0"/>
              <a:ea typeface="Cambria" pitchFamily="18" charset="0"/>
            </a:endParaRPr>
          </a:p>
          <a:p>
            <a:endParaRPr lang="en-IN" i="1" dirty="0">
              <a:latin typeface="Cambria" pitchFamily="18" charset="0"/>
              <a:ea typeface="Cambria" pitchFamily="18" charset="0"/>
            </a:endParaRPr>
          </a:p>
          <a:p>
            <a:endParaRPr lang="en-IN" i="1" dirty="0">
              <a:latin typeface="Cambria" pitchFamily="18" charset="0"/>
              <a:ea typeface="Cambria" pitchFamily="18" charset="0"/>
            </a:endParaRPr>
          </a:p>
          <a:p>
            <a:endParaRPr lang="en-IN" i="1" dirty="0">
              <a:latin typeface="Cambria" pitchFamily="18" charset="0"/>
              <a:ea typeface="Cambria" pitchFamily="18" charset="0"/>
            </a:endParaRPr>
          </a:p>
          <a:p>
            <a:endParaRPr lang="en-IN" i="1" dirty="0">
              <a:latin typeface="Cambria" pitchFamily="18" charset="0"/>
              <a:ea typeface="Cambria" pitchFamily="18" charset="0"/>
            </a:endParaRPr>
          </a:p>
          <a:p>
            <a:endParaRPr lang="en-IN" i="1" dirty="0">
              <a:latin typeface="Cambria" pitchFamily="18" charset="0"/>
              <a:ea typeface="Cambria" pitchFamily="18" charset="0"/>
            </a:endParaRPr>
          </a:p>
          <a:p>
            <a:endParaRPr lang="en-IN" i="1" dirty="0">
              <a:latin typeface="Cambria" pitchFamily="18" charset="0"/>
              <a:ea typeface="Cambria" pitchFamily="18" charset="0"/>
            </a:endParaRPr>
          </a:p>
          <a:p>
            <a:endParaRPr lang="en-IN" i="1" dirty="0">
              <a:latin typeface="Cambria" pitchFamily="18" charset="0"/>
              <a:ea typeface="Cambria" pitchFamily="18" charset="0"/>
            </a:endParaRPr>
          </a:p>
          <a:p>
            <a:endParaRPr lang="en-IN" i="1" dirty="0">
              <a:latin typeface="Cambria" pitchFamily="18" charset="0"/>
              <a:ea typeface="Cambria" pitchFamily="18" charset="0"/>
            </a:endParaRPr>
          </a:p>
          <a:p>
            <a:endParaRPr lang="en-IN" i="1" dirty="0">
              <a:latin typeface="Cambria" pitchFamily="18" charset="0"/>
              <a:ea typeface="Cambria" pitchFamily="18" charset="0"/>
            </a:endParaRPr>
          </a:p>
          <a:p>
            <a:endParaRPr lang="en-IN" i="1" dirty="0">
              <a:latin typeface="Cambria" pitchFamily="18" charset="0"/>
              <a:ea typeface="Cambria" pitchFamily="18" charset="0"/>
            </a:endParaRPr>
          </a:p>
          <a:p>
            <a:endParaRPr lang="en-US" dirty="0"/>
          </a:p>
        </p:txBody>
      </p:sp>
      <p:pic>
        <p:nvPicPr>
          <p:cNvPr id="5" name="Picture 4">
            <a:extLst>
              <a:ext uri="{FF2B5EF4-FFF2-40B4-BE49-F238E27FC236}">
                <a16:creationId xmlns:a16="http://schemas.microsoft.com/office/drawing/2014/main" id="{46A59E11-2BD6-42F3-AD06-366DBEA086F6}"/>
              </a:ext>
            </a:extLst>
          </p:cNvPr>
          <p:cNvPicPr>
            <a:picLocks noChangeAspect="1"/>
          </p:cNvPicPr>
          <p:nvPr/>
        </p:nvPicPr>
        <p:blipFill>
          <a:blip r:embed="rId2"/>
          <a:stretch>
            <a:fillRect/>
          </a:stretch>
        </p:blipFill>
        <p:spPr>
          <a:xfrm>
            <a:off x="5076056" y="1129308"/>
            <a:ext cx="4067944" cy="45856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42988"/>
            <a:ext cx="4896544" cy="4357718"/>
          </a:xfrm>
        </p:spPr>
        <p:txBody>
          <a:bodyPr>
            <a:normAutofit fontScale="92500" lnSpcReduction="10000"/>
          </a:bodyPr>
          <a:lstStyle/>
          <a:p>
            <a:pPr>
              <a:buClr>
                <a:srgbClr val="C00000"/>
              </a:buClr>
              <a:buFont typeface="Wingdings" pitchFamily="2" charset="2"/>
              <a:buChar char="v"/>
            </a:pPr>
            <a:r>
              <a:rPr lang="en-US" sz="2800" dirty="0"/>
              <a:t>This figure plots actual clv values on x axis and the predicted clv values on y axis. We observe that the points are close to the fitted line implying the model is a very good fit.</a:t>
            </a:r>
          </a:p>
          <a:p>
            <a:pPr>
              <a:buClr>
                <a:srgbClr val="C00000"/>
              </a:buClr>
              <a:buFont typeface="Wingdings" pitchFamily="2" charset="2"/>
              <a:buChar char="v"/>
            </a:pPr>
            <a:r>
              <a:rPr lang="en-US" sz="2800" dirty="0"/>
              <a:t>It indicates that significant variables effect clv in real terms and the model is indeed a good model.</a:t>
            </a:r>
          </a:p>
        </p:txBody>
      </p:sp>
      <p:sp>
        <p:nvSpPr>
          <p:cNvPr id="7" name="Title 6"/>
          <p:cNvSpPr>
            <a:spLocks noGrp="1"/>
          </p:cNvSpPr>
          <p:nvPr>
            <p:ph type="title"/>
          </p:nvPr>
        </p:nvSpPr>
        <p:spPr>
          <a:xfrm>
            <a:off x="457200" y="228865"/>
            <a:ext cx="8229600" cy="914123"/>
          </a:xfrm>
        </p:spPr>
        <p:txBody>
          <a:bodyPr/>
          <a:lstStyle/>
          <a:p>
            <a:r>
              <a:rPr lang="en-US" dirty="0"/>
              <a:t>Actual vs. Predicted Plot</a:t>
            </a:r>
          </a:p>
        </p:txBody>
      </p:sp>
      <p:sp>
        <p:nvSpPr>
          <p:cNvPr id="5122" name="AutoShape 2" descr="http://127.0.0.1:33497/graphics/plot_zoom_png?width=1097&amp;height=760"/>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124" name="AutoShape 4" descr="http://127.0.0.1:33497/graphics/plot_zoom_png?width=1097&amp;height=760"/>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 name="Picture 1">
            <a:extLst>
              <a:ext uri="{FF2B5EF4-FFF2-40B4-BE49-F238E27FC236}">
                <a16:creationId xmlns:a16="http://schemas.microsoft.com/office/drawing/2014/main" id="{06FC9FC6-139C-4F7C-AF36-50A205A2986A}"/>
              </a:ext>
            </a:extLst>
          </p:cNvPr>
          <p:cNvPicPr>
            <a:picLocks noChangeAspect="1"/>
          </p:cNvPicPr>
          <p:nvPr/>
        </p:nvPicPr>
        <p:blipFill>
          <a:blip r:embed="rId2"/>
          <a:stretch>
            <a:fillRect/>
          </a:stretch>
        </p:blipFill>
        <p:spPr>
          <a:xfrm>
            <a:off x="5076056" y="1181364"/>
            <a:ext cx="4067944" cy="45336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79326"/>
            <a:ext cx="8401080" cy="4021380"/>
          </a:xfrm>
        </p:spPr>
        <p:txBody>
          <a:bodyPr>
            <a:normAutofit/>
          </a:bodyPr>
          <a:lstStyle/>
          <a:p>
            <a:pPr>
              <a:buClr>
                <a:srgbClr val="C00000"/>
              </a:buClr>
              <a:buFont typeface="Wingdings" pitchFamily="2" charset="2"/>
              <a:buChar char="v"/>
            </a:pPr>
            <a:r>
              <a:rPr lang="en-US" dirty="0"/>
              <a:t>Positive Variables are those variables which have positive coefficient. It means if we </a:t>
            </a:r>
            <a:r>
              <a:rPr lang="en-IN" dirty="0"/>
              <a:t>increase 1 unit of these variables then clv will also increase. In our model such variables are:</a:t>
            </a:r>
          </a:p>
          <a:p>
            <a:pPr lvl="1">
              <a:buClr>
                <a:srgbClr val="C00000"/>
              </a:buClr>
              <a:buFont typeface="Wingdings" pitchFamily="2" charset="2"/>
              <a:buChar char="v"/>
            </a:pPr>
            <a:r>
              <a:rPr lang="en-IN" dirty="0"/>
              <a:t>Factors like employed in employment status</a:t>
            </a:r>
          </a:p>
          <a:p>
            <a:pPr lvl="1">
              <a:buClr>
                <a:srgbClr val="C00000"/>
              </a:buClr>
              <a:buFont typeface="Wingdings" pitchFamily="2" charset="2"/>
              <a:buChar char="v"/>
            </a:pPr>
            <a:r>
              <a:rPr lang="en-IN" dirty="0"/>
              <a:t>Income</a:t>
            </a:r>
          </a:p>
          <a:p>
            <a:pPr lvl="1">
              <a:buClr>
                <a:srgbClr val="C00000"/>
              </a:buClr>
              <a:buFont typeface="Wingdings" pitchFamily="2" charset="2"/>
              <a:buChar char="v"/>
            </a:pPr>
            <a:r>
              <a:rPr lang="en-IN" dirty="0"/>
              <a:t>Monthly Premium Auto</a:t>
            </a:r>
          </a:p>
          <a:p>
            <a:pPr lvl="1">
              <a:buClr>
                <a:srgbClr val="C00000"/>
              </a:buClr>
              <a:buFont typeface="Wingdings" pitchFamily="2" charset="2"/>
              <a:buChar char="v"/>
            </a:pPr>
            <a:r>
              <a:rPr lang="en-IN" dirty="0"/>
              <a:t>Number of policies</a:t>
            </a:r>
          </a:p>
          <a:p>
            <a:pPr lvl="1">
              <a:buClr>
                <a:srgbClr val="C00000"/>
              </a:buClr>
              <a:buFont typeface="Wingdings" pitchFamily="2" charset="2"/>
              <a:buChar char="v"/>
            </a:pPr>
            <a:r>
              <a:rPr lang="en-IN" dirty="0"/>
              <a:t>The factor high school or below in education</a:t>
            </a:r>
          </a:p>
          <a:p>
            <a:pPr lvl="1">
              <a:buClr>
                <a:srgbClr val="C00000"/>
              </a:buClr>
              <a:buFont typeface="Wingdings" pitchFamily="2" charset="2"/>
              <a:buChar char="v"/>
            </a:pPr>
            <a:endParaRPr lang="en-IN" dirty="0"/>
          </a:p>
          <a:p>
            <a:pPr>
              <a:buClr>
                <a:srgbClr val="C00000"/>
              </a:buClr>
              <a:buFont typeface="Wingdings" pitchFamily="2" charset="2"/>
              <a:buChar char="v"/>
            </a:pPr>
            <a:endParaRPr lang="en-US" dirty="0"/>
          </a:p>
        </p:txBody>
      </p:sp>
      <p:sp>
        <p:nvSpPr>
          <p:cNvPr id="2" name="Title 1"/>
          <p:cNvSpPr>
            <a:spLocks noGrp="1"/>
          </p:cNvSpPr>
          <p:nvPr>
            <p:ph type="title"/>
          </p:nvPr>
        </p:nvSpPr>
        <p:spPr/>
        <p:txBody>
          <a:bodyPr/>
          <a:lstStyle/>
          <a:p>
            <a:r>
              <a:rPr lang="en-US" dirty="0"/>
              <a:t>Variable Relationship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Clr>
                <a:srgbClr val="C00000"/>
              </a:buClr>
              <a:buFont typeface="Wingdings" pitchFamily="2" charset="2"/>
              <a:buChar char="v"/>
            </a:pPr>
            <a:r>
              <a:rPr lang="en-IN" dirty="0"/>
              <a:t> Negative variables are those variables which have negative coefficients. It means if we increase 1 unit of these variables clv will decrease. Those variables are:</a:t>
            </a:r>
          </a:p>
          <a:p>
            <a:pPr lvl="1">
              <a:buClr>
                <a:srgbClr val="C00000"/>
              </a:buClr>
              <a:buFont typeface="Wingdings" pitchFamily="2" charset="2"/>
              <a:buChar char="v"/>
            </a:pPr>
            <a:r>
              <a:rPr lang="en-IN" sz="2800" dirty="0"/>
              <a:t>Number of open complaints</a:t>
            </a:r>
          </a:p>
          <a:p>
            <a:pPr lvl="1">
              <a:buClr>
                <a:srgbClr val="C00000"/>
              </a:buClr>
              <a:buFont typeface="Wingdings" pitchFamily="2" charset="2"/>
              <a:buChar char="v"/>
            </a:pPr>
            <a:r>
              <a:rPr lang="en-IN" sz="2800" dirty="0"/>
              <a:t>Gender (male)</a:t>
            </a:r>
          </a:p>
          <a:p>
            <a:pPr lvl="1">
              <a:buClr>
                <a:srgbClr val="C00000"/>
              </a:buClr>
              <a:buFont typeface="Wingdings" pitchFamily="2" charset="2"/>
              <a:buChar char="v"/>
            </a:pPr>
            <a:r>
              <a:rPr lang="en-US" sz="2800" dirty="0"/>
              <a:t>Marital status single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357302"/>
            <a:ext cx="8786874" cy="3948470"/>
          </a:xfrm>
        </p:spPr>
        <p:txBody>
          <a:bodyPr>
            <a:normAutofit fontScale="70000" lnSpcReduction="20000"/>
          </a:bodyPr>
          <a:lstStyle/>
          <a:p>
            <a:pPr>
              <a:buNone/>
            </a:pPr>
            <a:r>
              <a:rPr lang="en-IN" dirty="0"/>
              <a:t>From the analysis I would like to convey and recommend that the </a:t>
            </a:r>
          </a:p>
          <a:p>
            <a:pPr>
              <a:buNone/>
            </a:pPr>
            <a:r>
              <a:rPr lang="en-IN" dirty="0"/>
              <a:t>company should focus on increasing the values of the positive variables. </a:t>
            </a:r>
          </a:p>
          <a:p>
            <a:pPr>
              <a:buNone/>
            </a:pPr>
            <a:r>
              <a:rPr lang="en-IN" dirty="0"/>
              <a:t>Since  we want to maximize revenue, they have an increasing impact on  </a:t>
            </a:r>
          </a:p>
          <a:p>
            <a:pPr>
              <a:buNone/>
            </a:pPr>
            <a:r>
              <a:rPr lang="en-IN" dirty="0"/>
              <a:t>the target variable i.e. clv. </a:t>
            </a:r>
          </a:p>
          <a:p>
            <a:pPr>
              <a:buClr>
                <a:srgbClr val="C00000"/>
              </a:buClr>
              <a:buFont typeface="Wingdings" pitchFamily="2" charset="2"/>
              <a:buChar char="v"/>
            </a:pPr>
            <a:r>
              <a:rPr lang="en-US" dirty="0">
                <a:effectLst/>
              </a:rPr>
              <a:t>The agents should target mainly the customers who are employed or retired because mainly the employed and retired personnel’s need the insurance more and thus will contribute more to the company.</a:t>
            </a:r>
          </a:p>
          <a:p>
            <a:pPr>
              <a:buClr>
                <a:srgbClr val="C00000"/>
              </a:buClr>
              <a:buFont typeface="Wingdings" pitchFamily="2" charset="2"/>
              <a:buChar char="v"/>
            </a:pPr>
            <a:r>
              <a:rPr lang="en-US" dirty="0">
                <a:effectLst/>
              </a:rPr>
              <a:t>The agent should target married or single as the former is more inclined towards the work and responsibility</a:t>
            </a:r>
            <a:r>
              <a:rPr lang="en-US" dirty="0"/>
              <a:t> </a:t>
            </a:r>
            <a:r>
              <a:rPr lang="en-US" dirty="0">
                <a:effectLst/>
              </a:rPr>
              <a:t>commitments and latter a more towards the fast driving.</a:t>
            </a:r>
          </a:p>
          <a:p>
            <a:pPr>
              <a:buClr>
                <a:srgbClr val="C00000"/>
              </a:buClr>
              <a:buFont typeface="Wingdings" pitchFamily="2" charset="2"/>
              <a:buChar char="v"/>
            </a:pPr>
            <a:r>
              <a:rPr lang="en-US" dirty="0"/>
              <a:t>They should target people having </a:t>
            </a:r>
            <a:r>
              <a:rPr lang="en-US" dirty="0">
                <a:effectLst/>
              </a:rPr>
              <a:t>either very basic or higher level of education</a:t>
            </a:r>
            <a:r>
              <a:rPr lang="en-IN" dirty="0"/>
              <a:t>.</a:t>
            </a:r>
          </a:p>
          <a:p>
            <a:pPr>
              <a:buClr>
                <a:srgbClr val="C00000"/>
              </a:buClr>
              <a:buFont typeface="Wingdings" pitchFamily="2" charset="2"/>
              <a:buChar char="v"/>
            </a:pPr>
            <a:r>
              <a:rPr lang="en-IN" dirty="0"/>
              <a:t>The firm should focus on customers who pays higher monthly premium as it will satisfy their object.</a:t>
            </a:r>
          </a:p>
          <a:p>
            <a:pPr>
              <a:buClr>
                <a:srgbClr val="C00000"/>
              </a:buClr>
              <a:buFont typeface="Wingdings" pitchFamily="2" charset="2"/>
              <a:buChar char="v"/>
            </a:pPr>
            <a:endParaRPr lang="en-IN" dirty="0"/>
          </a:p>
        </p:txBody>
      </p:sp>
      <p:sp>
        <p:nvSpPr>
          <p:cNvPr id="2" name="Title 1"/>
          <p:cNvSpPr>
            <a:spLocks noGrp="1"/>
          </p:cNvSpPr>
          <p:nvPr>
            <p:ph type="title"/>
          </p:nvPr>
        </p:nvSpPr>
        <p:spPr/>
        <p:txBody>
          <a:bodyPr/>
          <a:lstStyle/>
          <a:p>
            <a:r>
              <a:rPr lang="en-IN" dirty="0"/>
              <a:t>Business Recommendations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9268"/>
            <a:ext cx="8229600" cy="4236808"/>
          </a:xfrm>
        </p:spPr>
        <p:txBody>
          <a:bodyPr>
            <a:normAutofit fontScale="92500" lnSpcReduction="20000"/>
          </a:bodyPr>
          <a:lstStyle/>
          <a:p>
            <a:pPr>
              <a:buClr>
                <a:srgbClr val="C00000"/>
              </a:buClr>
              <a:buFont typeface="Wingdings" pitchFamily="2" charset="2"/>
              <a:buChar char="v"/>
            </a:pPr>
            <a:r>
              <a:rPr lang="en-US" dirty="0"/>
              <a:t>Male gender has greater impact than female indicating male drivers are more. So the target audience should be male.</a:t>
            </a:r>
          </a:p>
          <a:p>
            <a:pPr>
              <a:buClr>
                <a:srgbClr val="C00000"/>
              </a:buClr>
              <a:buFont typeface="Wingdings" pitchFamily="2" charset="2"/>
              <a:buChar char="v"/>
            </a:pPr>
            <a:r>
              <a:rPr lang="en-US" dirty="0"/>
              <a:t>The company should target people having a moderate level of income. Higher the income higher is the chances of taking policy, and thus clv will increase.</a:t>
            </a:r>
          </a:p>
          <a:p>
            <a:pPr>
              <a:buClr>
                <a:srgbClr val="C00000"/>
              </a:buClr>
              <a:buFont typeface="Wingdings" pitchFamily="2" charset="2"/>
              <a:buChar char="v"/>
            </a:pPr>
            <a:r>
              <a:rPr lang="en-US" dirty="0"/>
              <a:t>Number of open complaints should be reduced as it will create an adverse effect on clv.</a:t>
            </a:r>
          </a:p>
          <a:p>
            <a:pPr>
              <a:buClr>
                <a:srgbClr val="C00000"/>
              </a:buClr>
              <a:buFont typeface="Wingdings" pitchFamily="2" charset="2"/>
              <a:buChar char="v"/>
            </a:pPr>
            <a:r>
              <a:rPr lang="en-US" dirty="0"/>
              <a:t>The firm should start increasing their policy advertisement to the customers as the no of policy affects clv.</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Clr>
                <a:schemeClr val="tx1"/>
              </a:buClr>
              <a:buFont typeface="+mj-lt"/>
              <a:buAutoNum type="arabicParenR"/>
            </a:pPr>
            <a:r>
              <a:rPr lang="en-US" sz="2000" b="1" dirty="0"/>
              <a:t>This is an Insurance company data and we are intended to frame a regression model that can give us a regressed prediction of Customer Lifetime Value which is our Target variable such that we can predict which of the customers out of 9134 customers are the most profitable ones to this insurance firm.</a:t>
            </a:r>
          </a:p>
          <a:p>
            <a:pPr marL="624078" indent="-514350">
              <a:buFont typeface="+mj-lt"/>
              <a:buAutoNum type="arabicParenR"/>
            </a:pPr>
            <a:endParaRPr lang="en-US" sz="2000" b="1" dirty="0"/>
          </a:p>
          <a:p>
            <a:pPr marL="624078" indent="-514350">
              <a:buClr>
                <a:schemeClr val="tx1"/>
              </a:buClr>
              <a:buFont typeface="+mj-lt"/>
              <a:buAutoNum type="arabicParenR"/>
            </a:pPr>
            <a:r>
              <a:rPr lang="en-US" sz="2000" b="1" dirty="0"/>
              <a:t>Considering the objective, we are running a multivariate regression model on Customer Lifetime Value i.e. the target variable to analyze the influence of several independent factors that affect the target variable.</a:t>
            </a:r>
          </a:p>
          <a:p>
            <a:pPr marL="624078" indent="-514350">
              <a:buFont typeface="+mj-lt"/>
              <a:buAutoNum type="arabicParenR"/>
            </a:pPr>
            <a:endParaRPr lang="en-US" sz="2000" b="1" dirty="0"/>
          </a:p>
          <a:p>
            <a:pPr marL="624078" indent="-514350">
              <a:buNone/>
            </a:pPr>
            <a:endParaRPr lang="en-US" sz="2000" b="1" dirty="0"/>
          </a:p>
          <a:p>
            <a:pPr marL="624078" indent="-514350">
              <a:buNone/>
            </a:pPr>
            <a:endParaRPr lang="en-US" sz="2000" b="1" dirty="0"/>
          </a:p>
        </p:txBody>
      </p:sp>
      <p:sp>
        <p:nvSpPr>
          <p:cNvPr id="3" name="Title 2"/>
          <p:cNvSpPr>
            <a:spLocks noGrp="1"/>
          </p:cNvSpPr>
          <p:nvPr>
            <p:ph type="title"/>
          </p:nvPr>
        </p:nvSpPr>
        <p:spPr/>
        <p:txBody>
          <a:bodyPr/>
          <a:lstStyle/>
          <a:p>
            <a:r>
              <a:rPr lang="en-IN" dirty="0"/>
              <a:t>Objective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N" sz="4400" dirty="0"/>
              <a:t>Thanking You</a:t>
            </a:r>
            <a:endParaRPr lang="en-US"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5715008" y="1285864"/>
            <a:ext cx="3214710" cy="236184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Dependent Variable</a:t>
            </a:r>
          </a:p>
        </p:txBody>
      </p:sp>
      <p:sp>
        <p:nvSpPr>
          <p:cNvPr id="11" name="Rectangle 10"/>
          <p:cNvSpPr/>
          <p:nvPr/>
        </p:nvSpPr>
        <p:spPr>
          <a:xfrm>
            <a:off x="214282" y="1071550"/>
            <a:ext cx="5286412" cy="8616614"/>
          </a:xfrm>
          <a:prstGeom prst="rect">
            <a:avLst/>
          </a:prstGeom>
        </p:spPr>
        <p:txBody>
          <a:bodyPr wrap="square">
            <a:spAutoFit/>
          </a:bodyPr>
          <a:lstStyle/>
          <a:p>
            <a:pPr>
              <a:buClr>
                <a:srgbClr val="C00000"/>
              </a:buClr>
              <a:buFont typeface="Wingdings" pitchFamily="2" charset="2"/>
              <a:buChar char="v"/>
            </a:pPr>
            <a:r>
              <a:rPr lang="en-US" i="1" dirty="0">
                <a:latin typeface="Cambria" pitchFamily="18" charset="0"/>
                <a:ea typeface="Cambria" pitchFamily="18" charset="0"/>
              </a:rPr>
              <a:t> </a:t>
            </a:r>
            <a:r>
              <a:rPr lang="en-US" dirty="0">
                <a:latin typeface="Cambria" pitchFamily="18" charset="0"/>
                <a:ea typeface="Cambria" pitchFamily="18" charset="0"/>
              </a:rPr>
              <a:t>Customer Lifetime Value is the total revenue the client will derive from  their entire relationship with a customer. This is the dependent variable in our dataset.</a:t>
            </a:r>
          </a:p>
          <a:p>
            <a:pPr>
              <a:buFont typeface="Arial" pitchFamily="34" charset="0"/>
              <a:buChar char="•"/>
            </a:pPr>
            <a:endParaRPr lang="en-US" dirty="0">
              <a:latin typeface="Cambria" pitchFamily="18" charset="0"/>
              <a:ea typeface="Cambria" pitchFamily="18" charset="0"/>
            </a:endParaRPr>
          </a:p>
          <a:p>
            <a:pPr>
              <a:buClr>
                <a:srgbClr val="C00000"/>
              </a:buClr>
              <a:buFont typeface="Wingdings" pitchFamily="2" charset="2"/>
              <a:buChar char="v"/>
            </a:pPr>
            <a:r>
              <a:rPr lang="en-IN" dirty="0">
                <a:latin typeface="Cambria" pitchFamily="18" charset="0"/>
                <a:ea typeface="Cambria" pitchFamily="18" charset="0"/>
              </a:rPr>
              <a:t> We observe that in our dataset the CLV values have large variability i.e. some of the data points are vertically distant from the others. It indicates outlier is present.</a:t>
            </a:r>
          </a:p>
          <a:p>
            <a:pPr>
              <a:buFont typeface="Arial" pitchFamily="34" charset="0"/>
              <a:buChar char="•"/>
            </a:pPr>
            <a:endParaRPr lang="en-IN" dirty="0">
              <a:latin typeface="Cambria" pitchFamily="18" charset="0"/>
              <a:ea typeface="Cambria" pitchFamily="18" charset="0"/>
            </a:endParaRPr>
          </a:p>
          <a:p>
            <a:pPr>
              <a:buClr>
                <a:srgbClr val="C00000"/>
              </a:buClr>
              <a:buFont typeface="Wingdings" pitchFamily="2" charset="2"/>
              <a:buChar char="v"/>
            </a:pPr>
            <a:r>
              <a:rPr lang="en-IN" dirty="0">
                <a:latin typeface="Cambria" pitchFamily="18" charset="0"/>
                <a:ea typeface="Cambria" pitchFamily="18" charset="0"/>
              </a:rPr>
              <a:t> In the 2</a:t>
            </a:r>
            <a:r>
              <a:rPr lang="en-IN" baseline="30000" dirty="0">
                <a:latin typeface="Cambria" pitchFamily="18" charset="0"/>
                <a:ea typeface="Cambria" pitchFamily="18" charset="0"/>
              </a:rPr>
              <a:t>nd</a:t>
            </a:r>
            <a:r>
              <a:rPr lang="en-IN" dirty="0">
                <a:latin typeface="Cambria" pitchFamily="18" charset="0"/>
                <a:ea typeface="Cambria" pitchFamily="18" charset="0"/>
              </a:rPr>
              <a:t> figure we can see that at the beginning CLV is very high but after that it is decreasing. It means the revenue that the client derive from their relationship is falling. So the distribution is not symmetric.</a:t>
            </a:r>
            <a:endParaRPr lang="en-US" dirty="0">
              <a:latin typeface="Cambria" pitchFamily="18" charset="0"/>
              <a:ea typeface="Cambria" pitchFamily="18" charset="0"/>
            </a:endParaRPr>
          </a:p>
          <a:p>
            <a:pPr>
              <a:buFont typeface="Arial" pitchFamily="34" charset="0"/>
              <a:buChar char="•"/>
            </a:pPr>
            <a:endParaRPr lang="en-US" dirty="0">
              <a:latin typeface="Cambria" pitchFamily="18" charset="0"/>
              <a:ea typeface="Cambria" pitchFamily="18" charset="0"/>
            </a:endParaRPr>
          </a:p>
          <a:p>
            <a:pPr>
              <a:buFont typeface="Arial" pitchFamily="34" charset="0"/>
              <a:buChar char="•"/>
            </a:pPr>
            <a:endParaRPr lang="en-US" dirty="0">
              <a:latin typeface="Cambria" pitchFamily="18" charset="0"/>
              <a:ea typeface="Cambria" pitchFamily="18" charset="0"/>
            </a:endParaRPr>
          </a:p>
          <a:p>
            <a:pPr>
              <a:buFont typeface="Arial" pitchFamily="34" charset="0"/>
              <a:buChar char="•"/>
            </a:pPr>
            <a:endParaRPr lang="en-US" i="1" dirty="0">
              <a:latin typeface="Cambria" pitchFamily="18" charset="0"/>
              <a:ea typeface="Cambria" pitchFamily="18" charset="0"/>
            </a:endParaRPr>
          </a:p>
          <a:p>
            <a:pPr>
              <a:buFont typeface="Arial" pitchFamily="34" charset="0"/>
              <a:buChar char="•"/>
            </a:pPr>
            <a:endParaRPr lang="en-US" i="1" dirty="0">
              <a:latin typeface="Cambria" pitchFamily="18" charset="0"/>
              <a:ea typeface="Cambria" pitchFamily="18" charset="0"/>
            </a:endParaRPr>
          </a:p>
          <a:p>
            <a:pPr>
              <a:buFont typeface="Arial" pitchFamily="34" charset="0"/>
              <a:buChar char="•"/>
            </a:pPr>
            <a:endParaRPr lang="en-US" i="1" dirty="0">
              <a:latin typeface="Cambria" pitchFamily="18" charset="0"/>
              <a:ea typeface="Cambria" pitchFamily="18" charset="0"/>
            </a:endParaRPr>
          </a:p>
          <a:p>
            <a:pPr>
              <a:buFont typeface="Arial" pitchFamily="34" charset="0"/>
              <a:buChar char="•"/>
            </a:pPr>
            <a:endParaRPr lang="en-US" i="1" dirty="0">
              <a:latin typeface="Cambria" pitchFamily="18" charset="0"/>
              <a:ea typeface="Cambria" pitchFamily="18" charset="0"/>
            </a:endParaRPr>
          </a:p>
          <a:p>
            <a:pPr>
              <a:buFont typeface="Arial" pitchFamily="34" charset="0"/>
              <a:buChar char="•"/>
            </a:pPr>
            <a:endParaRPr lang="en-US" i="1" dirty="0">
              <a:latin typeface="Cambria" pitchFamily="18" charset="0"/>
              <a:ea typeface="Cambria" pitchFamily="18" charset="0"/>
            </a:endParaRPr>
          </a:p>
          <a:p>
            <a:pPr>
              <a:buFont typeface="Arial" pitchFamily="34" charset="0"/>
              <a:buChar char="•"/>
            </a:pPr>
            <a:endParaRPr lang="en-US" i="1" dirty="0">
              <a:latin typeface="Cambria" pitchFamily="18" charset="0"/>
              <a:ea typeface="Cambria" pitchFamily="18" charset="0"/>
            </a:endParaRPr>
          </a:p>
          <a:p>
            <a:pPr>
              <a:buFont typeface="Arial" pitchFamily="34" charset="0"/>
              <a:buChar char="•"/>
            </a:pPr>
            <a:endParaRPr lang="en-US" i="1" dirty="0">
              <a:latin typeface="Cambria" pitchFamily="18" charset="0"/>
              <a:ea typeface="Cambria" pitchFamily="18" charset="0"/>
            </a:endParaRPr>
          </a:p>
          <a:p>
            <a:pPr>
              <a:buFont typeface="Arial" pitchFamily="34" charset="0"/>
              <a:buChar char="•"/>
            </a:pPr>
            <a:endParaRPr lang="en-US" i="1" dirty="0">
              <a:latin typeface="Cambria" pitchFamily="18" charset="0"/>
              <a:ea typeface="Cambria" pitchFamily="18" charset="0"/>
            </a:endParaRPr>
          </a:p>
          <a:p>
            <a:pPr>
              <a:buFont typeface="Arial" pitchFamily="34" charset="0"/>
              <a:buChar char="•"/>
            </a:pPr>
            <a:endParaRPr lang="en-US" i="1" dirty="0">
              <a:latin typeface="Cambria" pitchFamily="18" charset="0"/>
              <a:ea typeface="Cambria" pitchFamily="18" charset="0"/>
            </a:endParaRPr>
          </a:p>
          <a:p>
            <a:endParaRPr lang="en-US" i="1" dirty="0">
              <a:latin typeface="Cambria" pitchFamily="18" charset="0"/>
              <a:ea typeface="Cambria" pitchFamily="18" charset="0"/>
            </a:endParaRPr>
          </a:p>
          <a:p>
            <a:endParaRPr lang="en-US" i="1" dirty="0">
              <a:latin typeface="Cambria" pitchFamily="18" charset="0"/>
              <a:ea typeface="Cambria" pitchFamily="18" charset="0"/>
            </a:endParaRPr>
          </a:p>
          <a:p>
            <a:endParaRPr lang="en-US" i="1" dirty="0">
              <a:latin typeface="Cambria" pitchFamily="18" charset="0"/>
              <a:ea typeface="Cambria" pitchFamily="18" charset="0"/>
            </a:endParaRPr>
          </a:p>
          <a:p>
            <a:endParaRPr lang="en-US" i="1" dirty="0">
              <a:latin typeface="Cambria" pitchFamily="18" charset="0"/>
              <a:ea typeface="Cambria" pitchFamily="18" charset="0"/>
            </a:endParaRPr>
          </a:p>
        </p:txBody>
      </p:sp>
      <p:sp>
        <p:nvSpPr>
          <p:cNvPr id="8" name="TextBox 7"/>
          <p:cNvSpPr txBox="1"/>
          <p:nvPr/>
        </p:nvSpPr>
        <p:spPr>
          <a:xfrm>
            <a:off x="6500826" y="1285864"/>
            <a:ext cx="1629420" cy="369332"/>
          </a:xfrm>
          <a:prstGeom prst="rect">
            <a:avLst/>
          </a:prstGeom>
          <a:noFill/>
        </p:spPr>
        <p:txBody>
          <a:bodyPr wrap="none" rtlCol="0">
            <a:spAutoFit/>
          </a:bodyPr>
          <a:lstStyle/>
          <a:p>
            <a:r>
              <a:rPr lang="en-IN" dirty="0"/>
              <a:t>Box plot of CLV</a:t>
            </a:r>
            <a:endParaRPr lang="en-US" dirty="0"/>
          </a:p>
        </p:txBody>
      </p:sp>
      <p:pic>
        <p:nvPicPr>
          <p:cNvPr id="4" name="Picture 3">
            <a:extLst>
              <a:ext uri="{FF2B5EF4-FFF2-40B4-BE49-F238E27FC236}">
                <a16:creationId xmlns:a16="http://schemas.microsoft.com/office/drawing/2014/main" id="{12425EC0-67A2-4F96-9789-35CA977D945F}"/>
              </a:ext>
            </a:extLst>
          </p:cNvPr>
          <p:cNvPicPr>
            <a:picLocks noChangeAspect="1"/>
          </p:cNvPicPr>
          <p:nvPr/>
        </p:nvPicPr>
        <p:blipFill>
          <a:blip r:embed="rId3"/>
          <a:stretch>
            <a:fillRect/>
          </a:stretch>
        </p:blipFill>
        <p:spPr>
          <a:xfrm>
            <a:off x="5715008" y="3647713"/>
            <a:ext cx="3428992" cy="20672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3054"/>
            <a:ext cx="8229600" cy="3363022"/>
          </a:xfrm>
        </p:spPr>
        <p:txBody>
          <a:bodyPr/>
          <a:lstStyle/>
          <a:p>
            <a:pPr>
              <a:buClr>
                <a:srgbClr val="C00000"/>
              </a:buClr>
              <a:buFont typeface="Wingdings" pitchFamily="2" charset="2"/>
              <a:buChar char="v"/>
            </a:pPr>
            <a:r>
              <a:rPr lang="en-IN" dirty="0"/>
              <a:t> In our dataset we have 24 variables and 9134 observations.</a:t>
            </a:r>
          </a:p>
          <a:p>
            <a:pPr>
              <a:buClrTx/>
              <a:buFont typeface="Wingdings" pitchFamily="2" charset="2"/>
              <a:buChar char="§"/>
            </a:pPr>
            <a:endParaRPr lang="en-IN" dirty="0"/>
          </a:p>
          <a:p>
            <a:pPr>
              <a:buClr>
                <a:srgbClr val="C00000"/>
              </a:buClr>
              <a:buFont typeface="Wingdings" pitchFamily="2" charset="2"/>
              <a:buChar char="v"/>
            </a:pPr>
            <a:r>
              <a:rPr lang="en-IN" dirty="0"/>
              <a:t> After removing certain outliers we have 24 variables and 4941 observations.</a:t>
            </a:r>
          </a:p>
        </p:txBody>
      </p:sp>
      <p:sp>
        <p:nvSpPr>
          <p:cNvPr id="2" name="Title 1"/>
          <p:cNvSpPr>
            <a:spLocks noGrp="1"/>
          </p:cNvSpPr>
          <p:nvPr>
            <p:ph type="title"/>
          </p:nvPr>
        </p:nvSpPr>
        <p:spPr/>
        <p:txBody>
          <a:bodyPr>
            <a:normAutofit fontScale="90000"/>
          </a:bodyPr>
          <a:lstStyle/>
          <a:p>
            <a:r>
              <a:rPr lang="en-IN" sz="4000" dirty="0"/>
              <a:t>Count of Variables and Observations</a:t>
            </a:r>
            <a:endParaRPr 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841276"/>
            <a:ext cx="8784976" cy="4608512"/>
          </a:xfrm>
        </p:spPr>
        <p:txBody>
          <a:bodyPr>
            <a:normAutofit lnSpcReduction="10000"/>
          </a:bodyPr>
          <a:lstStyle/>
          <a:p>
            <a:pPr marL="633222" indent="-514350">
              <a:buClrTx/>
              <a:buFont typeface="+mj-lt"/>
              <a:buAutoNum type="arabicParenR"/>
            </a:pPr>
            <a:r>
              <a:rPr lang="en-IN" sz="2800" dirty="0"/>
              <a:t>Factor like ‘High School or Below’ within education.</a:t>
            </a:r>
          </a:p>
          <a:p>
            <a:pPr marL="633222" indent="-514350">
              <a:buClrTx/>
              <a:buFont typeface="+mj-lt"/>
              <a:buAutoNum type="arabicParenR"/>
            </a:pPr>
            <a:r>
              <a:rPr lang="en-IN" sz="2800" dirty="0"/>
              <a:t>Different factors like ‘employed’ and ‘retired’ within employment status.</a:t>
            </a:r>
          </a:p>
          <a:p>
            <a:pPr marL="633222" indent="-514350">
              <a:buClrTx/>
              <a:buFont typeface="+mj-lt"/>
              <a:buAutoNum type="arabicParenR"/>
            </a:pPr>
            <a:r>
              <a:rPr lang="en-IN" sz="2800" dirty="0"/>
              <a:t>Gender (Male)</a:t>
            </a:r>
          </a:p>
          <a:p>
            <a:pPr marL="633222" indent="-514350">
              <a:buClrTx/>
              <a:buFont typeface="+mj-lt"/>
              <a:buAutoNum type="arabicParenR"/>
            </a:pPr>
            <a:r>
              <a:rPr lang="en-IN" sz="2800" dirty="0"/>
              <a:t>Income</a:t>
            </a:r>
          </a:p>
          <a:p>
            <a:pPr marL="633222" indent="-514350">
              <a:buClrTx/>
              <a:buFont typeface="+mj-lt"/>
              <a:buAutoNum type="arabicParenR"/>
            </a:pPr>
            <a:r>
              <a:rPr lang="en-IN" sz="2800" dirty="0"/>
              <a:t>Marital Status ‘single’</a:t>
            </a:r>
          </a:p>
          <a:p>
            <a:pPr marL="633222" indent="-514350">
              <a:buClrTx/>
              <a:buFont typeface="+mj-lt"/>
              <a:buAutoNum type="arabicParenR"/>
            </a:pPr>
            <a:r>
              <a:rPr lang="en-IN" sz="2800" dirty="0"/>
              <a:t>Monthly Premium Auto</a:t>
            </a:r>
          </a:p>
          <a:p>
            <a:pPr marL="633222" indent="-514350">
              <a:buClrTx/>
              <a:buFont typeface="+mj-lt"/>
              <a:buAutoNum type="arabicParenR"/>
            </a:pPr>
            <a:r>
              <a:rPr lang="en-IN" sz="2800" dirty="0"/>
              <a:t>Number of Open Complaints</a:t>
            </a:r>
          </a:p>
          <a:p>
            <a:pPr marL="633222" indent="-514350">
              <a:buClrTx/>
              <a:buFont typeface="+mj-lt"/>
              <a:buAutoNum type="arabicParenR"/>
            </a:pPr>
            <a:r>
              <a:rPr lang="en-IN" sz="2800" dirty="0"/>
              <a:t>Number of Policies</a:t>
            </a:r>
          </a:p>
          <a:p>
            <a:pPr marL="633222" indent="-514350">
              <a:buClrTx/>
              <a:buFont typeface="+mj-lt"/>
              <a:buAutoNum type="arabicParenR"/>
            </a:pPr>
            <a:endParaRPr lang="en-IN" dirty="0"/>
          </a:p>
          <a:p>
            <a:pPr marL="633222" indent="-514350">
              <a:buClrTx/>
              <a:buNone/>
            </a:pPr>
            <a:endParaRPr lang="en-IN" dirty="0"/>
          </a:p>
          <a:p>
            <a:pPr marL="633222" indent="-514350">
              <a:buClrTx/>
              <a:buFont typeface="+mj-lt"/>
              <a:buAutoNum type="arabicParenR"/>
            </a:pPr>
            <a:endParaRPr lang="en-US" dirty="0"/>
          </a:p>
        </p:txBody>
      </p:sp>
      <p:sp>
        <p:nvSpPr>
          <p:cNvPr id="2" name="Title 1"/>
          <p:cNvSpPr>
            <a:spLocks noGrp="1"/>
          </p:cNvSpPr>
          <p:nvPr>
            <p:ph type="title"/>
          </p:nvPr>
        </p:nvSpPr>
        <p:spPr>
          <a:xfrm>
            <a:off x="457200" y="121197"/>
            <a:ext cx="8229600" cy="648071"/>
          </a:xfrm>
        </p:spPr>
        <p:txBody>
          <a:bodyPr>
            <a:normAutofit fontScale="90000"/>
          </a:bodyPr>
          <a:lstStyle/>
          <a:p>
            <a:r>
              <a:rPr lang="en-IN" dirty="0"/>
              <a:t>Significant Variables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34440"/>
            <a:ext cx="8472518" cy="3771636"/>
          </a:xfrm>
        </p:spPr>
        <p:txBody>
          <a:bodyPr>
            <a:normAutofit fontScale="92500" lnSpcReduction="10000"/>
          </a:bodyPr>
          <a:lstStyle/>
          <a:p>
            <a:pPr marL="633222" indent="-514350">
              <a:buClrTx/>
              <a:buFont typeface="+mj-lt"/>
              <a:buAutoNum type="arabicParenR"/>
            </a:pPr>
            <a:r>
              <a:rPr lang="en-IN" sz="2400" dirty="0"/>
              <a:t>Response</a:t>
            </a:r>
          </a:p>
          <a:p>
            <a:pPr marL="633222" indent="-514350">
              <a:buClrTx/>
              <a:buFont typeface="+mj-lt"/>
              <a:buAutoNum type="arabicParenR"/>
            </a:pPr>
            <a:r>
              <a:rPr lang="en-IN" sz="2400" dirty="0"/>
              <a:t>Coverage</a:t>
            </a:r>
          </a:p>
          <a:p>
            <a:pPr marL="633222" indent="-514350">
              <a:buClrTx/>
              <a:buFont typeface="+mj-lt"/>
              <a:buAutoNum type="arabicParenR"/>
            </a:pPr>
            <a:r>
              <a:rPr lang="en-IN" sz="2400" dirty="0"/>
              <a:t>Renew offer type</a:t>
            </a:r>
          </a:p>
          <a:p>
            <a:pPr marL="633222" indent="-514350">
              <a:buClrTx/>
              <a:buFont typeface="+mj-lt"/>
              <a:buAutoNum type="arabicParenR"/>
            </a:pPr>
            <a:r>
              <a:rPr lang="en-IN" sz="2400" dirty="0"/>
              <a:t>Location Code</a:t>
            </a:r>
          </a:p>
          <a:p>
            <a:pPr marL="633222" indent="-514350">
              <a:buClrTx/>
              <a:buFont typeface="+mj-lt"/>
              <a:buAutoNum type="arabicParenR"/>
            </a:pPr>
            <a:r>
              <a:rPr lang="en-IN" sz="2400" dirty="0"/>
              <a:t>Marital Status married</a:t>
            </a:r>
          </a:p>
          <a:p>
            <a:pPr marL="633222" indent="-514350">
              <a:buClrTx/>
              <a:buFont typeface="+mj-lt"/>
              <a:buAutoNum type="arabicParenR"/>
            </a:pPr>
            <a:r>
              <a:rPr lang="en-IN" sz="2400" dirty="0"/>
              <a:t>Months Since last Claim</a:t>
            </a:r>
          </a:p>
          <a:p>
            <a:pPr marL="633222" indent="-514350">
              <a:buClrTx/>
              <a:buFont typeface="+mj-lt"/>
              <a:buAutoNum type="arabicParenR"/>
            </a:pPr>
            <a:r>
              <a:rPr lang="en-IN" sz="2400" dirty="0"/>
              <a:t>Months since Policy </a:t>
            </a:r>
          </a:p>
          <a:p>
            <a:pPr marL="633222" indent="-514350">
              <a:buClrTx/>
              <a:buNone/>
            </a:pPr>
            <a:r>
              <a:rPr lang="en-IN" sz="2400" dirty="0"/>
              <a:t>      Inception</a:t>
            </a:r>
          </a:p>
          <a:p>
            <a:pPr marL="633222" indent="-514350">
              <a:buClrTx/>
              <a:buFont typeface="+mj-lt"/>
              <a:buAutoNum type="arabicParenR" startAt="8"/>
            </a:pPr>
            <a:r>
              <a:rPr lang="en-IN" sz="2400" dirty="0"/>
              <a:t>Policy type</a:t>
            </a:r>
          </a:p>
          <a:p>
            <a:pPr marL="633222" indent="-514350">
              <a:buClrTx/>
              <a:buFont typeface="+mj-lt"/>
              <a:buAutoNum type="arabicParenR" startAt="8"/>
            </a:pPr>
            <a:r>
              <a:rPr lang="en-IN" sz="2400" dirty="0"/>
              <a:t>Policy</a:t>
            </a:r>
          </a:p>
          <a:p>
            <a:pPr marL="633222" indent="-514350">
              <a:buClrTx/>
              <a:buNone/>
            </a:pPr>
            <a:endParaRPr lang="en-US" sz="2400" dirty="0"/>
          </a:p>
        </p:txBody>
      </p:sp>
      <p:sp>
        <p:nvSpPr>
          <p:cNvPr id="4" name="Title 3"/>
          <p:cNvSpPr>
            <a:spLocks noGrp="1"/>
          </p:cNvSpPr>
          <p:nvPr>
            <p:ph type="title"/>
          </p:nvPr>
        </p:nvSpPr>
        <p:spPr/>
        <p:txBody>
          <a:bodyPr/>
          <a:lstStyle/>
          <a:p>
            <a:r>
              <a:rPr lang="en-IN" dirty="0"/>
              <a:t>Insignificant Variables</a:t>
            </a:r>
            <a:endParaRPr lang="en-US" dirty="0"/>
          </a:p>
        </p:txBody>
      </p:sp>
      <p:sp>
        <p:nvSpPr>
          <p:cNvPr id="6" name="Content Placeholder 5"/>
          <p:cNvSpPr>
            <a:spLocks noGrp="1"/>
          </p:cNvSpPr>
          <p:nvPr>
            <p:ph sz="half" idx="4294967295"/>
          </p:nvPr>
        </p:nvSpPr>
        <p:spPr>
          <a:xfrm>
            <a:off x="5105400" y="1235075"/>
            <a:ext cx="4038600" cy="3770313"/>
          </a:xfrm>
        </p:spPr>
        <p:txBody>
          <a:bodyPr>
            <a:normAutofit/>
          </a:bodyPr>
          <a:lstStyle/>
          <a:p>
            <a:pPr marL="633222" indent="-514350">
              <a:buClrTx/>
              <a:buFont typeface="+mj-lt"/>
              <a:buAutoNum type="arabicParenR" startAt="10"/>
            </a:pPr>
            <a:r>
              <a:rPr lang="en-IN" sz="2400" dirty="0">
                <a:solidFill>
                  <a:schemeClr val="tx1">
                    <a:lumMod val="95000"/>
                    <a:lumOff val="5000"/>
                  </a:schemeClr>
                </a:solidFill>
              </a:rPr>
              <a:t>Sales Channel</a:t>
            </a:r>
          </a:p>
          <a:p>
            <a:pPr marL="633222" indent="-514350">
              <a:buClrTx/>
              <a:buFont typeface="+mj-lt"/>
              <a:buAutoNum type="arabicParenR" startAt="10"/>
            </a:pPr>
            <a:r>
              <a:rPr lang="en-IN" sz="2400" dirty="0">
                <a:solidFill>
                  <a:schemeClr val="tx1">
                    <a:lumMod val="95000"/>
                    <a:lumOff val="5000"/>
                  </a:schemeClr>
                </a:solidFill>
              </a:rPr>
              <a:t>Total claim amount</a:t>
            </a:r>
          </a:p>
          <a:p>
            <a:pPr marL="633222" indent="-514350">
              <a:buClrTx/>
              <a:buFont typeface="+mj-lt"/>
              <a:buAutoNum type="arabicParenR" startAt="10"/>
            </a:pPr>
            <a:r>
              <a:rPr lang="en-IN" sz="2400" dirty="0">
                <a:solidFill>
                  <a:schemeClr val="tx1">
                    <a:lumMod val="95000"/>
                    <a:lumOff val="5000"/>
                  </a:schemeClr>
                </a:solidFill>
              </a:rPr>
              <a:t>Vehicle size</a:t>
            </a:r>
          </a:p>
          <a:p>
            <a:pPr marL="633222" indent="-514350">
              <a:buClrTx/>
              <a:buFont typeface="+mj-lt"/>
              <a:buAutoNum type="arabicParenR" startAt="10"/>
            </a:pPr>
            <a:r>
              <a:rPr lang="en-IN" sz="2400" dirty="0">
                <a:solidFill>
                  <a:schemeClr val="tx1">
                    <a:lumMod val="95000"/>
                    <a:lumOff val="5000"/>
                  </a:schemeClr>
                </a:solidFill>
              </a:rPr>
              <a:t>Vehicle class</a:t>
            </a:r>
          </a:p>
          <a:p>
            <a:pPr marL="633222" indent="-514350">
              <a:buClrTx/>
              <a:buFont typeface="+mj-lt"/>
              <a:buAutoNum type="arabicParenR" startAt="10"/>
            </a:pPr>
            <a:r>
              <a:rPr lang="en-IN" sz="2400" dirty="0">
                <a:solidFill>
                  <a:schemeClr val="tx1">
                    <a:lumMod val="95000"/>
                    <a:lumOff val="5000"/>
                  </a:schemeClr>
                </a:solidFill>
              </a:rPr>
              <a:t>Education except High School or below</a:t>
            </a:r>
          </a:p>
          <a:p>
            <a:pPr marL="633222" indent="-514350">
              <a:buClrTx/>
              <a:buFont typeface="+mj-lt"/>
              <a:buAutoNum type="arabicParenR" startAt="10"/>
            </a:pPr>
            <a:r>
              <a:rPr lang="en-IN" sz="2400" dirty="0">
                <a:solidFill>
                  <a:schemeClr val="tx1">
                    <a:lumMod val="95000"/>
                    <a:lumOff val="5000"/>
                  </a:schemeClr>
                </a:solidFill>
              </a:rPr>
              <a:t>Employment Status ‘medical leave’</a:t>
            </a:r>
            <a:endParaRPr lang="en-US" sz="2400" dirty="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357302"/>
            <a:ext cx="8606760" cy="3876462"/>
          </a:xfrm>
        </p:spPr>
        <p:txBody>
          <a:bodyPr>
            <a:normAutofit fontScale="85000" lnSpcReduction="20000"/>
          </a:bodyPr>
          <a:lstStyle/>
          <a:p>
            <a:pPr>
              <a:buClr>
                <a:srgbClr val="C00000"/>
              </a:buClr>
              <a:buFont typeface="Wingdings" pitchFamily="2" charset="2"/>
              <a:buChar char="v"/>
            </a:pPr>
            <a:r>
              <a:rPr lang="en-IN" dirty="0"/>
              <a:t>Monthly premium is a significant variable. It means it affects clv. Higher the monthly premium higher will be the clv, also the revenue will be maximized.</a:t>
            </a:r>
          </a:p>
          <a:p>
            <a:pPr>
              <a:buClr>
                <a:srgbClr val="C00000"/>
              </a:buClr>
              <a:buFont typeface="Wingdings" pitchFamily="2" charset="2"/>
              <a:buChar char="v"/>
            </a:pPr>
            <a:r>
              <a:rPr lang="en-IN" dirty="0"/>
              <a:t>Income have a significant impact in clv. People having a good income will take the policy rather than people with zero income. So as a result clv will increase.</a:t>
            </a:r>
          </a:p>
          <a:p>
            <a:pPr>
              <a:buClr>
                <a:srgbClr val="C00000"/>
              </a:buClr>
              <a:buFont typeface="Wingdings" pitchFamily="2" charset="2"/>
              <a:buChar char="v"/>
            </a:pPr>
            <a:r>
              <a:rPr lang="en-IN" dirty="0"/>
              <a:t>Within gender the category male likely to have significant effects on clv. </a:t>
            </a:r>
            <a:r>
              <a:rPr lang="en-US" dirty="0"/>
              <a:t>Male gender has greater impact than female indicating male drivers are more.</a:t>
            </a:r>
          </a:p>
          <a:p>
            <a:pPr>
              <a:buClr>
                <a:srgbClr val="C00000"/>
              </a:buClr>
              <a:buFont typeface="Wingdings" pitchFamily="2" charset="2"/>
              <a:buChar char="v"/>
            </a:pPr>
            <a:r>
              <a:rPr lang="en-US" dirty="0"/>
              <a:t>Marital status single have a significant relation with clv. The bachelors are more likely to take a policy because they are more inclined towards the planning of the life.</a:t>
            </a:r>
            <a:endParaRPr lang="en-IN" dirty="0"/>
          </a:p>
          <a:p>
            <a:pPr>
              <a:buClr>
                <a:srgbClr val="C00000"/>
              </a:buClr>
              <a:buFont typeface="Wingdings" pitchFamily="2" charset="2"/>
              <a:buChar char="v"/>
            </a:pPr>
            <a:endParaRPr lang="en-IN" dirty="0"/>
          </a:p>
          <a:p>
            <a:pPr>
              <a:buClr>
                <a:srgbClr val="C00000"/>
              </a:buClr>
              <a:buFont typeface="Wingdings" pitchFamily="2" charset="2"/>
              <a:buChar char="v"/>
            </a:pPr>
            <a:endParaRPr lang="en-IN" dirty="0"/>
          </a:p>
          <a:p>
            <a:pPr algn="just">
              <a:buClr>
                <a:srgbClr val="C00000"/>
              </a:buClr>
              <a:buFont typeface="Wingdings" pitchFamily="2" charset="2"/>
              <a:buChar char="v"/>
            </a:pPr>
            <a:endParaRPr lang="en-IN" dirty="0"/>
          </a:p>
          <a:p>
            <a:pPr>
              <a:buClr>
                <a:srgbClr val="C00000"/>
              </a:buClr>
              <a:buFont typeface="Wingdings" pitchFamily="2" charset="2"/>
              <a:buChar char="v"/>
            </a:pPr>
            <a:endParaRPr lang="en-US" dirty="0"/>
          </a:p>
        </p:txBody>
      </p:sp>
      <p:sp>
        <p:nvSpPr>
          <p:cNvPr id="2" name="Title 1"/>
          <p:cNvSpPr>
            <a:spLocks noGrp="1"/>
          </p:cNvSpPr>
          <p:nvPr>
            <p:ph type="title"/>
          </p:nvPr>
        </p:nvSpPr>
        <p:spPr>
          <a:xfrm>
            <a:off x="457200" y="142856"/>
            <a:ext cx="8229600" cy="1038509"/>
          </a:xfrm>
        </p:spPr>
        <p:txBody>
          <a:bodyPr>
            <a:normAutofit fontScale="90000"/>
          </a:bodyPr>
          <a:lstStyle/>
          <a:p>
            <a:r>
              <a:rPr lang="en-US" dirty="0"/>
              <a:t>Explanation of Significant Variables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93204"/>
            <a:ext cx="8786874" cy="4950312"/>
          </a:xfrm>
        </p:spPr>
        <p:txBody>
          <a:bodyPr>
            <a:normAutofit fontScale="92500" lnSpcReduction="20000"/>
          </a:bodyPr>
          <a:lstStyle/>
          <a:p>
            <a:pPr>
              <a:buClr>
                <a:srgbClr val="C00000"/>
              </a:buClr>
              <a:buFont typeface="Wingdings" pitchFamily="2" charset="2"/>
              <a:buChar char="v"/>
            </a:pPr>
            <a:r>
              <a:rPr lang="en-US" dirty="0"/>
              <a:t>The number of open complaints have significant effect on clv. Less number of complaints means more satisfied customers resulting more customers and clv.</a:t>
            </a:r>
          </a:p>
          <a:p>
            <a:pPr>
              <a:buClr>
                <a:srgbClr val="C00000"/>
              </a:buClr>
              <a:buFont typeface="Wingdings" pitchFamily="2" charset="2"/>
              <a:buChar char="v"/>
            </a:pPr>
            <a:r>
              <a:rPr lang="en-US" dirty="0"/>
              <a:t>The number of policies have significant effect on clv. Customers with more policies are more likely to increase the clv. Thus those customers should be targeted.</a:t>
            </a:r>
          </a:p>
          <a:p>
            <a:pPr>
              <a:buClr>
                <a:srgbClr val="C00000"/>
              </a:buClr>
              <a:buFont typeface="Wingdings" pitchFamily="2" charset="2"/>
              <a:buChar char="v"/>
            </a:pPr>
            <a:r>
              <a:rPr lang="en-US" dirty="0"/>
              <a:t>Employed and retired in employment status and high school or below in education have significant relation with clv. Employed and retired customers should be targeted as they are likely to purchase the policy. Customers with higher education should be targeted as they are more likely to contribute in clv.</a:t>
            </a:r>
          </a:p>
          <a:p>
            <a:pPr>
              <a:buClr>
                <a:srgbClr val="C00000"/>
              </a:buClr>
              <a:buFont typeface="Wingdings" pitchFamily="2" charset="2"/>
              <a:buChar char="v"/>
            </a:pPr>
            <a:endParaRPr lang="en-US" dirty="0"/>
          </a:p>
          <a:p>
            <a:pPr>
              <a:buClr>
                <a:srgbClr val="C00000"/>
              </a:buClr>
              <a:buFont typeface="Wingdings" pitchFamily="2" charset="2"/>
              <a:buChar char="v"/>
            </a:pPr>
            <a:endParaRPr lang="en-US" dirty="0"/>
          </a:p>
          <a:p>
            <a:pPr>
              <a:buClr>
                <a:srgbClr val="C00000"/>
              </a:buClr>
              <a:buFont typeface="Wingdings" pitchFamily="2" charset="2"/>
              <a:buChar char="v"/>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393692"/>
            <a:ext cx="5357850" cy="3869052"/>
          </a:xfrm>
        </p:spPr>
        <p:txBody>
          <a:bodyPr>
            <a:normAutofit fontScale="85000" lnSpcReduction="10000"/>
          </a:bodyPr>
          <a:lstStyle/>
          <a:p>
            <a:pPr>
              <a:buClr>
                <a:srgbClr val="C00000"/>
              </a:buClr>
              <a:buFont typeface="Wingdings" pitchFamily="2" charset="2"/>
              <a:buChar char="v"/>
            </a:pPr>
            <a:r>
              <a:rPr lang="en-US" sz="2800" dirty="0"/>
              <a:t>In the 1</a:t>
            </a:r>
            <a:r>
              <a:rPr lang="en-US" sz="2800" baseline="30000" dirty="0"/>
              <a:t>st</a:t>
            </a:r>
            <a:r>
              <a:rPr lang="en-US" sz="2800" dirty="0"/>
              <a:t> figure we plot employment status on x axis and the graph shows that there are higher number of employed people contributing to clv.</a:t>
            </a:r>
          </a:p>
          <a:p>
            <a:pPr>
              <a:buClr>
                <a:srgbClr val="C00000"/>
              </a:buClr>
              <a:buFont typeface="Wingdings" pitchFamily="2" charset="2"/>
              <a:buChar char="v"/>
            </a:pPr>
            <a:r>
              <a:rPr lang="en-US" sz="2800" dirty="0"/>
              <a:t>In the 2</a:t>
            </a:r>
            <a:r>
              <a:rPr lang="en-US" sz="2800" baseline="30000" dirty="0"/>
              <a:t>nd</a:t>
            </a:r>
            <a:r>
              <a:rPr lang="en-US" sz="2800" dirty="0"/>
              <a:t> figure we plot the education on x axis. Here no of people in bachelor and college are almost same followed by the number of people in higher secondary contributing to clv.</a:t>
            </a:r>
            <a:endParaRPr lang="en-US" sz="2400" dirty="0"/>
          </a:p>
        </p:txBody>
      </p:sp>
      <p:sp>
        <p:nvSpPr>
          <p:cNvPr id="2" name="Title 1"/>
          <p:cNvSpPr>
            <a:spLocks noGrp="1"/>
          </p:cNvSpPr>
          <p:nvPr>
            <p:ph type="title"/>
          </p:nvPr>
        </p:nvSpPr>
        <p:spPr>
          <a:xfrm>
            <a:off x="500034" y="129540"/>
            <a:ext cx="8186766" cy="1013448"/>
          </a:xfrm>
        </p:spPr>
        <p:txBody>
          <a:bodyPr>
            <a:normAutofit fontScale="90000"/>
          </a:bodyPr>
          <a:lstStyle/>
          <a:p>
            <a:r>
              <a:rPr lang="en-US" dirty="0"/>
              <a:t>Graphical display of Significant Variable</a:t>
            </a:r>
          </a:p>
        </p:txBody>
      </p:sp>
      <p:pic>
        <p:nvPicPr>
          <p:cNvPr id="4" name="Picture 3">
            <a:extLst>
              <a:ext uri="{FF2B5EF4-FFF2-40B4-BE49-F238E27FC236}">
                <a16:creationId xmlns:a16="http://schemas.microsoft.com/office/drawing/2014/main" id="{2903C9B2-9532-4312-8BF3-75B9280E677F}"/>
              </a:ext>
            </a:extLst>
          </p:cNvPr>
          <p:cNvPicPr>
            <a:picLocks noChangeAspect="1"/>
          </p:cNvPicPr>
          <p:nvPr/>
        </p:nvPicPr>
        <p:blipFill>
          <a:blip r:embed="rId2"/>
          <a:stretch>
            <a:fillRect/>
          </a:stretch>
        </p:blipFill>
        <p:spPr>
          <a:xfrm>
            <a:off x="5572132" y="1393692"/>
            <a:ext cx="3562846" cy="2063588"/>
          </a:xfrm>
          <a:prstGeom prst="rect">
            <a:avLst/>
          </a:prstGeom>
        </p:spPr>
      </p:pic>
      <p:pic>
        <p:nvPicPr>
          <p:cNvPr id="5" name="Picture 4">
            <a:extLst>
              <a:ext uri="{FF2B5EF4-FFF2-40B4-BE49-F238E27FC236}">
                <a16:creationId xmlns:a16="http://schemas.microsoft.com/office/drawing/2014/main" id="{EB91A291-5950-4FAD-A471-C000DC123EB2}"/>
              </a:ext>
            </a:extLst>
          </p:cNvPr>
          <p:cNvPicPr>
            <a:picLocks noChangeAspect="1"/>
          </p:cNvPicPr>
          <p:nvPr/>
        </p:nvPicPr>
        <p:blipFill>
          <a:blip r:embed="rId3"/>
          <a:stretch>
            <a:fillRect/>
          </a:stretch>
        </p:blipFill>
        <p:spPr>
          <a:xfrm>
            <a:off x="5572132" y="3457280"/>
            <a:ext cx="3562846" cy="228136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1536</TotalTime>
  <Words>1568</Words>
  <Application>Microsoft Office PowerPoint</Application>
  <PresentationFormat>On-screen Show (16:10)</PresentationFormat>
  <Paragraphs>141</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vt:lpstr>
      <vt:lpstr>Lucida Sans Unicode</vt:lpstr>
      <vt:lpstr>Verdana</vt:lpstr>
      <vt:lpstr>Wingdings</vt:lpstr>
      <vt:lpstr>Wingdings 2</vt:lpstr>
      <vt:lpstr>Wingdings 3</vt:lpstr>
      <vt:lpstr>Concourse</vt:lpstr>
      <vt:lpstr>Customer Lifetime Value Analysis</vt:lpstr>
      <vt:lpstr>Objective </vt:lpstr>
      <vt:lpstr>Dependent Variable</vt:lpstr>
      <vt:lpstr>Count of Variables and Observations</vt:lpstr>
      <vt:lpstr>Significant Variables</vt:lpstr>
      <vt:lpstr>Insignificant Variables</vt:lpstr>
      <vt:lpstr>Explanation of Significant Variables</vt:lpstr>
      <vt:lpstr>PowerPoint Presentation</vt:lpstr>
      <vt:lpstr>Graphical display of Significant Variable</vt:lpstr>
      <vt:lpstr>PowerPoint Presentation</vt:lpstr>
      <vt:lpstr>PowerPoint Presentation</vt:lpstr>
      <vt:lpstr>PowerPoint Presentation</vt:lpstr>
      <vt:lpstr>Results Obtained</vt:lpstr>
      <vt:lpstr>Residual Analysis</vt:lpstr>
      <vt:lpstr>Actual vs. Predicted Plot</vt:lpstr>
      <vt:lpstr>Variable Relationship</vt:lpstr>
      <vt:lpstr>PowerPoint Presentation</vt:lpstr>
      <vt:lpstr>Business Recommendations</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SOUMITA MITRA</dc:creator>
  <cp:lastModifiedBy>Soumita Mitra</cp:lastModifiedBy>
  <cp:revision>171</cp:revision>
  <dcterms:created xsi:type="dcterms:W3CDTF">2020-06-24T17:01:46Z</dcterms:created>
  <dcterms:modified xsi:type="dcterms:W3CDTF">2020-07-21T13:47:00Z</dcterms:modified>
</cp:coreProperties>
</file>