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76" r:id="rId3"/>
    <p:sldId id="268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2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ita Bhattacharjee" userId="32db7b831c3a1855" providerId="LiveId" clId="{7E29FDC1-52EE-4426-807A-5D4F5E9D570B}"/>
    <pc:docChg chg="modSld">
      <pc:chgData name="Soumita Bhattacharjee" userId="32db7b831c3a1855" providerId="LiveId" clId="{7E29FDC1-52EE-4426-807A-5D4F5E9D570B}" dt="2024-07-20T14:24:23.854" v="0" actId="1076"/>
      <pc:docMkLst>
        <pc:docMk/>
      </pc:docMkLst>
      <pc:sldChg chg="modSp mod">
        <pc:chgData name="Soumita Bhattacharjee" userId="32db7b831c3a1855" providerId="LiveId" clId="{7E29FDC1-52EE-4426-807A-5D4F5E9D570B}" dt="2024-07-20T14:24:23.854" v="0" actId="1076"/>
        <pc:sldMkLst>
          <pc:docMk/>
          <pc:sldMk cId="2521691788" sldId="274"/>
        </pc:sldMkLst>
        <pc:spChg chg="mod">
          <ac:chgData name="Soumita Bhattacharjee" userId="32db7b831c3a1855" providerId="LiveId" clId="{7E29FDC1-52EE-4426-807A-5D4F5E9D570B}" dt="2024-07-20T14:24:23.854" v="0" actId="1076"/>
          <ac:spMkLst>
            <pc:docMk/>
            <pc:sldMk cId="2521691788" sldId="274"/>
            <ac:spMk id="2" creationId="{345CFBCF-D579-63C6-A7BE-0C7665F058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1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5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9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45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2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3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8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1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4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4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9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F7191-354F-4335-AE95-8A4D4C6DB83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FCCB5-C0CF-46A0-A370-0D4652231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3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FBD938-6019-9C5F-C459-8D447C1DB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976" y="3776132"/>
            <a:ext cx="7766936" cy="164630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~PRESENTED BY SOUMITA BHATTACHARJEE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INTERN AT INFOSYS SPRINGBOARD</a:t>
            </a:r>
          </a:p>
          <a:p>
            <a:r>
              <a:rPr lang="en-US" sz="2800" b="1" cap="none" dirty="0">
                <a:solidFill>
                  <a:srgbClr val="FFC000"/>
                </a:solidFill>
              </a:rPr>
              <a:t>soumitabhattacharjee02@gmail.com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54E63-2F63-097D-5063-913F68AA2C46}"/>
              </a:ext>
            </a:extLst>
          </p:cNvPr>
          <p:cNvSpPr txBox="1"/>
          <p:nvPr/>
        </p:nvSpPr>
        <p:spPr>
          <a:xfrm>
            <a:off x="2093976" y="1060704"/>
            <a:ext cx="7205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</a:rPr>
              <a:t>ELECTRICITY DEMAND </a:t>
            </a:r>
          </a:p>
          <a:p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</a:rPr>
              <a:t>AND</a:t>
            </a:r>
          </a:p>
          <a:p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</a:rPr>
              <a:t> PRICE FORECASTING</a:t>
            </a:r>
            <a:endParaRPr lang="en-IN" sz="44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9F908AAA-806D-A178-80FE-D6DB0C429D1A}"/>
              </a:ext>
            </a:extLst>
          </p:cNvPr>
          <p:cNvSpPr/>
          <p:nvPr/>
        </p:nvSpPr>
        <p:spPr>
          <a:xfrm>
            <a:off x="8172176" y="741299"/>
            <a:ext cx="3034833" cy="3034833"/>
          </a:xfrm>
          <a:custGeom>
            <a:avLst/>
            <a:gdLst/>
            <a:ahLst/>
            <a:cxnLst/>
            <a:rect l="l" t="t" r="r" b="b"/>
            <a:pathLst>
              <a:path w="3034833" h="3034833">
                <a:moveTo>
                  <a:pt x="0" y="0"/>
                </a:moveTo>
                <a:lnTo>
                  <a:pt x="3034833" y="0"/>
                </a:lnTo>
                <a:lnTo>
                  <a:pt x="3034833" y="3034833"/>
                </a:lnTo>
                <a:lnTo>
                  <a:pt x="0" y="303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0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A3CA4-1B08-2651-3B50-4EBB0495CFBD}"/>
              </a:ext>
            </a:extLst>
          </p:cNvPr>
          <p:cNvSpPr txBox="1"/>
          <p:nvPr/>
        </p:nvSpPr>
        <p:spPr>
          <a:xfrm>
            <a:off x="443484" y="231084"/>
            <a:ext cx="398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LINEAR REGRESSION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7975-4657-E51A-786B-C3F3834A2492}"/>
              </a:ext>
            </a:extLst>
          </p:cNvPr>
          <p:cNvSpPr txBox="1"/>
          <p:nvPr/>
        </p:nvSpPr>
        <p:spPr>
          <a:xfrm>
            <a:off x="483108" y="573430"/>
            <a:ext cx="114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57416-175F-9AA9-3354-13E6FF0C6ACA}"/>
              </a:ext>
            </a:extLst>
          </p:cNvPr>
          <p:cNvSpPr txBox="1"/>
          <p:nvPr/>
        </p:nvSpPr>
        <p:spPr>
          <a:xfrm>
            <a:off x="6428232" y="5012643"/>
            <a:ext cx="6103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Price Actual: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14.96%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0.57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0.56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MAE: 7.32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9.38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C0506-9038-A634-AD5A-27F3731ABB8D}"/>
              </a:ext>
            </a:extLst>
          </p:cNvPr>
          <p:cNvSpPr txBox="1"/>
          <p:nvPr/>
        </p:nvSpPr>
        <p:spPr>
          <a:xfrm>
            <a:off x="483108" y="5038075"/>
            <a:ext cx="4601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Total Load Actual: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4.39%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0.88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0.88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1218.81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1550.38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7B5460-3F97-D3BD-8E05-B873F15C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8" y="942762"/>
            <a:ext cx="5807964" cy="3914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2167D-F430-7896-784C-0D947979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32" y="942762"/>
            <a:ext cx="5550408" cy="38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F913E0-2915-7AD4-F401-85C3E37D332E}"/>
              </a:ext>
            </a:extLst>
          </p:cNvPr>
          <p:cNvSpPr txBox="1"/>
          <p:nvPr/>
        </p:nvSpPr>
        <p:spPr>
          <a:xfrm>
            <a:off x="27432" y="506166"/>
            <a:ext cx="115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4243-498D-9E50-200C-EBD042A1EBB1}"/>
              </a:ext>
            </a:extLst>
          </p:cNvPr>
          <p:cNvSpPr txBox="1"/>
          <p:nvPr/>
        </p:nvSpPr>
        <p:spPr>
          <a:xfrm>
            <a:off x="182880" y="146304"/>
            <a:ext cx="43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RANDOM FOREST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7D88B-8BB5-8AE8-22DA-7A91364F9259}"/>
              </a:ext>
            </a:extLst>
          </p:cNvPr>
          <p:cNvSpPr txBox="1"/>
          <p:nvPr/>
        </p:nvSpPr>
        <p:spPr>
          <a:xfrm>
            <a:off x="182880" y="4881110"/>
            <a:ext cx="48154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Total Load Actual using Random Forest:</a:t>
            </a: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2.65%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0.95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0.95 MAE: 737.02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983.00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E3067-F455-5B98-3528-5D66BF9F7099}"/>
              </a:ext>
            </a:extLst>
          </p:cNvPr>
          <p:cNvSpPr txBox="1"/>
          <p:nvPr/>
        </p:nvSpPr>
        <p:spPr>
          <a:xfrm>
            <a:off x="6096000" y="4826246"/>
            <a:ext cx="64396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Price Actual using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Random Forest: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6.44%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0.90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0.90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3.14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4.56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80C569-A55C-26BD-7B61-1DC48764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75498"/>
            <a:ext cx="5760720" cy="3833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E510D2-8128-FE84-80DD-8B90FD34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75499"/>
            <a:ext cx="5605272" cy="38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637BCE-770E-8BC3-5FB7-21C10EEF325F}"/>
              </a:ext>
            </a:extLst>
          </p:cNvPr>
          <p:cNvSpPr txBox="1"/>
          <p:nvPr/>
        </p:nvSpPr>
        <p:spPr>
          <a:xfrm>
            <a:off x="338943" y="661483"/>
            <a:ext cx="1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F44AD-8085-757D-0488-17135BEFB929}"/>
              </a:ext>
            </a:extLst>
          </p:cNvPr>
          <p:cNvSpPr txBox="1"/>
          <p:nvPr/>
        </p:nvSpPr>
        <p:spPr>
          <a:xfrm>
            <a:off x="420624" y="283464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GRADIENT BOOSTING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67506-C0EA-C353-6421-C1B722894FA6}"/>
              </a:ext>
            </a:extLst>
          </p:cNvPr>
          <p:cNvSpPr txBox="1"/>
          <p:nvPr/>
        </p:nvSpPr>
        <p:spPr>
          <a:xfrm>
            <a:off x="347472" y="4759988"/>
            <a:ext cx="42908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Total Load Actual using Gradient Boosting: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3.63%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0.92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0.92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1023.55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1303.02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13CC1-2286-F884-65BE-F15734A1F8C3}"/>
              </a:ext>
            </a:extLst>
          </p:cNvPr>
          <p:cNvSpPr txBox="1"/>
          <p:nvPr/>
        </p:nvSpPr>
        <p:spPr>
          <a:xfrm>
            <a:off x="6233922" y="4790099"/>
            <a:ext cx="6103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Price Actual using Gradient Boosting: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11.52%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0.73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0.73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5.63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7.36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A25530-72E2-7058-1FBE-32F7C1099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" y="1014984"/>
            <a:ext cx="5568697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C84227-67A9-E0E5-501B-420F096D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3" y="1014984"/>
            <a:ext cx="55686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E4689F-8CC4-AEB3-4A5A-551C4880A7C2}"/>
              </a:ext>
            </a:extLst>
          </p:cNvPr>
          <p:cNvSpPr txBox="1"/>
          <p:nvPr/>
        </p:nvSpPr>
        <p:spPr>
          <a:xfrm>
            <a:off x="308610" y="5125319"/>
            <a:ext cx="61036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MAPE: 2.87%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R-squared (R2): 0.9474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Adjusted R-squared: 0.9468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MAE: 804.4730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RMSE: 1047.5360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F19C4-A817-C82D-1059-2F8E4F916C51}"/>
              </a:ext>
            </a:extLst>
          </p:cNvPr>
          <p:cNvSpPr txBox="1"/>
          <p:nvPr/>
        </p:nvSpPr>
        <p:spPr>
          <a:xfrm>
            <a:off x="6110478" y="5125319"/>
            <a:ext cx="61036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MAPE: 7.72% </a:t>
            </a: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R-squared (R2): 0.8743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Adjusted R-squared: 0.8729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MAE: 3.6964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RMSE: 5.0532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1BAA7-7C2D-748E-D28F-26B49B21CA23}"/>
              </a:ext>
            </a:extLst>
          </p:cNvPr>
          <p:cNvSpPr txBox="1"/>
          <p:nvPr/>
        </p:nvSpPr>
        <p:spPr>
          <a:xfrm>
            <a:off x="555498" y="-12269"/>
            <a:ext cx="12051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25D5B-F1CA-C284-8A67-A1C702C04693}"/>
              </a:ext>
            </a:extLst>
          </p:cNvPr>
          <p:cNvSpPr txBox="1"/>
          <p:nvPr/>
        </p:nvSpPr>
        <p:spPr>
          <a:xfrm>
            <a:off x="338328" y="182880"/>
            <a:ext cx="817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RANDOM FOREST WITH HYPERPARAMETER TUNING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A86F-4CC0-CAC3-D3CF-52B1EA1C1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8" y="911061"/>
            <a:ext cx="5763635" cy="40449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33F073-35B6-25C5-2B2E-41D774BFE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58" y="911061"/>
            <a:ext cx="5763633" cy="4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C7AF0-F26B-D4E4-6C86-A5DA55ED2AE2}"/>
              </a:ext>
            </a:extLst>
          </p:cNvPr>
          <p:cNvSpPr txBox="1"/>
          <p:nvPr/>
        </p:nvSpPr>
        <p:spPr>
          <a:xfrm>
            <a:off x="82296" y="4712500"/>
            <a:ext cx="6103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set metrics for 'total load actual' using Gradient Boosting: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3.12%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R-squared (R2): 0.9380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R-squared: 0.9374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879.7937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1136.8729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DB15E-50B1-02F5-9DA6-2C18FD14E52A}"/>
              </a:ext>
            </a:extLst>
          </p:cNvPr>
          <p:cNvSpPr txBox="1"/>
          <p:nvPr/>
        </p:nvSpPr>
        <p:spPr>
          <a:xfrm>
            <a:off x="5952744" y="4712499"/>
            <a:ext cx="61036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set metrics for 'price actual' using Gradient Boosting: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9.30%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R-squared (R2): 0.8191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R-squared: 0.8172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4.5936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6.0611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F535C7-14CF-6C52-03B7-CF5B44ACE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5" y="877824"/>
            <a:ext cx="5636189" cy="3593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0EFA3-871C-69E9-A954-81ABC22E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44" y="877824"/>
            <a:ext cx="5989320" cy="3593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41E49-C46D-501F-8774-493CC9E8AB4F}"/>
              </a:ext>
            </a:extLst>
          </p:cNvPr>
          <p:cNvSpPr txBox="1"/>
          <p:nvPr/>
        </p:nvSpPr>
        <p:spPr>
          <a:xfrm>
            <a:off x="133675" y="411132"/>
            <a:ext cx="1152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AA24F-BF48-9011-9CB3-C75011ACDC19}"/>
              </a:ext>
            </a:extLst>
          </p:cNvPr>
          <p:cNvSpPr txBox="1"/>
          <p:nvPr/>
        </p:nvSpPr>
        <p:spPr>
          <a:xfrm>
            <a:off x="228600" y="41800"/>
            <a:ext cx="929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GRADIENT BOOSTING WITH HYPERPARAMETER TUNING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6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7BA96-973B-8FD6-358A-1DE857CE9132}"/>
              </a:ext>
            </a:extLst>
          </p:cNvPr>
          <p:cNvSpPr txBox="1"/>
          <p:nvPr/>
        </p:nvSpPr>
        <p:spPr>
          <a:xfrm>
            <a:off x="124968" y="4984141"/>
            <a:ext cx="4187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Load Metrics: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MAPE: 5.31%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R-squared (R2): 0.83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Adjusted R-squared: 0.83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MAE: 1479.97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RMSE: 1863.58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E7A11-5B4C-F48A-3E1A-2931A8577F8E}"/>
              </a:ext>
            </a:extLst>
          </p:cNvPr>
          <p:cNvSpPr txBox="1"/>
          <p:nvPr/>
        </p:nvSpPr>
        <p:spPr>
          <a:xfrm>
            <a:off x="6181344" y="4984142"/>
            <a:ext cx="6103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MAPE: 10.42%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R-squared (R2): 0.78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Adjusted R-squared: 0.78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MAE: 5.11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Test RMSE: 6.69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31D69-C1FA-8EE2-4704-60ECDD7C3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" y="996696"/>
            <a:ext cx="5971032" cy="3863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37533-E609-47C9-1319-46BCE435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996695"/>
            <a:ext cx="5767578" cy="3863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64EDE-A371-668C-772A-244C13C5343D}"/>
              </a:ext>
            </a:extLst>
          </p:cNvPr>
          <p:cNvSpPr txBox="1"/>
          <p:nvPr/>
        </p:nvSpPr>
        <p:spPr>
          <a:xfrm>
            <a:off x="108205" y="549529"/>
            <a:ext cx="1180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ACB60-94C0-C40E-7C1F-47ED339DE1B1}"/>
              </a:ext>
            </a:extLst>
          </p:cNvPr>
          <p:cNvSpPr txBox="1"/>
          <p:nvPr/>
        </p:nvSpPr>
        <p:spPr>
          <a:xfrm>
            <a:off x="403860" y="180197"/>
            <a:ext cx="36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LSTM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5CE8A-A81A-0091-6C5A-5DFA40A16566}"/>
              </a:ext>
            </a:extLst>
          </p:cNvPr>
          <p:cNvSpPr txBox="1"/>
          <p:nvPr/>
        </p:nvSpPr>
        <p:spPr>
          <a:xfrm>
            <a:off x="107442" y="4960727"/>
            <a:ext cx="6103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Best metrics for 'total load actual’: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3.81%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R-squared (R2): 0.91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R-squared: 0.91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1059.24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1372.29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6C283-FD1A-20CF-9B89-67BD4A059053}"/>
              </a:ext>
            </a:extLst>
          </p:cNvPr>
          <p:cNvSpPr txBox="1"/>
          <p:nvPr/>
        </p:nvSpPr>
        <p:spPr>
          <a:xfrm>
            <a:off x="5992368" y="4932542"/>
            <a:ext cx="6103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Best metrics for 'price actual’: </a:t>
            </a:r>
            <a:endParaRPr lang="en-US" dirty="0">
              <a:solidFill>
                <a:srgbClr val="21212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8.60%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R-squared (R2): 0.85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R-squared: 0.84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4.25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5.58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0049A-57D3-BDB3-BE5D-DCBB6513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950976"/>
            <a:ext cx="5669280" cy="3909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EA2CB-C898-08D2-1568-3209D2A4F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0976"/>
            <a:ext cx="5772912" cy="3881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AE143-F295-94C2-0B07-523DAFFB7926}"/>
              </a:ext>
            </a:extLst>
          </p:cNvPr>
          <p:cNvSpPr txBox="1"/>
          <p:nvPr/>
        </p:nvSpPr>
        <p:spPr>
          <a:xfrm>
            <a:off x="178689" y="414373"/>
            <a:ext cx="1162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ERROR METRICS AND ACTUAL VS FORECAST PLOT FOR TOTAL LOAD ACTUAL(LEFT) AND PRICE ACTUAL(RIGHT)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A8911-6808-4AA9-FDCE-9E0265EF6259}"/>
              </a:ext>
            </a:extLst>
          </p:cNvPr>
          <p:cNvSpPr txBox="1"/>
          <p:nvPr/>
        </p:nvSpPr>
        <p:spPr>
          <a:xfrm>
            <a:off x="704088" y="142947"/>
            <a:ext cx="24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9DCD2-B9FE-AFD1-9445-992AFAC718D7}"/>
              </a:ext>
            </a:extLst>
          </p:cNvPr>
          <p:cNvSpPr txBox="1"/>
          <p:nvPr/>
        </p:nvSpPr>
        <p:spPr>
          <a:xfrm>
            <a:off x="310896" y="122055"/>
            <a:ext cx="46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LSTM-HYPERPARAMETER TUNED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1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A0B62-6365-3C4D-1D1E-762349928975}"/>
              </a:ext>
            </a:extLst>
          </p:cNvPr>
          <p:cNvSpPr txBox="1"/>
          <p:nvPr/>
        </p:nvSpPr>
        <p:spPr>
          <a:xfrm>
            <a:off x="374904" y="201168"/>
            <a:ext cx="702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COMPARISON OF DIFFERENT ML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6CAEC-17DA-EE2E-5F91-05AE3F36F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04" y="851872"/>
            <a:ext cx="5498591" cy="3893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BCF785-9A3B-40DE-A508-31A9E947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7" y="851872"/>
            <a:ext cx="5498590" cy="3893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17C3E-9A74-B7B5-2680-F67B8B3D5A52}"/>
              </a:ext>
            </a:extLst>
          </p:cNvPr>
          <p:cNvSpPr txBox="1"/>
          <p:nvPr/>
        </p:nvSpPr>
        <p:spPr>
          <a:xfrm>
            <a:off x="969263" y="5157216"/>
            <a:ext cx="10847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INFERENCES: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We are selecting RANDOM FOREST model for predicting variable ‘total load actual’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We are selecting RANDOM FOREST model for predicting variable ‘price actual’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For both the variables the RANDOM FOREST model has the lowest MAPE %, MAE and RMSE values and highest R Squared and adjusted R squared values.</a:t>
            </a:r>
          </a:p>
          <a:p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1D4D9E-9691-54BC-5B30-4B7D9B02CEE2}"/>
              </a:ext>
            </a:extLst>
          </p:cNvPr>
          <p:cNvSpPr/>
          <p:nvPr/>
        </p:nvSpPr>
        <p:spPr>
          <a:xfrm>
            <a:off x="374904" y="2962656"/>
            <a:ext cx="572109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AEFB0C-F941-D980-4487-E8FE6887B019}"/>
              </a:ext>
            </a:extLst>
          </p:cNvPr>
          <p:cNvSpPr/>
          <p:nvPr/>
        </p:nvSpPr>
        <p:spPr>
          <a:xfrm>
            <a:off x="6233605" y="2139696"/>
            <a:ext cx="573589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4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5CFBCF-D579-63C6-A7BE-0C7665F058B3}"/>
              </a:ext>
            </a:extLst>
          </p:cNvPr>
          <p:cNvSpPr txBox="1"/>
          <p:nvPr/>
        </p:nvSpPr>
        <p:spPr>
          <a:xfrm>
            <a:off x="5994545" y="503607"/>
            <a:ext cx="941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PRICE ACTUAL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'total load forecast’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'total load actual’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 '</a:t>
            </a:r>
            <a:r>
              <a:rPr lang="en-US" b="1" i="0" dirty="0" err="1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seasons_Spring</a:t>
            </a: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 '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'generation fossil gas'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BF6EB-719C-83D9-F8E8-1EBF8557FAF4}"/>
              </a:ext>
            </a:extLst>
          </p:cNvPr>
          <p:cNvSpPr txBox="1"/>
          <p:nvPr/>
        </p:nvSpPr>
        <p:spPr>
          <a:xfrm>
            <a:off x="337131" y="525776"/>
            <a:ext cx="8394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TOTAL LOAD ACTUAL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'max demand daily’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'generation hydro pumped storage consumption’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'generation hydro water reservoir’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'generation fossil gas'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7F08B1-0EFD-C301-9148-E457E89F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B01BC-4CDA-9CFE-8953-0A3979C38EB6}"/>
              </a:ext>
            </a:extLst>
          </p:cNvPr>
          <p:cNvSpPr txBox="1"/>
          <p:nvPr/>
        </p:nvSpPr>
        <p:spPr>
          <a:xfrm>
            <a:off x="337131" y="151099"/>
            <a:ext cx="3732245" cy="37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  <a:highlight>
                  <a:srgbClr val="008000"/>
                </a:highlight>
                <a:latin typeface="Aptos Display" panose="020B0004020202020204" pitchFamily="34" charset="0"/>
              </a:rPr>
              <a:t>LISTING IMPORTANT FEATURES</a:t>
            </a:r>
            <a:endParaRPr lang="en-IN" b="1" u="sng" dirty="0">
              <a:solidFill>
                <a:srgbClr val="FFC000"/>
              </a:solidFill>
              <a:highlight>
                <a:srgbClr val="008000"/>
              </a:highlight>
              <a:latin typeface="Aptos Display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EFC7A-6F99-1817-851E-937B4A40BB36}"/>
              </a:ext>
            </a:extLst>
          </p:cNvPr>
          <p:cNvSpPr txBox="1"/>
          <p:nvPr/>
        </p:nvSpPr>
        <p:spPr>
          <a:xfrm>
            <a:off x="457572" y="1958765"/>
            <a:ext cx="10030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  <a:highlight>
                  <a:srgbClr val="008000"/>
                </a:highlight>
                <a:latin typeface="Aptos Display" panose="020B0004020202020204" pitchFamily="34" charset="0"/>
              </a:rPr>
              <a:t>FINAL MODEL FOR TOTAL LOAD ACTUAL AND PRICE ACTUAL- RANDOM FOREST </a:t>
            </a:r>
            <a:endParaRPr lang="en-IN" b="1" u="sng" dirty="0">
              <a:solidFill>
                <a:srgbClr val="FFC000"/>
              </a:solidFill>
              <a:highlight>
                <a:srgbClr val="0080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704066-A272-F75E-5FA9-EDB3D2ABE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2336349"/>
            <a:ext cx="4245864" cy="42640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17DA95-ACAF-5443-4EBA-6E2EB5666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31" y="2336349"/>
            <a:ext cx="4245864" cy="42640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9B465F-4875-FEA0-A78C-075B08203F5B}"/>
              </a:ext>
            </a:extLst>
          </p:cNvPr>
          <p:cNvSpPr txBox="1"/>
          <p:nvPr/>
        </p:nvSpPr>
        <p:spPr>
          <a:xfrm>
            <a:off x="9001506" y="1950513"/>
            <a:ext cx="2800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Total Load Actual using Random Forest: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4.39%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0.88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0.88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1218.81 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1550.38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2E1B5-E00C-ADC3-AE76-64F5C5AF337E}"/>
              </a:ext>
            </a:extLst>
          </p:cNvPr>
          <p:cNvSpPr txBox="1"/>
          <p:nvPr/>
        </p:nvSpPr>
        <p:spPr>
          <a:xfrm>
            <a:off x="9018231" y="4258837"/>
            <a:ext cx="25652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Metrics for Price Actual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using Random Forest: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MAPE: 6.44%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R2: 0.90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Adjusted R2: 0.90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MAE: 3.14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RMSE: 4.56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69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0E418B-3E64-DC86-8487-D7689D2E26CB}"/>
              </a:ext>
            </a:extLst>
          </p:cNvPr>
          <p:cNvSpPr txBox="1"/>
          <p:nvPr/>
        </p:nvSpPr>
        <p:spPr>
          <a:xfrm>
            <a:off x="417576" y="201168"/>
            <a:ext cx="384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  <a:highlight>
                  <a:srgbClr val="008000"/>
                </a:highlight>
                <a:latin typeface="Aptos Display" panose="020B0004020202020204" pitchFamily="34" charset="0"/>
              </a:rPr>
              <a:t>CONCLUSION</a:t>
            </a:r>
            <a:endParaRPr lang="en-IN" b="1" u="sng" dirty="0">
              <a:solidFill>
                <a:srgbClr val="FFC000"/>
              </a:solidFill>
              <a:highlight>
                <a:srgbClr val="008000"/>
              </a:highlight>
              <a:latin typeface="Aptos Display" panose="020B00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3F7B405-402B-EA01-CD28-5ABD7518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752000"/>
            <a:ext cx="11329416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5266F-AE5C-827E-15B6-68A77FB36E50}"/>
              </a:ext>
            </a:extLst>
          </p:cNvPr>
          <p:cNvSpPr txBox="1"/>
          <p:nvPr/>
        </p:nvSpPr>
        <p:spPr>
          <a:xfrm>
            <a:off x="146304" y="570500"/>
            <a:ext cx="124632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Data sources: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 Energy dataset    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Weather Features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Data cleaning techniques: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 Missing value imputation using forward fill and backward fill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Data transformation/ normalization: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Original merged dataset encoded using one hot encoding technique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 Data scaling done for hyperparameter tuned models to reduce computational time and increase accuracy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Model selection criteria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Evaluation metrics-mean absolute percentage error , mean absolute error, root mean squared error,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r squared and adjusted r squared values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Interpretability of the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Scalability of model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Models designed to scale efficiently with increasing data volumes.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Capable of handling real-time data streams for continuous prediction and adjustment.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Potential to deploy models in various geographical regions with minimal adjustments.</a:t>
            </a:r>
          </a:p>
          <a:p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1B92B-6D2F-FC31-ABC6-679600639B20}"/>
              </a:ext>
            </a:extLst>
          </p:cNvPr>
          <p:cNvSpPr/>
          <p:nvPr/>
        </p:nvSpPr>
        <p:spPr>
          <a:xfrm>
            <a:off x="3962757" y="6131159"/>
            <a:ext cx="32423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~THANK YOU~</a:t>
            </a:r>
          </a:p>
        </p:txBody>
      </p:sp>
    </p:spTree>
    <p:extLst>
      <p:ext uri="{BB962C8B-B14F-4D97-AF65-F5344CB8AC3E}">
        <p14:creationId xmlns:p14="http://schemas.microsoft.com/office/powerpoint/2010/main" val="373152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50D21-5240-E460-7DDE-2EBAEA0D0773}"/>
              </a:ext>
            </a:extLst>
          </p:cNvPr>
          <p:cNvSpPr txBox="1"/>
          <p:nvPr/>
        </p:nvSpPr>
        <p:spPr>
          <a:xfrm>
            <a:off x="48768" y="-126516"/>
            <a:ext cx="557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endParaRPr lang="en-IN" sz="40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7C0EC-699D-84E7-7A9A-72A9A4C41A18}"/>
              </a:ext>
            </a:extLst>
          </p:cNvPr>
          <p:cNvSpPr txBox="1"/>
          <p:nvPr/>
        </p:nvSpPr>
        <p:spPr>
          <a:xfrm>
            <a:off x="344424" y="563082"/>
            <a:ext cx="11643360" cy="6186309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Total Load Prediction: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Develop a machine learning model to forecast the total energy load.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Incorporate features such as historical load data, weather conditions, time variables, and socio-economic indicators.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Energy Price Prediction: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Create a model to predict energy prices using historical price data, load forecasts, market trends, and external factors such as weather and economic activities.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Integration and Analysis: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Integrate the total load and price prediction models to provide comprehensive insights for utility companies and consumers.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ptos Display" panose="020B0004020202020204" pitchFamily="34" charset="0"/>
              </a:rPr>
              <a:t>Analyze the impact of different factors on load and price fluctuations, and identify key drivers of demand and price changes.</a:t>
            </a:r>
          </a:p>
          <a:p>
            <a:r>
              <a:rPr lang="en-US" dirty="0">
                <a:latin typeface="Aptos Display" panose="020B0004020202020204" pitchFamily="34" charset="0"/>
              </a:rPr>
              <a:t>Expected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Utility Companies: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Enhanced ability to plan and allocate resources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Improved grid stability through accurate load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Economic benefits from better price predictions and load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Consumers: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Ability to make informed decisions about energy usage based on price forecasts.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Potential for cost savings by adjusting consumption during lower price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Market Impact: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Overall improvement in energy market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Reduction in energy wastage and better alignment of supply and demand.</a:t>
            </a:r>
          </a:p>
        </p:txBody>
      </p:sp>
    </p:spTree>
    <p:extLst>
      <p:ext uri="{BB962C8B-B14F-4D97-AF65-F5344CB8AC3E}">
        <p14:creationId xmlns:p14="http://schemas.microsoft.com/office/powerpoint/2010/main" val="135746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9F28D-0D11-7AFE-1DD1-64207CA659DC}"/>
              </a:ext>
            </a:extLst>
          </p:cNvPr>
          <p:cNvSpPr txBox="1"/>
          <p:nvPr/>
        </p:nvSpPr>
        <p:spPr>
          <a:xfrm>
            <a:off x="1216152" y="24027"/>
            <a:ext cx="389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5">
                    <a:lumMod val="75000"/>
                  </a:schemeClr>
                </a:solidFill>
              </a:rPr>
              <a:t>INDEX</a:t>
            </a:r>
            <a:endParaRPr lang="en-IN" sz="40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3058C-C423-2DF7-17A2-34BD771FC0AD}"/>
              </a:ext>
            </a:extLst>
          </p:cNvPr>
          <p:cNvSpPr txBox="1"/>
          <p:nvPr/>
        </p:nvSpPr>
        <p:spPr>
          <a:xfrm>
            <a:off x="1289304" y="1015377"/>
            <a:ext cx="8988552" cy="424731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u="sng" dirty="0"/>
              <a:t>TOPIC.</a:t>
            </a:r>
          </a:p>
          <a:p>
            <a:endParaRPr lang="en-US" u="sng" dirty="0"/>
          </a:p>
          <a:p>
            <a:r>
              <a:rPr lang="en-IN" dirty="0"/>
              <a:t>1.   DATA INTRODUCTION                                               </a:t>
            </a:r>
          </a:p>
          <a:p>
            <a:r>
              <a:rPr lang="en-IN" dirty="0"/>
              <a:t>2.   MISSING VALUE PERCENTAGE                                   </a:t>
            </a:r>
          </a:p>
          <a:p>
            <a:r>
              <a:rPr lang="en-IN" dirty="0"/>
              <a:t>3.   BASIC PREPROCESSING OF DATA                              </a:t>
            </a:r>
          </a:p>
          <a:p>
            <a:r>
              <a:rPr lang="en-IN" dirty="0"/>
              <a:t>4.   EXPLORATORY DATA ANALYSIS                                  </a:t>
            </a:r>
          </a:p>
          <a:p>
            <a:r>
              <a:rPr lang="en-IN" dirty="0"/>
              <a:t>5.   FEATURE ENGINEERING AND VISUALIZATION              </a:t>
            </a:r>
          </a:p>
          <a:p>
            <a:r>
              <a:rPr lang="en-IN" dirty="0"/>
              <a:t>6.   FEATURE SELECTION, DATA SPLIT, MODELS USED          </a:t>
            </a:r>
          </a:p>
          <a:p>
            <a:r>
              <a:rPr lang="en-IN" dirty="0"/>
              <a:t>7.   DIFFERENT ML MODELS                                             </a:t>
            </a:r>
          </a:p>
          <a:p>
            <a:r>
              <a:rPr lang="en-IN" dirty="0"/>
              <a:t>8.   COMPARISON OF MODELS                                      </a:t>
            </a:r>
          </a:p>
          <a:p>
            <a:r>
              <a:rPr lang="en-IN" dirty="0"/>
              <a:t>9.   IMPORTANT VARIABLES                                             </a:t>
            </a:r>
          </a:p>
          <a:p>
            <a:r>
              <a:rPr lang="en-IN" dirty="0"/>
              <a:t>10.  FINAL MODEL SELECTION AND PLOT                          </a:t>
            </a:r>
          </a:p>
          <a:p>
            <a:pPr marL="342900" indent="-342900">
              <a:buAutoNum type="arabicPeriod" startAt="11"/>
            </a:pPr>
            <a:r>
              <a:rPr lang="en-IN" dirty="0"/>
              <a:t> CONCLUSION   </a:t>
            </a:r>
          </a:p>
          <a:p>
            <a:r>
              <a:rPr lang="en-IN" dirty="0"/>
              <a:t>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0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6"/>
    </mc:Choice>
    <mc:Fallback xmlns="">
      <p:transition spd="slow" advTm="118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DF0BD-7391-A4E8-A987-CE5FB0DE9253}"/>
              </a:ext>
            </a:extLst>
          </p:cNvPr>
          <p:cNvSpPr txBox="1"/>
          <p:nvPr/>
        </p:nvSpPr>
        <p:spPr>
          <a:xfrm>
            <a:off x="320040" y="347472"/>
            <a:ext cx="10543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DATA INTRODUCTION</a:t>
            </a:r>
          </a:p>
          <a:p>
            <a:endParaRPr lang="en-IN" dirty="0">
              <a:latin typeface="+mj-lt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We were given two datasets-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Weather Features- 178396 rows and 17 columns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Energy dataset- 35064 rows and 29 rows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The Weather Features dataset was grouped together by cities and then merged with the Energy dataset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The merged dataset had 35064 rows and 44 columns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Granularity of data: Data was present in an hourly format spanning from years 2015 to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4F931-171A-B6C9-439A-04EE3565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1" y="3551201"/>
            <a:ext cx="4021689" cy="3032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0923D-AAC2-9736-85B1-2F805F23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11" y="3551200"/>
            <a:ext cx="3794759" cy="303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DA828-568D-17D8-D44B-75763C45B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021" y="3551200"/>
            <a:ext cx="3471843" cy="1209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C8063C-5A13-BEF5-28DB-21480BBEA314}"/>
              </a:ext>
            </a:extLst>
          </p:cNvPr>
          <p:cNvSpPr txBox="1"/>
          <p:nvPr/>
        </p:nvSpPr>
        <p:spPr>
          <a:xfrm>
            <a:off x="8435021" y="5036542"/>
            <a:ext cx="3616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After dropping 2 columns with 100 % missing value percentage and columns with all 0’s- dimension of dataset is 35064 rows and 36 columns.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6422C-76B3-062F-8B33-E4C6C44B2843}"/>
              </a:ext>
            </a:extLst>
          </p:cNvPr>
          <p:cNvSpPr txBox="1"/>
          <p:nvPr/>
        </p:nvSpPr>
        <p:spPr>
          <a:xfrm>
            <a:off x="182880" y="3081528"/>
            <a:ext cx="49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MISSING VALUE PERCENTAGE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1"/>
    </mc:Choice>
    <mc:Fallback xmlns="">
      <p:transition spd="slow" advTm="88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DD5C0-6FE0-9C41-09A3-94ADA9F997A4}"/>
              </a:ext>
            </a:extLst>
          </p:cNvPr>
          <p:cNvSpPr txBox="1"/>
          <p:nvPr/>
        </p:nvSpPr>
        <p:spPr>
          <a:xfrm>
            <a:off x="420624" y="455414"/>
            <a:ext cx="549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BASIC PREPROCESSING OF DATA </a:t>
            </a:r>
          </a:p>
          <a:p>
            <a:endParaRPr lang="en-US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F959E-854F-DA12-3DC7-033E360F60DE}"/>
              </a:ext>
            </a:extLst>
          </p:cNvPr>
          <p:cNvSpPr txBox="1"/>
          <p:nvPr/>
        </p:nvSpPr>
        <p:spPr>
          <a:xfrm>
            <a:off x="969264" y="859536"/>
            <a:ext cx="1090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Steps taken to preprocess the data: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Dropping columns with all null values, all 0 values and any unnamed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coloumns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Fetching data information and statistics using info and describe function.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 detection and visualization for ‘total load actual’ and ‘price actual’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 visualization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Imputing missing values with forward fill and backward fill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BD241-9DEA-97FB-5A5F-00956CB7A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2961490"/>
            <a:ext cx="5160265" cy="35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2B9DB-0DC8-098D-C71E-3E93EAFAE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890861"/>
            <a:ext cx="5431537" cy="35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10D21-C8FD-A40D-D03E-5D81B82414E9}"/>
              </a:ext>
            </a:extLst>
          </p:cNvPr>
          <p:cNvSpPr txBox="1"/>
          <p:nvPr/>
        </p:nvSpPr>
        <p:spPr>
          <a:xfrm>
            <a:off x="970237" y="732288"/>
            <a:ext cx="9901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We have determined correlation matrix for weather and energy dataset variables-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Some important weather variables are temperature, humidity, wind speed, wind degree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Some important energy variables are generation fossil brown coal, generation fossil gas, generation fossil hard coal, hydro pumped storage consumption and price day ahead.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40F46-3B7F-E5B7-DDDA-4D41B69DBDC9}"/>
              </a:ext>
            </a:extLst>
          </p:cNvPr>
          <p:cNvSpPr txBox="1"/>
          <p:nvPr/>
        </p:nvSpPr>
        <p:spPr>
          <a:xfrm>
            <a:off x="327856" y="380100"/>
            <a:ext cx="486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EXPLORATORY DATA ANALYSIS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EB7E-38DB-ACB9-3C7F-FF4477E43584}"/>
              </a:ext>
            </a:extLst>
          </p:cNvPr>
          <p:cNvSpPr txBox="1"/>
          <p:nvPr/>
        </p:nvSpPr>
        <p:spPr>
          <a:xfrm>
            <a:off x="327856" y="2377138"/>
            <a:ext cx="789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FEATURE ENGINEERING AND VISUALIZATION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6C113D-52CC-CCAB-8364-694D168D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2980944"/>
            <a:ext cx="5532120" cy="362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35AA3-1173-EB44-15CD-BDAE5B3E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72" y="2437876"/>
            <a:ext cx="5425440" cy="416409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ACBA4-7645-779C-AEA5-0F3A3CCD5224}"/>
              </a:ext>
            </a:extLst>
          </p:cNvPr>
          <p:cNvSpPr/>
          <p:nvPr/>
        </p:nvSpPr>
        <p:spPr>
          <a:xfrm>
            <a:off x="6647688" y="2715466"/>
            <a:ext cx="795528" cy="3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AFA48A-2774-42F0-FA2D-EDE667E21567}"/>
              </a:ext>
            </a:extLst>
          </p:cNvPr>
          <p:cNvSpPr/>
          <p:nvPr/>
        </p:nvSpPr>
        <p:spPr>
          <a:xfrm>
            <a:off x="10030968" y="2746470"/>
            <a:ext cx="1636776" cy="4191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86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70F7F-CA1C-2E62-0B53-4CE47044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1380744"/>
            <a:ext cx="5446776" cy="5220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F06BC-9B72-79AF-D9FB-8DFEE21C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98" y="1380744"/>
            <a:ext cx="5446776" cy="5303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BC7357-7D36-5ACC-8802-A82F1C331D66}"/>
              </a:ext>
            </a:extLst>
          </p:cNvPr>
          <p:cNvSpPr/>
          <p:nvPr/>
        </p:nvSpPr>
        <p:spPr>
          <a:xfrm>
            <a:off x="9409176" y="1801368"/>
            <a:ext cx="877824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6D66-F073-99AF-5533-51A738C8598E}"/>
              </a:ext>
            </a:extLst>
          </p:cNvPr>
          <p:cNvSpPr txBox="1"/>
          <p:nvPr/>
        </p:nvSpPr>
        <p:spPr>
          <a:xfrm>
            <a:off x="998983" y="93154"/>
            <a:ext cx="10663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Insights from data: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Monday, Tuesday and Wednesday sees highest demand. In general weekdays see more demand than weekends.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Summers and Winters both see almost equally  high demand.</a:t>
            </a:r>
          </a:p>
          <a:p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D87DCA-DAA6-2EED-2E03-4FDB8E70BD6B}"/>
              </a:ext>
            </a:extLst>
          </p:cNvPr>
          <p:cNvSpPr/>
          <p:nvPr/>
        </p:nvSpPr>
        <p:spPr>
          <a:xfrm>
            <a:off x="10575037" y="1801368"/>
            <a:ext cx="877824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8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192B8-019E-B05C-7DEC-22446FE4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1325880"/>
            <a:ext cx="10588752" cy="52166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9DF234D-5857-18DE-EC0F-B946FFBA1879}"/>
              </a:ext>
            </a:extLst>
          </p:cNvPr>
          <p:cNvSpPr/>
          <p:nvPr/>
        </p:nvSpPr>
        <p:spPr>
          <a:xfrm>
            <a:off x="3044952" y="1792224"/>
            <a:ext cx="804672" cy="7223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0FAE7D-DB63-B834-45DF-2AF8E2295460}"/>
              </a:ext>
            </a:extLst>
          </p:cNvPr>
          <p:cNvSpPr/>
          <p:nvPr/>
        </p:nvSpPr>
        <p:spPr>
          <a:xfrm>
            <a:off x="7388352" y="1810512"/>
            <a:ext cx="411480" cy="8412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EE230-22CB-23A6-8558-984BEA2EEDAB}"/>
              </a:ext>
            </a:extLst>
          </p:cNvPr>
          <p:cNvSpPr txBox="1"/>
          <p:nvPr/>
        </p:nvSpPr>
        <p:spPr>
          <a:xfrm>
            <a:off x="1984248" y="384048"/>
            <a:ext cx="1011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Maximum average electricity demand seen in January and July.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Maximum average electricity price is seen in December.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9C2B1-1526-4513-B43E-0BD7089BD36D}"/>
              </a:ext>
            </a:extLst>
          </p:cNvPr>
          <p:cNvSpPr txBox="1"/>
          <p:nvPr/>
        </p:nvSpPr>
        <p:spPr>
          <a:xfrm>
            <a:off x="704088" y="310896"/>
            <a:ext cx="101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FEATURE SELECTION AND DATA SPLIT AND TRAINING</a:t>
            </a:r>
            <a:endParaRPr lang="en-IN" u="sng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640EF-3CA0-B8D0-C364-9FF8486405AE}"/>
              </a:ext>
            </a:extLst>
          </p:cNvPr>
          <p:cNvSpPr txBox="1"/>
          <p:nvPr/>
        </p:nvSpPr>
        <p:spPr>
          <a:xfrm>
            <a:off x="697992" y="363091"/>
            <a:ext cx="11494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Selecting feature sets for target variables 'total load actual’ and 'price actual’.  We only select features with correlation coefficient greater than and equal to 0.05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We divide the dataset into training , validation and test data with a ratio of 60:20:20 . For each of the target variables we train the data for different feature set.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NOTE:tl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suffix is for total load and pa is for price actual.</a:t>
            </a:r>
          </a:p>
          <a:p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B1613-669E-D738-4C21-0143EE3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4" y="2354277"/>
            <a:ext cx="6662828" cy="4285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9EFA2-DD3D-9EA2-1D2B-344BC4E3255C}"/>
              </a:ext>
            </a:extLst>
          </p:cNvPr>
          <p:cNvSpPr txBox="1"/>
          <p:nvPr/>
        </p:nvSpPr>
        <p:spPr>
          <a:xfrm>
            <a:off x="7819694" y="2115222"/>
            <a:ext cx="4239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MODELS USED FOR PREDICTION</a:t>
            </a:r>
          </a:p>
          <a:p>
            <a:endParaRPr lang="en-US" dirty="0">
              <a:solidFill>
                <a:srgbClr val="FFC000"/>
              </a:solidFill>
              <a:highlight>
                <a:srgbClr val="008000"/>
              </a:highlight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Random 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Gradient boosting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Random forest with hyperparameter tuning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Gradient boosting with hyperparameter tuning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Long short term memory(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lstm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)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47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1596</TotalTime>
  <Words>1466</Words>
  <Application>Microsoft Office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 Display</vt:lpstr>
      <vt:lpstr>Arial</vt:lpstr>
      <vt:lpstr>Arial Black</vt:lpstr>
      <vt:lpstr>Courier New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Soumita Bhattacharjee</dc:creator>
  <cp:lastModifiedBy>Soumita Bhattacharjee</cp:lastModifiedBy>
  <cp:revision>2</cp:revision>
  <dcterms:created xsi:type="dcterms:W3CDTF">2024-07-18T09:17:25Z</dcterms:created>
  <dcterms:modified xsi:type="dcterms:W3CDTF">2024-07-20T14:24:25Z</dcterms:modified>
</cp:coreProperties>
</file>