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0" i="0" u="none" strike="noStrike" baseline="0" dirty="0"/>
              <a:t>Revenue &amp; Net Income</a:t>
            </a:r>
            <a:endParaRPr lang="en-IN" sz="1600" dirty="0"/>
          </a:p>
        </c:rich>
      </c:tx>
      <c:layout>
        <c:manualLayout>
          <c:xMode val="edge"/>
          <c:yMode val="edge"/>
          <c:x val="0.2598052603019231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646840358567189E-2"/>
          <c:y val="0.11715109579196546"/>
          <c:w val="0.86670631928286568"/>
          <c:h val="0.741523683366840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13717876984590294"/>
                  <c:y val="-6.6126324120097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2A3-4B89-AF16-E51DA47F7D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</c:strCache>
            </c:strRef>
          </c:cat>
          <c:val>
            <c:numRef>
              <c:f>Sheet1!$B$2:$B$6</c:f>
              <c:numCache>
                <c:formatCode>"₹"\ #,##0.00</c:formatCode>
                <c:ptCount val="5"/>
                <c:pt idx="0">
                  <c:v>156775.95000000001</c:v>
                </c:pt>
                <c:pt idx="1">
                  <c:v>266565.25</c:v>
                </c:pt>
                <c:pt idx="2">
                  <c:v>558814.18000000005</c:v>
                </c:pt>
                <c:pt idx="3">
                  <c:v>712311.63</c:v>
                </c:pt>
                <c:pt idx="4">
                  <c:v>808029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A3-4B89-AF16-E51DA47F7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Income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</c:strCache>
            </c:strRef>
          </c:cat>
          <c:val>
            <c:numRef>
              <c:f>Sheet1!$C$2:$C$6</c:f>
              <c:numCache>
                <c:formatCode>"₹"\ #,##0.00</c:formatCode>
                <c:ptCount val="5"/>
                <c:pt idx="0">
                  <c:v>-58064.27</c:v>
                </c:pt>
                <c:pt idx="1">
                  <c:v>-61618.45</c:v>
                </c:pt>
                <c:pt idx="2">
                  <c:v>-3057.89</c:v>
                </c:pt>
                <c:pt idx="3">
                  <c:v>81724.679999999993</c:v>
                </c:pt>
                <c:pt idx="4">
                  <c:v>72584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BC-40FC-A5DC-F058230B3D9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60268400"/>
        <c:axId val="702099696"/>
      </c:lineChart>
      <c:catAx>
        <c:axId val="96026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099696"/>
        <c:crosses val="autoZero"/>
        <c:auto val="0"/>
        <c:lblAlgn val="ctr"/>
        <c:lblOffset val="100"/>
        <c:noMultiLvlLbl val="0"/>
      </c:catAx>
      <c:valAx>
        <c:axId val="702099696"/>
        <c:scaling>
          <c:orientation val="minMax"/>
        </c:scaling>
        <c:delete val="1"/>
        <c:axPos val="l"/>
        <c:numFmt formatCode="&quot;₹&quot;\ #,##0.00" sourceLinked="1"/>
        <c:majorTickMark val="out"/>
        <c:minorTickMark val="none"/>
        <c:tickLblPos val="nextTo"/>
        <c:crossAx val="96026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5606180969163707E-2"/>
          <c:y val="0.14317391391824574"/>
          <c:w val="0.28426567240317069"/>
          <c:h val="0.24398686241918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0" i="0" u="none" strike="noStrike" baseline="0" dirty="0"/>
              <a:t>Profitability Margins</a:t>
            </a:r>
            <a:endParaRPr lang="en-IN" sz="1600" dirty="0"/>
          </a:p>
        </c:rich>
      </c:tx>
      <c:layout>
        <c:manualLayout>
          <c:xMode val="edge"/>
          <c:yMode val="edge"/>
          <c:x val="0.2878110833904481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646840358567189E-2"/>
          <c:y val="0.13040168121403417"/>
          <c:w val="0.86670631928286568"/>
          <c:h val="0.740022956163368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12364117631759262"/>
                  <c:y val="-4.5087600550962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04-4B16-9796-DFF2873246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</c:strCache>
            </c:strRef>
          </c:cat>
          <c:val>
            <c:numRef>
              <c:f>Sheet1!$B$2:$B$6</c:f>
              <c:numCache>
                <c:formatCode>0.00"%"</c:formatCode>
                <c:ptCount val="5"/>
                <c:pt idx="0">
                  <c:v>-37.036465095571096</c:v>
                </c:pt>
                <c:pt idx="1">
                  <c:v>-23.115709943437864</c:v>
                </c:pt>
                <c:pt idx="2">
                  <c:v>-0.54721052354111699</c:v>
                </c:pt>
                <c:pt idx="3">
                  <c:v>11.473163789281385</c:v>
                </c:pt>
                <c:pt idx="4">
                  <c:v>8.9828459127085782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04-4B16-9796-DFF287324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Operating Margin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</c:strCache>
            </c:strRef>
          </c:cat>
          <c:val>
            <c:numRef>
              <c:f>Sheet1!$C$2:$C$6</c:f>
              <c:numCache>
                <c:formatCode>0.00"%"</c:formatCode>
                <c:ptCount val="5"/>
                <c:pt idx="0">
                  <c:v>10.295928680387521</c:v>
                </c:pt>
                <c:pt idx="1">
                  <c:v>7.8426501578881718</c:v>
                </c:pt>
                <c:pt idx="2">
                  <c:v>22.776692960797806</c:v>
                </c:pt>
                <c:pt idx="3">
                  <c:v>29.786927668161194</c:v>
                </c:pt>
                <c:pt idx="4">
                  <c:v>29.88915001813054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04-4B16-9796-DFF2873246E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60268400"/>
        <c:axId val="702099696"/>
      </c:lineChart>
      <c:catAx>
        <c:axId val="96026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099696"/>
        <c:crosses val="autoZero"/>
        <c:auto val="0"/>
        <c:lblAlgn val="ctr"/>
        <c:lblOffset val="100"/>
        <c:noMultiLvlLbl val="0"/>
      </c:catAx>
      <c:valAx>
        <c:axId val="702099696"/>
        <c:scaling>
          <c:orientation val="minMax"/>
        </c:scaling>
        <c:delete val="1"/>
        <c:axPos val="l"/>
        <c:numFmt formatCode="0.00&quot;%&quot;" sourceLinked="1"/>
        <c:majorTickMark val="out"/>
        <c:minorTickMark val="none"/>
        <c:tickLblPos val="nextTo"/>
        <c:crossAx val="96026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87915650919838"/>
          <c:y val="0.55958086389668671"/>
          <c:w val="0.32368159590004453"/>
          <c:h val="0.223701657672561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0" i="0" u="none" strike="noStrike" baseline="0" dirty="0"/>
              <a:t>Debt-to-Asset Ratio &amp; Working Capital</a:t>
            </a:r>
            <a:endParaRPr lang="en-IN" sz="1600" dirty="0"/>
          </a:p>
        </c:rich>
      </c:tx>
      <c:layout>
        <c:manualLayout>
          <c:xMode val="edge"/>
          <c:yMode val="edge"/>
          <c:x val="0.156986495043126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861324091367906E-2"/>
          <c:y val="0.14329153583231496"/>
          <c:w val="0.85027735181726416"/>
          <c:h val="0.707263949680190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Debt-to-Asset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9868746788310575E-2"/>
                  <c:y val="6.847972570553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07-420D-A44A-497441B2F8C5}"/>
                </c:ext>
              </c:extLst>
            </c:dLbl>
            <c:dLbl>
              <c:idx val="1"/>
              <c:layout>
                <c:manualLayout>
                  <c:x val="-5.871162691504573E-2"/>
                  <c:y val="-4.5087600550962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07-420D-A44A-497441B2F8C5}"/>
                </c:ext>
              </c:extLst>
            </c:dLbl>
            <c:dLbl>
              <c:idx val="2"/>
              <c:layout>
                <c:manualLayout>
                  <c:x val="-4.7515904727674835E-2"/>
                  <c:y val="6.70778903803079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07-420D-A44A-497441B2F8C5}"/>
                </c:ext>
              </c:extLst>
            </c:dLbl>
            <c:dLbl>
              <c:idx val="3"/>
              <c:layout>
                <c:manualLayout>
                  <c:x val="-4.4200546663795075E-2"/>
                  <c:y val="7.0581310886528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707-420D-A44A-497441B2F8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0.99742494701593698</c:v>
                </c:pt>
                <c:pt idx="1">
                  <c:v>1.13028119080649</c:v>
                </c:pt>
                <c:pt idx="2">
                  <c:v>1.1055692936968424</c:v>
                </c:pt>
                <c:pt idx="3">
                  <c:v>0.97571974791898131</c:v>
                </c:pt>
                <c:pt idx="4">
                  <c:v>0.91913055113148345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07-420D-A44A-497441B2F8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Working Capital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095442665861614E-2"/>
                  <c:y val="-4.28894221141417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07-420D-A44A-497441B2F8C5}"/>
                </c:ext>
              </c:extLst>
            </c:dLbl>
            <c:dLbl>
              <c:idx val="1"/>
              <c:layout>
                <c:manualLayout>
                  <c:x val="-2.962148946020474E-2"/>
                  <c:y val="3.0515023338374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07-420D-A44A-497441B2F8C5}"/>
                </c:ext>
              </c:extLst>
            </c:dLbl>
            <c:dLbl>
              <c:idx val="3"/>
              <c:layout>
                <c:manualLayout>
                  <c:x val="-0.1450356617303199"/>
                  <c:y val="-5.65629892068541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07-420D-A44A-497441B2F8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</c:strCache>
            </c:strRef>
          </c:cat>
          <c:val>
            <c:numRef>
              <c:f>Sheet1!$C$2:$C$6</c:f>
              <c:numCache>
                <c:formatCode>"₹"\ #,##0.00</c:formatCode>
                <c:ptCount val="5"/>
                <c:pt idx="0">
                  <c:v>18902.25</c:v>
                </c:pt>
                <c:pt idx="1">
                  <c:v>-21882.609999999986</c:v>
                </c:pt>
                <c:pt idx="2">
                  <c:v>22975.680000000022</c:v>
                </c:pt>
                <c:pt idx="3">
                  <c:v>50547.989999999991</c:v>
                </c:pt>
                <c:pt idx="4">
                  <c:v>164853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07-420D-A44A-497441B2F8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60268400"/>
        <c:axId val="702099696"/>
      </c:lineChart>
      <c:catAx>
        <c:axId val="96026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099696"/>
        <c:crosses val="autoZero"/>
        <c:auto val="0"/>
        <c:lblAlgn val="ctr"/>
        <c:lblOffset val="100"/>
        <c:noMultiLvlLbl val="0"/>
      </c:catAx>
      <c:valAx>
        <c:axId val="702099696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96026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.13235008064174608"/>
          <c:w val="0.30945387747873349"/>
          <c:h val="0.414416341821731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/>
              <a:t>Growth of Assets vs. Liabilities</a:t>
            </a:r>
            <a:endParaRPr lang="en-IN" sz="1600" dirty="0"/>
          </a:p>
        </c:rich>
      </c:tx>
      <c:layout>
        <c:manualLayout>
          <c:xMode val="edge"/>
          <c:yMode val="edge"/>
          <c:x val="0.22463058868044802"/>
          <c:y val="4.557855697570842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424638727276917E-2"/>
          <c:y val="0.16028257424435016"/>
          <c:w val="0.85915072254544622"/>
          <c:h val="0.720846770633628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Assets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932857857495308E-2"/>
                  <c:y val="8.6131988323276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C3C-4BE4-B90C-3EA358E3C2BB}"/>
                </c:ext>
              </c:extLst>
            </c:dLbl>
            <c:dLbl>
              <c:idx val="1"/>
              <c:layout>
                <c:manualLayout>
                  <c:x val="-9.0839995642633467E-2"/>
                  <c:y val="8.49583596822053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3C-4BE4-B90C-3EA358E3C2BB}"/>
                </c:ext>
              </c:extLst>
            </c:dLbl>
            <c:dLbl>
              <c:idx val="2"/>
              <c:layout>
                <c:manualLayout>
                  <c:x val="-7.5233874403211817E-2"/>
                  <c:y val="9.45263506919867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3C-4BE4-B90C-3EA358E3C2BB}"/>
                </c:ext>
              </c:extLst>
            </c:dLbl>
            <c:dLbl>
              <c:idx val="3"/>
              <c:layout>
                <c:manualLayout>
                  <c:x val="-0.15445709454692785"/>
                  <c:y val="-8.49350303826898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C3C-4BE4-B90C-3EA358E3C2BB}"/>
                </c:ext>
              </c:extLst>
            </c:dLbl>
            <c:dLbl>
              <c:idx val="4"/>
              <c:layout>
                <c:manualLayout>
                  <c:x val="-5.2773280374570464E-2"/>
                  <c:y val="-6.6023406732935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C3C-4BE4-B90C-3EA358E3C2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accent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</c:strCache>
            </c:strRef>
          </c:cat>
          <c:val>
            <c:numRef>
              <c:f>Sheet1!$B$2:$B$6</c:f>
              <c:numCache>
                <c:formatCode>"₹"\ #,##0.00</c:formatCode>
                <c:ptCount val="5"/>
                <c:pt idx="0">
                  <c:v>430511.53</c:v>
                </c:pt>
                <c:pt idx="1">
                  <c:v>459625.98</c:v>
                </c:pt>
                <c:pt idx="2">
                  <c:v>591698.18999999994</c:v>
                </c:pt>
                <c:pt idx="3">
                  <c:v>822245.17</c:v>
                </c:pt>
                <c:pt idx="4">
                  <c:v>1158435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3C-4BE4-B90C-3EA358E3C2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Liabilities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1777520600023348E-2"/>
                  <c:y val="-9.75836904849917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3C-4BE4-B90C-3EA358E3C2BB}"/>
                </c:ext>
              </c:extLst>
            </c:dLbl>
            <c:dLbl>
              <c:idx val="1"/>
              <c:layout>
                <c:manualLayout>
                  <c:x val="-9.9971365775795754E-2"/>
                  <c:y val="-6.5199946310613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3C-4BE4-B90C-3EA358E3C2BB}"/>
                </c:ext>
              </c:extLst>
            </c:dLbl>
            <c:dLbl>
              <c:idx val="2"/>
              <c:layout>
                <c:manualLayout>
                  <c:x val="-0.12601423530003297"/>
                  <c:y val="-7.47944119971375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C3C-4BE4-B90C-3EA358E3C2BB}"/>
                </c:ext>
              </c:extLst>
            </c:dLbl>
            <c:dLbl>
              <c:idx val="3"/>
              <c:layout>
                <c:manualLayout>
                  <c:x val="-5.7428460714965948E-2"/>
                  <c:y val="8.71567738854799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3C-4BE4-B90C-3EA358E3C2BB}"/>
                </c:ext>
              </c:extLst>
            </c:dLbl>
            <c:dLbl>
              <c:idx val="4"/>
              <c:layout>
                <c:manualLayout>
                  <c:x val="-2.7908434607002452E-3"/>
                  <c:y val="9.90842505388074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63125445729837"/>
                      <c:h val="8.471315385325571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C3C-4BE4-B90C-3EA358E3C2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2020-21</c:v>
                </c:pt>
                <c:pt idx="1">
                  <c:v>2021-22</c:v>
                </c:pt>
                <c:pt idx="2">
                  <c:v>2022-23</c:v>
                </c:pt>
                <c:pt idx="3">
                  <c:v>2023-24</c:v>
                </c:pt>
                <c:pt idx="4">
                  <c:v>2024-25</c:v>
                </c:pt>
              </c:strCache>
            </c:strRef>
          </c:cat>
          <c:val>
            <c:numRef>
              <c:f>Sheet1!$C$2:$C$6</c:f>
              <c:numCache>
                <c:formatCode>"₹"\ #,##0.00</c:formatCode>
                <c:ptCount val="5"/>
                <c:pt idx="0">
                  <c:v>429402.94</c:v>
                </c:pt>
                <c:pt idx="1">
                  <c:v>519506.6</c:v>
                </c:pt>
                <c:pt idx="2">
                  <c:v>654163.35</c:v>
                </c:pt>
                <c:pt idx="3">
                  <c:v>802280.85</c:v>
                </c:pt>
                <c:pt idx="4">
                  <c:v>1064753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C3C-4BE4-B90C-3EA358E3C2B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60268400"/>
        <c:axId val="702099696"/>
      </c:lineChart>
      <c:catAx>
        <c:axId val="96026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099696"/>
        <c:crosses val="autoZero"/>
        <c:auto val="0"/>
        <c:lblAlgn val="ctr"/>
        <c:lblOffset val="100"/>
        <c:noMultiLvlLbl val="0"/>
      </c:catAx>
      <c:valAx>
        <c:axId val="702099696"/>
        <c:scaling>
          <c:orientation val="minMax"/>
        </c:scaling>
        <c:delete val="1"/>
        <c:axPos val="l"/>
        <c:numFmt formatCode="&quot;₹&quot;\ #,##0.00" sourceLinked="1"/>
        <c:majorTickMark val="out"/>
        <c:minorTickMark val="none"/>
        <c:tickLblPos val="nextTo"/>
        <c:crossAx val="96026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.13235008064174608"/>
          <c:w val="0.33964195288817911"/>
          <c:h val="0.1865433437721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7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9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2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4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6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16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3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8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0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4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289FF-E2BC-40F1-A9BB-A636DD05895F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4B67E-A994-4A93-B165-B30506905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8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57F7-D543-434C-A59C-861264E32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Indigo: A Financial Health Analysis (2021-2025)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252-6DA7-4F47-9EE1-C3FE4E09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13797"/>
            <a:ext cx="10018713" cy="175259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Story of Remarkable Turnaround &amp; Strengthening Stability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E10A-DC7E-4643-9F22-226F7026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Recovery: Indigo Airline. has executed a powerful recovery over the past five years, transforming substantial net losses into strong, sustainable profitability. Revenue has grown consistently, reflecting a robust rebound in market demand.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Profitability: Operational efficiency has improved dramatically, with the Operating Margin expanding from 7.84% to nearly 30%. The company achieved a critical pivot to a positive Net Profit Margin in the last two years.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Strengthening Balance Sheet: The airline's financial foundation has solidified significantly. The Debt-to-Asset ratio has steadily decreased as asset growth outpaces liability growth. Critically, Working Capital has swung from a deep deficit to a healthy surplus, boosting short-term liquidity.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Assessment: The airline has successfully navigated recent industry-wide challenges and is now on a stable, upward trajectory, well-positioned for future growth.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2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59A51C0-A47D-4B2B-A549-9B86B516E2A6}"/>
              </a:ext>
            </a:extLst>
          </p:cNvPr>
          <p:cNvGrpSpPr/>
          <p:nvPr/>
        </p:nvGrpSpPr>
        <p:grpSpPr>
          <a:xfrm>
            <a:off x="838200" y="1825625"/>
            <a:ext cx="10515600" cy="4667250"/>
            <a:chOff x="469900" y="376766"/>
            <a:chExt cx="11252200" cy="61044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F31894-F7B1-4883-8837-44AD6520269E}"/>
                </a:ext>
              </a:extLst>
            </p:cNvPr>
            <p:cNvSpPr/>
            <p:nvPr/>
          </p:nvSpPr>
          <p:spPr>
            <a:xfrm>
              <a:off x="469900" y="376766"/>
              <a:ext cx="11252200" cy="6104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87006DDD-DAB4-4E7D-B70F-9BB7634004C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9901547"/>
                </p:ext>
              </p:extLst>
            </p:nvPr>
          </p:nvGraphicFramePr>
          <p:xfrm>
            <a:off x="860949" y="556252"/>
            <a:ext cx="4765798" cy="27863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A2473A6-2585-499D-9EB5-F27D0F4851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31630456"/>
                </p:ext>
              </p:extLst>
            </p:nvPr>
          </p:nvGraphicFramePr>
          <p:xfrm>
            <a:off x="6562208" y="556252"/>
            <a:ext cx="4881979" cy="3039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3F39B05-6607-47C6-B470-FDC7344E91C3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096000" y="376766"/>
              <a:ext cx="0" cy="610446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4DB6F0-C467-4B5B-B411-6583B0FC8D21}"/>
                </a:ext>
              </a:extLst>
            </p:cNvPr>
            <p:cNvSpPr/>
            <p:nvPr/>
          </p:nvSpPr>
          <p:spPr>
            <a:xfrm>
              <a:off x="860947" y="3771808"/>
              <a:ext cx="4765797" cy="22429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chart clearly illustrates the aggressive revenue recovery post-downturn.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most critical trend is the inflection point in FY 2023-24, where the airline moved from significant losses to substantial net income, a trend that continued into FY 2024-25.</a:t>
              </a:r>
              <a:endParaRPr lang="en-IN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B5D77C-EEAC-46B0-9581-E22F00EEBB31}"/>
                </a:ext>
              </a:extLst>
            </p:cNvPr>
            <p:cNvSpPr/>
            <p:nvPr/>
          </p:nvSpPr>
          <p:spPr>
            <a:xfrm>
              <a:off x="6562208" y="3857239"/>
              <a:ext cx="4881977" cy="22429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Operating Margin shows a remarkable improvement, stabilizing around a healthy 30% in the last two years, which points to excellent operational efficiency and cost controls.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Net Profit Margin's sharp upward trajectory mirrors the net income turnaround, confirming that the company's growth is profitable.</a:t>
              </a:r>
              <a:endParaRPr lang="en-IN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5B6524E9-2888-4D22-8EBE-9FE138AD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66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Deep Losses to Soaring Profits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76BA15-1FFA-43A3-B1F3-A07E42953D51}"/>
              </a:ext>
            </a:extLst>
          </p:cNvPr>
          <p:cNvGrpSpPr/>
          <p:nvPr/>
        </p:nvGrpSpPr>
        <p:grpSpPr>
          <a:xfrm>
            <a:off x="838200" y="1842559"/>
            <a:ext cx="10515600" cy="4351338"/>
            <a:chOff x="485192" y="387316"/>
            <a:chExt cx="11178073" cy="60182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008A98-1FFE-408E-B296-CCEB119D857B}"/>
                </a:ext>
              </a:extLst>
            </p:cNvPr>
            <p:cNvSpPr/>
            <p:nvPr/>
          </p:nvSpPr>
          <p:spPr>
            <a:xfrm>
              <a:off x="485192" y="387316"/>
              <a:ext cx="11178073" cy="60182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C881DFC-B9C5-4558-A23D-C84B8493AC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01132135"/>
                </p:ext>
              </p:extLst>
            </p:nvPr>
          </p:nvGraphicFramePr>
          <p:xfrm>
            <a:off x="933061" y="556250"/>
            <a:ext cx="4693684" cy="2960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C1ECCE-AB75-4245-B10D-46F14C9573DF}"/>
                </a:ext>
              </a:extLst>
            </p:cNvPr>
            <p:cNvSpPr/>
            <p:nvPr/>
          </p:nvSpPr>
          <p:spPr>
            <a:xfrm>
              <a:off x="933060" y="4059110"/>
              <a:ext cx="4693685" cy="1924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steady decline in the Debt-to-Asset ratio (from 1.00 to 0.92) is a key strength, indicating the company is becoming less leveraged and more financially resilient.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dramatic swing in Working Capital from a negative -</a:t>
              </a: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₹</a:t>
              </a: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21,882 to a positive ₹1,64,853 is a critical turnaround, signaling the company can comfortably meet its short-term obligations.</a:t>
              </a:r>
            </a:p>
          </p:txBody>
        </p: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ABFD6F14-5ACE-420A-B5DC-7859742335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0159825"/>
                </p:ext>
              </p:extLst>
            </p:nvPr>
          </p:nvGraphicFramePr>
          <p:xfrm>
            <a:off x="6521714" y="556251"/>
            <a:ext cx="4693684" cy="27863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EB7AF4-2C8C-4BBD-86F0-FB396B2C1A90}"/>
                </a:ext>
              </a:extLst>
            </p:cNvPr>
            <p:cNvSpPr/>
            <p:nvPr/>
          </p:nvSpPr>
          <p:spPr>
            <a:xfrm>
              <a:off x="6565255" y="3784084"/>
              <a:ext cx="4693685" cy="1810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chart shows that while both assets and liabilities have grown, the pace of asset growth has accelerated beyond liability growth in the last two years.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widening positive gap is a strong indicator of improving financial health and shareholder equity.</a:t>
              </a: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DE970E27-F686-42F9-80CB-B16D9D48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5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Stabilizing Foundation for Future Growth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C84135-70D2-4075-AE56-78CE5A9195FF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1842559"/>
            <a:ext cx="0" cy="4435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3C09-C108-4463-934B-D64EF21E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2C45-FF60-4FE5-AFA4-88208919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airline's strong financial position can be leveraged for strategic investments like fleet modernization or expansion into new, profitable routes.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financial health makes the company more attractive to investors, potentially lowering the cost of capital.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Risks: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remains vulnerable to external factors such as fuel price volatility, intense competition, and geopolitical events that impact travel demand.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Opinion: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Airline Inc. has demonstrated exceptional resilience. Its current financial health is robust, and it is well-positioned to capitalize on growth opportunities, provided it continues to manage external market risks effectively.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95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</TotalTime>
  <Words>530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Indigo: A Financial Health Analysis (2021-2025)</vt:lpstr>
      <vt:lpstr>A Story of Remarkable Turnaround &amp; Strengthening Stability</vt:lpstr>
      <vt:lpstr>From Deep Losses to Soaring Profits</vt:lpstr>
      <vt:lpstr>A Stabilizing Foundation for Future Growth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koushik bharati</dc:creator>
  <cp:lastModifiedBy>koushik bharati</cp:lastModifiedBy>
  <cp:revision>14</cp:revision>
  <dcterms:created xsi:type="dcterms:W3CDTF">2025-10-07T09:53:53Z</dcterms:created>
  <dcterms:modified xsi:type="dcterms:W3CDTF">2025-10-07T14:30:49Z</dcterms:modified>
</cp:coreProperties>
</file>