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5" r:id="rId3"/>
    <p:sldId id="256" r:id="rId4"/>
    <p:sldId id="3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0545F-B1AE-4A0A-AB77-ECB0A1A7CBDF}" v="1" dt="2024-08-13T16:40:2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8812F-EBD7-4B13-83F5-B3967751FFB2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CC76C-C69C-4D07-A611-EFC46A49492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050" dirty="0"/>
            <a:t>Data Analysis and Interpretation</a:t>
          </a:r>
        </a:p>
      </dgm:t>
    </dgm:pt>
    <dgm:pt modelId="{0DE5C38D-3355-4E73-B435-C419B589B010}" type="parTrans" cxnId="{52E046B4-A1B0-4DF9-9DD7-A8A21BCF2E84}">
      <dgm:prSet/>
      <dgm:spPr/>
      <dgm:t>
        <a:bodyPr/>
        <a:lstStyle/>
        <a:p>
          <a:endParaRPr lang="en-US" sz="1050"/>
        </a:p>
      </dgm:t>
    </dgm:pt>
    <dgm:pt modelId="{7F3618CD-4FB5-4DBE-8BBD-E4A531953F9F}" type="sibTrans" cxnId="{52E046B4-A1B0-4DF9-9DD7-A8A21BCF2E84}">
      <dgm:prSet/>
      <dgm:spPr/>
      <dgm:t>
        <a:bodyPr/>
        <a:lstStyle/>
        <a:p>
          <a:endParaRPr lang="en-US" sz="1050"/>
        </a:p>
      </dgm:t>
    </dgm:pt>
    <dgm:pt modelId="{FC8A8EC6-B149-4257-B566-A76D3ADC62B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1050" dirty="0"/>
            <a:t>Biomarker discovery</a:t>
          </a:r>
          <a:endParaRPr lang="en-US" sz="1050" dirty="0"/>
        </a:p>
      </dgm:t>
    </dgm:pt>
    <dgm:pt modelId="{82F160BD-5E79-40CF-A13F-87E8A0B2B6AA}" type="parTrans" cxnId="{C3DC7F29-9A83-4A52-B0C8-BFE06199364F}">
      <dgm:prSet/>
      <dgm:spPr/>
      <dgm:t>
        <a:bodyPr/>
        <a:lstStyle/>
        <a:p>
          <a:endParaRPr lang="en-US" sz="1050"/>
        </a:p>
      </dgm:t>
    </dgm:pt>
    <dgm:pt modelId="{E0EA2694-FA0D-45EC-8D96-07BF590782A1}" type="sibTrans" cxnId="{C3DC7F29-9A83-4A52-B0C8-BFE06199364F}">
      <dgm:prSet/>
      <dgm:spPr/>
      <dgm:t>
        <a:bodyPr/>
        <a:lstStyle/>
        <a:p>
          <a:endParaRPr lang="en-US" sz="1050"/>
        </a:p>
      </dgm:t>
    </dgm:pt>
    <dgm:pt modelId="{14C81EEB-FB3B-4C15-87F6-4D0EE8904FD8}">
      <dgm:prSet phldrT="[Text]" custT="1"/>
      <dgm:spPr/>
      <dgm:t>
        <a:bodyPr/>
        <a:lstStyle/>
        <a:p>
          <a:r>
            <a:rPr lang="en-IN" sz="1050" dirty="0"/>
            <a:t>Pathway Analysis</a:t>
          </a:r>
          <a:endParaRPr lang="en-US" sz="1050" dirty="0"/>
        </a:p>
      </dgm:t>
    </dgm:pt>
    <dgm:pt modelId="{B3EE9787-EB0B-45F1-8F91-06461FC16A07}" type="parTrans" cxnId="{A0492D22-2244-46D2-8C44-9843678C898B}">
      <dgm:prSet/>
      <dgm:spPr/>
      <dgm:t>
        <a:bodyPr/>
        <a:lstStyle/>
        <a:p>
          <a:endParaRPr lang="en-US" sz="1050"/>
        </a:p>
      </dgm:t>
    </dgm:pt>
    <dgm:pt modelId="{605148BE-4860-4A6A-9AC9-3BDDDF2DE32A}" type="sibTrans" cxnId="{A0492D22-2244-46D2-8C44-9843678C898B}">
      <dgm:prSet/>
      <dgm:spPr/>
      <dgm:t>
        <a:bodyPr/>
        <a:lstStyle/>
        <a:p>
          <a:endParaRPr lang="en-US" sz="1050"/>
        </a:p>
      </dgm:t>
    </dgm:pt>
    <dgm:pt modelId="{0987C269-751B-4117-A023-272E91EA7C8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sz="1050" dirty="0"/>
            <a:t>Novel Network Identification</a:t>
          </a:r>
          <a:endParaRPr lang="en-US" sz="1050" dirty="0"/>
        </a:p>
      </dgm:t>
    </dgm:pt>
    <dgm:pt modelId="{86521E09-5EC6-4C2A-8145-A5672ACE52C2}" type="parTrans" cxnId="{4E071E0D-8D81-430C-A355-CF8DAC107C21}">
      <dgm:prSet/>
      <dgm:spPr/>
      <dgm:t>
        <a:bodyPr/>
        <a:lstStyle/>
        <a:p>
          <a:endParaRPr lang="en-US" sz="1050"/>
        </a:p>
      </dgm:t>
    </dgm:pt>
    <dgm:pt modelId="{5DFEABD2-0976-456F-9EFD-13FAD7ABA371}" type="sibTrans" cxnId="{4E071E0D-8D81-430C-A355-CF8DAC107C21}">
      <dgm:prSet/>
      <dgm:spPr/>
      <dgm:t>
        <a:bodyPr/>
        <a:lstStyle/>
        <a:p>
          <a:endParaRPr lang="en-US" sz="1050"/>
        </a:p>
      </dgm:t>
    </dgm:pt>
    <dgm:pt modelId="{799D6E72-E56B-4A72-878A-945537B18AE6}">
      <dgm:prSet phldrT="[Text]" custT="1"/>
      <dgm:spPr/>
      <dgm:t>
        <a:bodyPr/>
        <a:lstStyle/>
        <a:p>
          <a:r>
            <a:rPr lang="en-US" sz="1050" dirty="0"/>
            <a:t>Potential Therapeutic Target Identification </a:t>
          </a:r>
        </a:p>
      </dgm:t>
    </dgm:pt>
    <dgm:pt modelId="{774919A3-B873-417C-8A99-042E0682217A}" type="parTrans" cxnId="{C2C88A55-22DB-4BF8-A891-5DB03C40EFBA}">
      <dgm:prSet/>
      <dgm:spPr/>
      <dgm:t>
        <a:bodyPr/>
        <a:lstStyle/>
        <a:p>
          <a:endParaRPr lang="en-US" sz="1050"/>
        </a:p>
      </dgm:t>
    </dgm:pt>
    <dgm:pt modelId="{CBF4DD9F-1F01-411D-9B33-2656F723F965}" type="sibTrans" cxnId="{C2C88A55-22DB-4BF8-A891-5DB03C40EFBA}">
      <dgm:prSet/>
      <dgm:spPr/>
      <dgm:t>
        <a:bodyPr/>
        <a:lstStyle/>
        <a:p>
          <a:endParaRPr lang="en-US" sz="1050"/>
        </a:p>
      </dgm:t>
    </dgm:pt>
    <dgm:pt modelId="{1BDAA89B-934E-4333-9C77-65F0C4F9F98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sz="1050" dirty="0"/>
            <a:t>Validation of Potential Biomarker</a:t>
          </a:r>
          <a:endParaRPr lang="en-US" sz="1050" dirty="0"/>
        </a:p>
      </dgm:t>
    </dgm:pt>
    <dgm:pt modelId="{8C297C6C-1775-43F8-9967-42D04EC89041}" type="parTrans" cxnId="{80BF9EF4-43BF-4889-B1C1-3F3F5414FCCD}">
      <dgm:prSet/>
      <dgm:spPr/>
      <dgm:t>
        <a:bodyPr/>
        <a:lstStyle/>
        <a:p>
          <a:endParaRPr lang="en-US" sz="1050"/>
        </a:p>
      </dgm:t>
    </dgm:pt>
    <dgm:pt modelId="{D995B561-BB0D-47FD-9D16-02BDBF36A12F}" type="sibTrans" cxnId="{80BF9EF4-43BF-4889-B1C1-3F3F5414FCCD}">
      <dgm:prSet/>
      <dgm:spPr/>
      <dgm:t>
        <a:bodyPr/>
        <a:lstStyle/>
        <a:p>
          <a:endParaRPr lang="en-US" sz="1050"/>
        </a:p>
      </dgm:t>
    </dgm:pt>
    <dgm:pt modelId="{9B2C7BD4-6E60-40D2-A102-6B8A11B1A3F7}">
      <dgm:prSet phldrT="[Text]" custT="1"/>
      <dgm:spPr/>
      <dgm:t>
        <a:bodyPr/>
        <a:lstStyle/>
        <a:p>
          <a:r>
            <a:rPr lang="en-IN" sz="1050" dirty="0"/>
            <a:t>Prediction of Health and disease</a:t>
          </a:r>
          <a:endParaRPr lang="en-US" sz="1050" dirty="0"/>
        </a:p>
      </dgm:t>
    </dgm:pt>
    <dgm:pt modelId="{D5D2AE1F-1241-4D05-8B3F-3B8655BB6EFF}" type="parTrans" cxnId="{F9F988F2-0162-4D17-8E72-D290F7DABE14}">
      <dgm:prSet/>
      <dgm:spPr/>
      <dgm:t>
        <a:bodyPr/>
        <a:lstStyle/>
        <a:p>
          <a:endParaRPr lang="en-US" sz="1050"/>
        </a:p>
      </dgm:t>
    </dgm:pt>
    <dgm:pt modelId="{C0B8D3EC-82A8-4C17-A1E2-A23C30F235CC}" type="sibTrans" cxnId="{F9F988F2-0162-4D17-8E72-D290F7DABE14}">
      <dgm:prSet/>
      <dgm:spPr/>
      <dgm:t>
        <a:bodyPr/>
        <a:lstStyle/>
        <a:p>
          <a:endParaRPr lang="en-US" sz="1050"/>
        </a:p>
      </dgm:t>
    </dgm:pt>
    <dgm:pt modelId="{12CB4A40-8A4A-4048-82D5-80CFB8968D74}" type="pres">
      <dgm:prSet presAssocID="{0398812F-EBD7-4B13-83F5-B3967751FFB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135F3C-1752-426C-AB41-BE16F1DA58F8}" type="pres">
      <dgm:prSet presAssocID="{09CCC76C-C69C-4D07-A611-EFC46A49492C}" presName="Parent" presStyleLbl="node0" presStyleIdx="0" presStyleCnt="1" custLinFactNeighborX="-1040">
        <dgm:presLayoutVars>
          <dgm:chMax val="6"/>
          <dgm:chPref val="6"/>
        </dgm:presLayoutVars>
      </dgm:prSet>
      <dgm:spPr/>
    </dgm:pt>
    <dgm:pt modelId="{AAC52231-3E99-4684-94E1-0859F73F0C97}" type="pres">
      <dgm:prSet presAssocID="{FC8A8EC6-B149-4257-B566-A76D3ADC62B8}" presName="Accent1" presStyleCnt="0"/>
      <dgm:spPr/>
    </dgm:pt>
    <dgm:pt modelId="{16DD2447-80A7-4EC2-9253-B072E7D60553}" type="pres">
      <dgm:prSet presAssocID="{FC8A8EC6-B149-4257-B566-A76D3ADC62B8}" presName="Accent" presStyleLbl="bgShp" presStyleIdx="0" presStyleCnt="6"/>
      <dgm:spPr/>
    </dgm:pt>
    <dgm:pt modelId="{10783A8B-B2FA-4907-99CF-F1375727CC4D}" type="pres">
      <dgm:prSet presAssocID="{FC8A8EC6-B149-4257-B566-A76D3ADC62B8}" presName="Child1" presStyleLbl="node1" presStyleIdx="0" presStyleCnt="6" custScaleX="111832" custScaleY="112505" custLinFactNeighborX="-2570" custLinFactNeighborY="1486">
        <dgm:presLayoutVars>
          <dgm:chMax val="0"/>
          <dgm:chPref val="0"/>
          <dgm:bulletEnabled val="1"/>
        </dgm:presLayoutVars>
      </dgm:prSet>
      <dgm:spPr/>
    </dgm:pt>
    <dgm:pt modelId="{646B27CA-3FBF-418F-8E50-9E9644B4F56F}" type="pres">
      <dgm:prSet presAssocID="{14C81EEB-FB3B-4C15-87F6-4D0EE8904FD8}" presName="Accent2" presStyleCnt="0"/>
      <dgm:spPr/>
    </dgm:pt>
    <dgm:pt modelId="{4C4AC871-07BD-4AF9-80CC-9FC19F2A03E4}" type="pres">
      <dgm:prSet presAssocID="{14C81EEB-FB3B-4C15-87F6-4D0EE8904FD8}" presName="Accent" presStyleLbl="bgShp" presStyleIdx="1" presStyleCnt="6"/>
      <dgm:spPr/>
    </dgm:pt>
    <dgm:pt modelId="{B10BB40F-0EFE-4EC2-AAE5-F1B79F4A05BE}" type="pres">
      <dgm:prSet presAssocID="{14C81EEB-FB3B-4C15-87F6-4D0EE8904FD8}" presName="Child2" presStyleLbl="node1" presStyleIdx="1" presStyleCnt="6" custScaleX="116618" custScaleY="114312" custLinFactNeighborX="-1285" custLinFactNeighborY="0">
        <dgm:presLayoutVars>
          <dgm:chMax val="0"/>
          <dgm:chPref val="0"/>
          <dgm:bulletEnabled val="1"/>
        </dgm:presLayoutVars>
      </dgm:prSet>
      <dgm:spPr/>
    </dgm:pt>
    <dgm:pt modelId="{7B537078-F4CA-47F6-8F88-1F40AF27A14C}" type="pres">
      <dgm:prSet presAssocID="{0987C269-751B-4117-A023-272E91EA7C89}" presName="Accent3" presStyleCnt="0"/>
      <dgm:spPr/>
    </dgm:pt>
    <dgm:pt modelId="{803804B8-B85D-4B11-A102-25D384B4A3C4}" type="pres">
      <dgm:prSet presAssocID="{0987C269-751B-4117-A023-272E91EA7C89}" presName="Accent" presStyleLbl="bgShp" presStyleIdx="2" presStyleCnt="6"/>
      <dgm:spPr/>
    </dgm:pt>
    <dgm:pt modelId="{DC26FB1E-AE98-498E-828E-39772D860561}" type="pres">
      <dgm:prSet presAssocID="{0987C269-751B-4117-A023-272E91EA7C89}" presName="Child3" presStyleLbl="node1" presStyleIdx="2" presStyleCnt="6" custScaleX="114244" custScaleY="112864" custLinFactNeighborX="-1269">
        <dgm:presLayoutVars>
          <dgm:chMax val="0"/>
          <dgm:chPref val="0"/>
          <dgm:bulletEnabled val="1"/>
        </dgm:presLayoutVars>
      </dgm:prSet>
      <dgm:spPr/>
    </dgm:pt>
    <dgm:pt modelId="{36C71421-C33F-4C2C-B177-0D764903129D}" type="pres">
      <dgm:prSet presAssocID="{799D6E72-E56B-4A72-878A-945537B18AE6}" presName="Accent4" presStyleCnt="0"/>
      <dgm:spPr/>
    </dgm:pt>
    <dgm:pt modelId="{7A67B6A9-184E-4E4C-9BA1-A97E90DE44F5}" type="pres">
      <dgm:prSet presAssocID="{799D6E72-E56B-4A72-878A-945537B18AE6}" presName="Accent" presStyleLbl="bgShp" presStyleIdx="3" presStyleCnt="6"/>
      <dgm:spPr/>
    </dgm:pt>
    <dgm:pt modelId="{EE62F80C-5DBC-4FB2-814F-2F5385563A6B}" type="pres">
      <dgm:prSet presAssocID="{799D6E72-E56B-4A72-878A-945537B18AE6}" presName="Child4" presStyleLbl="node1" presStyleIdx="3" presStyleCnt="6" custScaleX="123608" custScaleY="110017" custLinFactNeighborX="-2538" custLinFactNeighborY="-4401">
        <dgm:presLayoutVars>
          <dgm:chMax val="0"/>
          <dgm:chPref val="0"/>
          <dgm:bulletEnabled val="1"/>
        </dgm:presLayoutVars>
      </dgm:prSet>
      <dgm:spPr/>
    </dgm:pt>
    <dgm:pt modelId="{AE989E04-EDC0-4E44-9CD9-9246AE4207D0}" type="pres">
      <dgm:prSet presAssocID="{1BDAA89B-934E-4333-9C77-65F0C4F9F988}" presName="Accent5" presStyleCnt="0"/>
      <dgm:spPr/>
    </dgm:pt>
    <dgm:pt modelId="{3728ABD0-8C2D-4303-961E-559D922CCEA4}" type="pres">
      <dgm:prSet presAssocID="{1BDAA89B-934E-4333-9C77-65F0C4F9F988}" presName="Accent" presStyleLbl="bgShp" presStyleIdx="4" presStyleCnt="6"/>
      <dgm:spPr/>
    </dgm:pt>
    <dgm:pt modelId="{CDD52338-E92A-49B4-9CA1-316674BAF094}" type="pres">
      <dgm:prSet presAssocID="{1BDAA89B-934E-4333-9C77-65F0C4F9F988}" presName="Child5" presStyleLbl="node1" presStyleIdx="4" presStyleCnt="6" custScaleX="112632" custScaleY="113001" custLinFactNeighborX="-2522" custLinFactNeighborY="-1391">
        <dgm:presLayoutVars>
          <dgm:chMax val="0"/>
          <dgm:chPref val="0"/>
          <dgm:bulletEnabled val="1"/>
        </dgm:presLayoutVars>
      </dgm:prSet>
      <dgm:spPr/>
    </dgm:pt>
    <dgm:pt modelId="{58C56F61-14D6-4562-86BC-E2C417B55C55}" type="pres">
      <dgm:prSet presAssocID="{9B2C7BD4-6E60-40D2-A102-6B8A11B1A3F7}" presName="Accent6" presStyleCnt="0"/>
      <dgm:spPr/>
    </dgm:pt>
    <dgm:pt modelId="{FB0F83E3-7DEF-43CB-B86A-14C1B0643870}" type="pres">
      <dgm:prSet presAssocID="{9B2C7BD4-6E60-40D2-A102-6B8A11B1A3F7}" presName="Accent" presStyleLbl="bgShp" presStyleIdx="5" presStyleCnt="6"/>
      <dgm:spPr/>
    </dgm:pt>
    <dgm:pt modelId="{33D3B28A-6F82-4B29-91A3-F1AB35698128}" type="pres">
      <dgm:prSet presAssocID="{9B2C7BD4-6E60-40D2-A102-6B8A11B1A3F7}" presName="Child6" presStyleLbl="node1" presStyleIdx="5" presStyleCnt="6" custScaleX="118676" custScaleY="111104" custLinFactNeighborX="-5124" custLinFactNeighborY="76">
        <dgm:presLayoutVars>
          <dgm:chMax val="0"/>
          <dgm:chPref val="0"/>
          <dgm:bulletEnabled val="1"/>
        </dgm:presLayoutVars>
      </dgm:prSet>
      <dgm:spPr/>
    </dgm:pt>
  </dgm:ptLst>
  <dgm:cxnLst>
    <dgm:cxn modelId="{4E071E0D-8D81-430C-A355-CF8DAC107C21}" srcId="{09CCC76C-C69C-4D07-A611-EFC46A49492C}" destId="{0987C269-751B-4117-A023-272E91EA7C89}" srcOrd="2" destOrd="0" parTransId="{86521E09-5EC6-4C2A-8145-A5672ACE52C2}" sibTransId="{5DFEABD2-0976-456F-9EFD-13FAD7ABA371}"/>
    <dgm:cxn modelId="{A0492D22-2244-46D2-8C44-9843678C898B}" srcId="{09CCC76C-C69C-4D07-A611-EFC46A49492C}" destId="{14C81EEB-FB3B-4C15-87F6-4D0EE8904FD8}" srcOrd="1" destOrd="0" parTransId="{B3EE9787-EB0B-45F1-8F91-06461FC16A07}" sibTransId="{605148BE-4860-4A6A-9AC9-3BDDDF2DE32A}"/>
    <dgm:cxn modelId="{C3DC7F29-9A83-4A52-B0C8-BFE06199364F}" srcId="{09CCC76C-C69C-4D07-A611-EFC46A49492C}" destId="{FC8A8EC6-B149-4257-B566-A76D3ADC62B8}" srcOrd="0" destOrd="0" parTransId="{82F160BD-5E79-40CF-A13F-87E8A0B2B6AA}" sibTransId="{E0EA2694-FA0D-45EC-8D96-07BF590782A1}"/>
    <dgm:cxn modelId="{670CE23C-9CA1-4693-B960-05D91A70773D}" type="presOf" srcId="{1BDAA89B-934E-4333-9C77-65F0C4F9F988}" destId="{CDD52338-E92A-49B4-9CA1-316674BAF094}" srcOrd="0" destOrd="0" presId="urn:microsoft.com/office/officeart/2011/layout/HexagonRadial"/>
    <dgm:cxn modelId="{C2C88A55-22DB-4BF8-A891-5DB03C40EFBA}" srcId="{09CCC76C-C69C-4D07-A611-EFC46A49492C}" destId="{799D6E72-E56B-4A72-878A-945537B18AE6}" srcOrd="3" destOrd="0" parTransId="{774919A3-B873-417C-8A99-042E0682217A}" sibTransId="{CBF4DD9F-1F01-411D-9B33-2656F723F965}"/>
    <dgm:cxn modelId="{BE2C1E96-7BD7-4482-9EE0-188A445618A7}" type="presOf" srcId="{0987C269-751B-4117-A023-272E91EA7C89}" destId="{DC26FB1E-AE98-498E-828E-39772D860561}" srcOrd="0" destOrd="0" presId="urn:microsoft.com/office/officeart/2011/layout/HexagonRadial"/>
    <dgm:cxn modelId="{2E3B7C9F-4C77-4993-99E3-0766A34ED3E1}" type="presOf" srcId="{14C81EEB-FB3B-4C15-87F6-4D0EE8904FD8}" destId="{B10BB40F-0EFE-4EC2-AAE5-F1B79F4A05BE}" srcOrd="0" destOrd="0" presId="urn:microsoft.com/office/officeart/2011/layout/HexagonRadial"/>
    <dgm:cxn modelId="{DE6020A8-DAC6-4D87-A413-A307529F8E99}" type="presOf" srcId="{FC8A8EC6-B149-4257-B566-A76D3ADC62B8}" destId="{10783A8B-B2FA-4907-99CF-F1375727CC4D}" srcOrd="0" destOrd="0" presId="urn:microsoft.com/office/officeart/2011/layout/HexagonRadial"/>
    <dgm:cxn modelId="{52E046B4-A1B0-4DF9-9DD7-A8A21BCF2E84}" srcId="{0398812F-EBD7-4B13-83F5-B3967751FFB2}" destId="{09CCC76C-C69C-4D07-A611-EFC46A49492C}" srcOrd="0" destOrd="0" parTransId="{0DE5C38D-3355-4E73-B435-C419B589B010}" sibTransId="{7F3618CD-4FB5-4DBE-8BBD-E4A531953F9F}"/>
    <dgm:cxn modelId="{DFC41ABA-F285-485D-88F1-36511D130849}" type="presOf" srcId="{799D6E72-E56B-4A72-878A-945537B18AE6}" destId="{EE62F80C-5DBC-4FB2-814F-2F5385563A6B}" srcOrd="0" destOrd="0" presId="urn:microsoft.com/office/officeart/2011/layout/HexagonRadial"/>
    <dgm:cxn modelId="{6FF265E0-9E0E-44C1-B48B-BD8C9A3D08E6}" type="presOf" srcId="{0398812F-EBD7-4B13-83F5-B3967751FFB2}" destId="{12CB4A40-8A4A-4048-82D5-80CFB8968D74}" srcOrd="0" destOrd="0" presId="urn:microsoft.com/office/officeart/2011/layout/HexagonRadial"/>
    <dgm:cxn modelId="{E296B9EE-B88B-4230-A63E-D0AF8626287E}" type="presOf" srcId="{09CCC76C-C69C-4D07-A611-EFC46A49492C}" destId="{8C135F3C-1752-426C-AB41-BE16F1DA58F8}" srcOrd="0" destOrd="0" presId="urn:microsoft.com/office/officeart/2011/layout/HexagonRadial"/>
    <dgm:cxn modelId="{F9F988F2-0162-4D17-8E72-D290F7DABE14}" srcId="{09CCC76C-C69C-4D07-A611-EFC46A49492C}" destId="{9B2C7BD4-6E60-40D2-A102-6B8A11B1A3F7}" srcOrd="5" destOrd="0" parTransId="{D5D2AE1F-1241-4D05-8B3F-3B8655BB6EFF}" sibTransId="{C0B8D3EC-82A8-4C17-A1E2-A23C30F235CC}"/>
    <dgm:cxn modelId="{4A10B7F3-A5C1-4F18-B82A-EDB0674B9C1E}" type="presOf" srcId="{9B2C7BD4-6E60-40D2-A102-6B8A11B1A3F7}" destId="{33D3B28A-6F82-4B29-91A3-F1AB35698128}" srcOrd="0" destOrd="0" presId="urn:microsoft.com/office/officeart/2011/layout/HexagonRadial"/>
    <dgm:cxn modelId="{80BF9EF4-43BF-4889-B1C1-3F3F5414FCCD}" srcId="{09CCC76C-C69C-4D07-A611-EFC46A49492C}" destId="{1BDAA89B-934E-4333-9C77-65F0C4F9F988}" srcOrd="4" destOrd="0" parTransId="{8C297C6C-1775-43F8-9967-42D04EC89041}" sibTransId="{D995B561-BB0D-47FD-9D16-02BDBF36A12F}"/>
    <dgm:cxn modelId="{DA4AB321-8B77-4066-82BC-37D699790F0A}" type="presParOf" srcId="{12CB4A40-8A4A-4048-82D5-80CFB8968D74}" destId="{8C135F3C-1752-426C-AB41-BE16F1DA58F8}" srcOrd="0" destOrd="0" presId="urn:microsoft.com/office/officeart/2011/layout/HexagonRadial"/>
    <dgm:cxn modelId="{4B746CC4-163F-432D-89AC-9194CD5629A6}" type="presParOf" srcId="{12CB4A40-8A4A-4048-82D5-80CFB8968D74}" destId="{AAC52231-3E99-4684-94E1-0859F73F0C97}" srcOrd="1" destOrd="0" presId="urn:microsoft.com/office/officeart/2011/layout/HexagonRadial"/>
    <dgm:cxn modelId="{798D90CE-C572-49D8-B1D9-CC056CA17B01}" type="presParOf" srcId="{AAC52231-3E99-4684-94E1-0859F73F0C97}" destId="{16DD2447-80A7-4EC2-9253-B072E7D60553}" srcOrd="0" destOrd="0" presId="urn:microsoft.com/office/officeart/2011/layout/HexagonRadial"/>
    <dgm:cxn modelId="{5C1D0353-B8C9-404C-AE53-F1D815BEC9B3}" type="presParOf" srcId="{12CB4A40-8A4A-4048-82D5-80CFB8968D74}" destId="{10783A8B-B2FA-4907-99CF-F1375727CC4D}" srcOrd="2" destOrd="0" presId="urn:microsoft.com/office/officeart/2011/layout/HexagonRadial"/>
    <dgm:cxn modelId="{AEBE9FDB-3922-4F31-8137-BF0A98A05C28}" type="presParOf" srcId="{12CB4A40-8A4A-4048-82D5-80CFB8968D74}" destId="{646B27CA-3FBF-418F-8E50-9E9644B4F56F}" srcOrd="3" destOrd="0" presId="urn:microsoft.com/office/officeart/2011/layout/HexagonRadial"/>
    <dgm:cxn modelId="{974DD870-BEC5-4805-9674-B1CD86713A2F}" type="presParOf" srcId="{646B27CA-3FBF-418F-8E50-9E9644B4F56F}" destId="{4C4AC871-07BD-4AF9-80CC-9FC19F2A03E4}" srcOrd="0" destOrd="0" presId="urn:microsoft.com/office/officeart/2011/layout/HexagonRadial"/>
    <dgm:cxn modelId="{088045CB-6E6B-421F-854B-4167B4ACB18C}" type="presParOf" srcId="{12CB4A40-8A4A-4048-82D5-80CFB8968D74}" destId="{B10BB40F-0EFE-4EC2-AAE5-F1B79F4A05BE}" srcOrd="4" destOrd="0" presId="urn:microsoft.com/office/officeart/2011/layout/HexagonRadial"/>
    <dgm:cxn modelId="{406517FA-06D6-490A-A87F-CE7BBCD25906}" type="presParOf" srcId="{12CB4A40-8A4A-4048-82D5-80CFB8968D74}" destId="{7B537078-F4CA-47F6-8F88-1F40AF27A14C}" srcOrd="5" destOrd="0" presId="urn:microsoft.com/office/officeart/2011/layout/HexagonRadial"/>
    <dgm:cxn modelId="{9761391F-73BE-412C-8E99-B9065929DEB0}" type="presParOf" srcId="{7B537078-F4CA-47F6-8F88-1F40AF27A14C}" destId="{803804B8-B85D-4B11-A102-25D384B4A3C4}" srcOrd="0" destOrd="0" presId="urn:microsoft.com/office/officeart/2011/layout/HexagonRadial"/>
    <dgm:cxn modelId="{7A2B48B1-1AF5-45AA-ADE8-B359BF4B4120}" type="presParOf" srcId="{12CB4A40-8A4A-4048-82D5-80CFB8968D74}" destId="{DC26FB1E-AE98-498E-828E-39772D860561}" srcOrd="6" destOrd="0" presId="urn:microsoft.com/office/officeart/2011/layout/HexagonRadial"/>
    <dgm:cxn modelId="{2B3260BA-3973-435B-92E8-974673E34040}" type="presParOf" srcId="{12CB4A40-8A4A-4048-82D5-80CFB8968D74}" destId="{36C71421-C33F-4C2C-B177-0D764903129D}" srcOrd="7" destOrd="0" presId="urn:microsoft.com/office/officeart/2011/layout/HexagonRadial"/>
    <dgm:cxn modelId="{CB5D9E26-F5CA-44FB-8E6D-CE9E94840F9E}" type="presParOf" srcId="{36C71421-C33F-4C2C-B177-0D764903129D}" destId="{7A67B6A9-184E-4E4C-9BA1-A97E90DE44F5}" srcOrd="0" destOrd="0" presId="urn:microsoft.com/office/officeart/2011/layout/HexagonRadial"/>
    <dgm:cxn modelId="{5B6B7791-B804-48EF-BE3E-06B03CA23454}" type="presParOf" srcId="{12CB4A40-8A4A-4048-82D5-80CFB8968D74}" destId="{EE62F80C-5DBC-4FB2-814F-2F5385563A6B}" srcOrd="8" destOrd="0" presId="urn:microsoft.com/office/officeart/2011/layout/HexagonRadial"/>
    <dgm:cxn modelId="{59A3F3B6-BE7D-4A66-8507-5656DB0F0004}" type="presParOf" srcId="{12CB4A40-8A4A-4048-82D5-80CFB8968D74}" destId="{AE989E04-EDC0-4E44-9CD9-9246AE4207D0}" srcOrd="9" destOrd="0" presId="urn:microsoft.com/office/officeart/2011/layout/HexagonRadial"/>
    <dgm:cxn modelId="{5F718899-12B7-4B6F-A5E1-55CAA94C4DD0}" type="presParOf" srcId="{AE989E04-EDC0-4E44-9CD9-9246AE4207D0}" destId="{3728ABD0-8C2D-4303-961E-559D922CCEA4}" srcOrd="0" destOrd="0" presId="urn:microsoft.com/office/officeart/2011/layout/HexagonRadial"/>
    <dgm:cxn modelId="{70E2F873-E37C-4205-8174-EE2D802C71D6}" type="presParOf" srcId="{12CB4A40-8A4A-4048-82D5-80CFB8968D74}" destId="{CDD52338-E92A-49B4-9CA1-316674BAF094}" srcOrd="10" destOrd="0" presId="urn:microsoft.com/office/officeart/2011/layout/HexagonRadial"/>
    <dgm:cxn modelId="{A335B4E9-FCDE-4C2D-8CC2-A9B6D121FE76}" type="presParOf" srcId="{12CB4A40-8A4A-4048-82D5-80CFB8968D74}" destId="{58C56F61-14D6-4562-86BC-E2C417B55C55}" srcOrd="11" destOrd="0" presId="urn:microsoft.com/office/officeart/2011/layout/HexagonRadial"/>
    <dgm:cxn modelId="{75EBD6B2-32BD-4DE7-AC49-8074FCA1D2A4}" type="presParOf" srcId="{58C56F61-14D6-4562-86BC-E2C417B55C55}" destId="{FB0F83E3-7DEF-43CB-B86A-14C1B0643870}" srcOrd="0" destOrd="0" presId="urn:microsoft.com/office/officeart/2011/layout/HexagonRadial"/>
    <dgm:cxn modelId="{69D04643-8BAF-4D23-99F8-E5885D4FD701}" type="presParOf" srcId="{12CB4A40-8A4A-4048-82D5-80CFB8968D74}" destId="{33D3B28A-6F82-4B29-91A3-F1AB3569812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F3C-1752-426C-AB41-BE16F1DA58F8}">
      <dsp:nvSpPr>
        <dsp:cNvPr id="0" name=""/>
        <dsp:cNvSpPr/>
      </dsp:nvSpPr>
      <dsp:spPr>
        <a:xfrm>
          <a:off x="1622553" y="996549"/>
          <a:ext cx="1259597" cy="1089602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Analysis and Interpretation</a:t>
          </a:r>
        </a:p>
      </dsp:txBody>
      <dsp:txXfrm>
        <a:off x="1831286" y="1177111"/>
        <a:ext cx="842131" cy="728478"/>
      </dsp:txXfrm>
    </dsp:sp>
    <dsp:sp modelId="{4C4AC871-07BD-4AF9-80CC-9FC19F2A03E4}">
      <dsp:nvSpPr>
        <dsp:cNvPr id="0" name=""/>
        <dsp:cNvSpPr/>
      </dsp:nvSpPr>
      <dsp:spPr>
        <a:xfrm>
          <a:off x="2424403" y="475247"/>
          <a:ext cx="475242" cy="4094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83A8B-B2FA-4907-99CF-F1375727CC4D}">
      <dsp:nvSpPr>
        <dsp:cNvPr id="0" name=""/>
        <dsp:cNvSpPr/>
      </dsp:nvSpPr>
      <dsp:spPr>
        <a:xfrm>
          <a:off x="1664084" y="-37010"/>
          <a:ext cx="1154364" cy="1004671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Biomarker discovery</a:t>
          </a:r>
          <a:endParaRPr lang="en-US" sz="1050" kern="1200" dirty="0"/>
        </a:p>
      </dsp:txBody>
      <dsp:txXfrm>
        <a:off x="1855959" y="129984"/>
        <a:ext cx="770614" cy="670683"/>
      </dsp:txXfrm>
    </dsp:sp>
    <dsp:sp modelId="{803804B8-B85D-4B11-A102-25D384B4A3C4}">
      <dsp:nvSpPr>
        <dsp:cNvPr id="0" name=""/>
        <dsp:cNvSpPr/>
      </dsp:nvSpPr>
      <dsp:spPr>
        <a:xfrm>
          <a:off x="2979048" y="1240765"/>
          <a:ext cx="475242" cy="4094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BB40F-0EFE-4EC2-AAE5-F1B79F4A05BE}">
      <dsp:nvSpPr>
        <dsp:cNvPr id="0" name=""/>
        <dsp:cNvSpPr/>
      </dsp:nvSpPr>
      <dsp:spPr>
        <a:xfrm>
          <a:off x="2599323" y="490907"/>
          <a:ext cx="1203767" cy="10208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Pathway Analysis</a:t>
          </a:r>
          <a:endParaRPr lang="en-US" sz="1050" kern="1200" dirty="0"/>
        </a:p>
      </dsp:txBody>
      <dsp:txXfrm>
        <a:off x="2796852" y="658413"/>
        <a:ext cx="808709" cy="685795"/>
      </dsp:txXfrm>
    </dsp:sp>
    <dsp:sp modelId="{7A67B6A9-184E-4E4C-9BA1-A97E90DE44F5}">
      <dsp:nvSpPr>
        <dsp:cNvPr id="0" name=""/>
        <dsp:cNvSpPr/>
      </dsp:nvSpPr>
      <dsp:spPr>
        <a:xfrm>
          <a:off x="2593755" y="2104890"/>
          <a:ext cx="475242" cy="4094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6FB1E-AE98-498E-828E-39772D860561}">
      <dsp:nvSpPr>
        <dsp:cNvPr id="0" name=""/>
        <dsp:cNvSpPr/>
      </dsp:nvSpPr>
      <dsp:spPr>
        <a:xfrm>
          <a:off x="2611741" y="1577145"/>
          <a:ext cx="1179262" cy="10078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Novel Network Identification</a:t>
          </a:r>
          <a:endParaRPr lang="en-US" sz="1050" kern="1200" dirty="0"/>
        </a:p>
      </dsp:txBody>
      <dsp:txXfrm>
        <a:off x="2805996" y="1743169"/>
        <a:ext cx="790752" cy="675829"/>
      </dsp:txXfrm>
    </dsp:sp>
    <dsp:sp modelId="{3728ABD0-8C2D-4303-961E-559D922CCEA4}">
      <dsp:nvSpPr>
        <dsp:cNvPr id="0" name=""/>
        <dsp:cNvSpPr/>
      </dsp:nvSpPr>
      <dsp:spPr>
        <a:xfrm>
          <a:off x="1637996" y="2194590"/>
          <a:ext cx="475242" cy="4094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2F80C-5DBC-4FB2-814F-2F5385563A6B}">
      <dsp:nvSpPr>
        <dsp:cNvPr id="0" name=""/>
        <dsp:cNvSpPr/>
      </dsp:nvSpPr>
      <dsp:spPr>
        <a:xfrm>
          <a:off x="1603637" y="2100426"/>
          <a:ext cx="1275920" cy="98245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Potential Therapeutic Target Identification </a:t>
          </a:r>
        </a:p>
      </dsp:txBody>
      <dsp:txXfrm>
        <a:off x="1803526" y="2254340"/>
        <a:ext cx="876142" cy="674625"/>
      </dsp:txXfrm>
    </dsp:sp>
    <dsp:sp modelId="{FB0F83E3-7DEF-43CB-B86A-14C1B0643870}">
      <dsp:nvSpPr>
        <dsp:cNvPr id="0" name=""/>
        <dsp:cNvSpPr/>
      </dsp:nvSpPr>
      <dsp:spPr>
        <a:xfrm>
          <a:off x="1074269" y="1429380"/>
          <a:ext cx="475242" cy="4094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52338-E92A-49B4-9CA1-316674BAF094}">
      <dsp:nvSpPr>
        <dsp:cNvPr id="0" name=""/>
        <dsp:cNvSpPr/>
      </dsp:nvSpPr>
      <dsp:spPr>
        <a:xfrm>
          <a:off x="709380" y="1564726"/>
          <a:ext cx="1162622" cy="100910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Validation of Potential Biomarker</a:t>
          </a:r>
          <a:endParaRPr lang="en-US" sz="1050" kern="1200" dirty="0"/>
        </a:p>
      </dsp:txBody>
      <dsp:txXfrm>
        <a:off x="902365" y="1732228"/>
        <a:ext cx="776652" cy="674096"/>
      </dsp:txXfrm>
    </dsp:sp>
    <dsp:sp modelId="{33D3B28A-6F82-4B29-91A3-F1AB35698128}">
      <dsp:nvSpPr>
        <dsp:cNvPr id="0" name=""/>
        <dsp:cNvSpPr/>
      </dsp:nvSpPr>
      <dsp:spPr>
        <a:xfrm>
          <a:off x="651327" y="504680"/>
          <a:ext cx="1225010" cy="99216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Prediction of Health and disease</a:t>
          </a:r>
          <a:endParaRPr lang="en-US" sz="1050" kern="1200" dirty="0"/>
        </a:p>
      </dsp:txBody>
      <dsp:txXfrm>
        <a:off x="847898" y="663887"/>
        <a:ext cx="831868" cy="67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A5D1-6B6E-4E94-B196-056599DF16E3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CEADD-E16B-4DFE-8F77-6C5139CA3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Oral Cancer is the malignancy of “oral cavity, throat and larynx” and OSCC( Oral Squamous cell</a:t>
            </a:r>
            <a:r>
              <a:rPr lang="en-IN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carcinoma) is the most common type of oral cancer originated from the surface epithelium.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2. Oral cancer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has a multifactorial cause include alcohol use, tobacco exposure, continued stimulation (Betel quid chewing), and virus infection such as Human Papilloma Virus(HPV) and In India, tobacco exposure is the major cause</a:t>
            </a:r>
            <a:r>
              <a:rPr lang="en-IN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of the  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In 2020, about 177,757 are died and 42.4%</a:t>
            </a:r>
            <a:r>
              <a:rPr lang="en-IN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of patients died from India only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FB27-303D-4353-A1A4-E070EE2F1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3373-290F-857A-BE78-56B8FAE4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6147C-95B8-8436-C069-FE009760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FA1E-DD41-73B6-1CBE-DEAC61C3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F8EE-0321-A777-5B33-25E271E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2B36-CE7D-8710-702F-F85F6AF1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0846-6BF7-0486-AFE7-93F5A4BA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0C52-C8EA-F9B9-CA9D-C0C09D91F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327F-B0FA-E476-FC0C-FCA4D260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F4AB-0E2F-0463-BAE5-62045109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BE38-A8F6-C12D-0425-0448314C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8B9BD-F286-A08B-408F-A4831CB7D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A0BEB-3001-00B8-724D-064AEED6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E477-32D0-8E71-E362-5AF2E214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79AE-65DB-50D8-44FB-A5F581B4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217F-5B77-CA85-1341-64C752C6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5F20-3DB3-F2D2-06DA-B99D41B5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D3D5-DB94-E604-301E-247A7EBA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647AA-8509-1FA6-A23F-57A7AECE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4D1E9-92C3-DA32-9207-9BF00AFD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FF3-7B00-1EAB-C4F4-9200E221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FA7A-6A4B-22AC-21CC-7EDE71C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A11C-F47F-4247-C7ED-1B659021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E72F-0958-9C84-CA77-227DAD1E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F3CB-F21B-360D-9436-ABBF1716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42AB-19A5-7B8D-B8AF-0499DD64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7090-DD04-289B-4CFA-EB76961F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B38E-FD09-4B75-A759-76D25C27E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5E071-2EF3-8C4D-8956-7527C74D3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BEE5-8C70-E086-2E5D-2FC298F6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9D3D-F279-7BB5-35F5-DC47156F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828E-2A15-A13C-BE00-CE5DE8C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8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5458-C7DA-B6D1-F811-723088F5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1B96-FF00-568C-C353-8F9CF342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DE95B-4254-B8E6-29D2-7735D43B9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BE3AF-713D-0355-E9F2-3FD3FB96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5967A-5257-EAE5-4454-D49D16F3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D01E5-1540-E4DC-0949-0933EF0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A63EE-87CC-B0A8-490C-1AEA041B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368F3-2038-A198-4641-8AAE724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9466-31F5-9A4B-D714-FC7197FC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0799C-A020-D258-B5BB-00D5DF75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C528-7F94-712D-610B-31CCFFDD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A9A3F-9B3C-8EAD-A26C-50A612F2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4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DF2C0-8BD5-50CD-16F1-2C333299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4FB40-4B73-1FAC-3E0D-415A026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3D36-439E-EC5D-7403-C1A0995F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09F7-78DA-3AC9-A1ED-2D73FE08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B627-5ECC-9502-BA43-1B99E736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9A773-9C59-A876-021B-C86E9DD1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7232-8867-9D90-419A-E304D5BE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A9CAC-F2CF-D37D-6AD0-0C6CDBEE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E5326-3CEB-609B-D363-11A8629E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78B7-2888-6D12-E86A-1BC9F61D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C4CC7-8AC3-341E-E56A-B4087590E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26766-82B6-2C60-E10F-42E7DD81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AE42-9AB5-7DFE-DB34-2DAB2187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2173A-37C6-258E-BC79-904E902F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1B58-52FC-1CBB-E96A-A9F7764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64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105D-F1F8-52D8-A294-95FCB5DF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9DC0E-215B-C5FF-9DB9-6F4AE987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023E-E600-4E49-5DD3-686856638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6050-4BDD-429F-8C87-913425BEA591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24CD-CCBF-9340-4954-765292543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A1B1-E775-5846-5C13-7D4F5ECD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FD22-D71F-4136-B23D-0B43D70C6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8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21" Type="http://schemas.openxmlformats.org/officeDocument/2006/relationships/image" Target="../media/image15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6729131" y="510310"/>
            <a:ext cx="5462869" cy="19750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7041" y="697547"/>
            <a:ext cx="2281639" cy="1640703"/>
            <a:chOff x="1112827" y="537738"/>
            <a:chExt cx="3405588" cy="3429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E8B47B-DC0A-4D92-BF6E-AC40BC7E9363}"/>
                </a:ext>
              </a:extLst>
            </p:cNvPr>
            <p:cNvGrpSpPr/>
            <p:nvPr/>
          </p:nvGrpSpPr>
          <p:grpSpPr>
            <a:xfrm>
              <a:off x="1112827" y="537738"/>
              <a:ext cx="3405588" cy="3429376"/>
              <a:chOff x="1135069" y="700444"/>
              <a:chExt cx="3405588" cy="342937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5069" y="833087"/>
                <a:ext cx="3405588" cy="3296733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AE0D0-F1C2-454B-B392-E66652E0C0A6}"/>
                  </a:ext>
                </a:extLst>
              </p:cNvPr>
              <p:cNvSpPr txBox="1"/>
              <p:nvPr/>
            </p:nvSpPr>
            <p:spPr>
              <a:xfrm>
                <a:off x="1383847" y="700444"/>
                <a:ext cx="275731" cy="836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0111" y="2424586"/>
              <a:ext cx="200025" cy="1619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2668" y="1843336"/>
              <a:ext cx="200026" cy="161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9908" y="2096152"/>
              <a:ext cx="200025" cy="16192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869560" y="-708"/>
            <a:ext cx="8278672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cancer Research: Multi-OMICs Approach 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9250" y="748556"/>
            <a:ext cx="3386692" cy="1336906"/>
            <a:chOff x="648779" y="4284164"/>
            <a:chExt cx="3386692" cy="13369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500034-CB38-4877-BEC6-27848193FFEF}"/>
                </a:ext>
              </a:extLst>
            </p:cNvPr>
            <p:cNvSpPr/>
            <p:nvPr/>
          </p:nvSpPr>
          <p:spPr>
            <a:xfrm>
              <a:off x="648779" y="4558743"/>
              <a:ext cx="1036330" cy="1062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207085-8DA3-48FD-BF1F-1D994817647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1166944" y="4558743"/>
              <a:ext cx="1139150" cy="301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207085-8DA3-48FD-BF1F-1D9948176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39" y="5367315"/>
              <a:ext cx="1095599" cy="2537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2526B9-5F61-49BC-A522-56CAF7FC5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6416"/>
            <a:stretch/>
          </p:blipFill>
          <p:spPr>
            <a:xfrm>
              <a:off x="2149338" y="4588891"/>
              <a:ext cx="1372198" cy="779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D90C83-21D8-465B-97AC-2D439C829D52}"/>
                </a:ext>
              </a:extLst>
            </p:cNvPr>
            <p:cNvSpPr txBox="1"/>
            <p:nvPr/>
          </p:nvSpPr>
          <p:spPr>
            <a:xfrm>
              <a:off x="1950263" y="4284164"/>
              <a:ext cx="2085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Surface 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IN" sz="120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pithelium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17136" y="1831707"/>
            <a:ext cx="22688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Squamous cell carcinoma (SCC)</a:t>
            </a: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type (90-95 %)</a:t>
            </a:r>
          </a:p>
          <a:p>
            <a:endParaRPr lang="en-I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33136" y="756490"/>
            <a:ext cx="2051540" cy="1608508"/>
            <a:chOff x="6930121" y="1327028"/>
            <a:chExt cx="3980779" cy="159602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/>
            <a:srcRect l="4158" t="19755" r="14106" b="21472"/>
            <a:stretch/>
          </p:blipFill>
          <p:spPr>
            <a:xfrm>
              <a:off x="6930121" y="1327028"/>
              <a:ext cx="3980779" cy="159602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3995" y="2239190"/>
              <a:ext cx="1106926" cy="66005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CD720C3-5A4A-40F5-846C-DA8EB41C40D0}"/>
              </a:ext>
            </a:extLst>
          </p:cNvPr>
          <p:cNvSpPr txBox="1"/>
          <p:nvPr/>
        </p:nvSpPr>
        <p:spPr>
          <a:xfrm>
            <a:off x="4567530" y="489659"/>
            <a:ext cx="138531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Causative agent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5DC7E0-91A1-4AA0-AC08-52FBDB458062}"/>
              </a:ext>
            </a:extLst>
          </p:cNvPr>
          <p:cNvSpPr txBox="1"/>
          <p:nvPr/>
        </p:nvSpPr>
        <p:spPr>
          <a:xfrm>
            <a:off x="112801" y="470701"/>
            <a:ext cx="9360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Anatomy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5274" y="3381492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49310"/>
            <a:ext cx="3526971" cy="2222196"/>
          </a:xfrm>
          <a:prstGeom prst="rect">
            <a:avLst/>
          </a:prstGeom>
          <a:ln>
            <a:noFill/>
          </a:ln>
        </p:spPr>
      </p:pic>
      <p:sp>
        <p:nvSpPr>
          <p:cNvPr id="38" name="TextBox 37"/>
          <p:cNvSpPr txBox="1"/>
          <p:nvPr/>
        </p:nvSpPr>
        <p:spPr>
          <a:xfrm>
            <a:off x="2106013" y="2706999"/>
            <a:ext cx="1708339" cy="677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75,290(42.4%)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28" y="4613495"/>
            <a:ext cx="684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common malignancy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health problem in India; Ranks among top </a:t>
            </a:r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cancer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25124" y="3309381"/>
            <a:ext cx="123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Deaths      177,757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7605" y="2539813"/>
            <a:ext cx="2486886" cy="24152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45" name="Group 44"/>
          <p:cNvGrpSpPr/>
          <p:nvPr/>
        </p:nvGrpSpPr>
        <p:grpSpPr>
          <a:xfrm>
            <a:off x="120567" y="5404354"/>
            <a:ext cx="1658876" cy="1393025"/>
            <a:chOff x="2488714" y="4623684"/>
            <a:chExt cx="1808683" cy="1569119"/>
          </a:xfrm>
        </p:grpSpPr>
        <p:pic>
          <p:nvPicPr>
            <p:cNvPr id="46" name="Picture 2" descr="ᐈ Diagnosis stock icon, Royalty Free diagnosis vectors | download on  Depositphotos®">
              <a:extLst>
                <a:ext uri="{FF2B5EF4-FFF2-40B4-BE49-F238E27FC236}">
                  <a16:creationId xmlns:a16="http://schemas.microsoft.com/office/drawing/2014/main" id="{08F76D3A-09F6-4D76-AA75-01D24EEDE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3" t="12589" r="14001" b="14437"/>
            <a:stretch/>
          </p:blipFill>
          <p:spPr bwMode="auto">
            <a:xfrm>
              <a:off x="2651688" y="4623684"/>
              <a:ext cx="1527669" cy="156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291C2B-367A-4D06-A7F8-5452D0C00B1F}"/>
                </a:ext>
              </a:extLst>
            </p:cNvPr>
            <p:cNvSpPr txBox="1"/>
            <p:nvPr/>
          </p:nvSpPr>
          <p:spPr>
            <a:xfrm>
              <a:off x="2488714" y="5870164"/>
              <a:ext cx="1808683" cy="312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60% Late diagnosis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7EB48D-C002-43DA-9327-20C70FB07816}"/>
              </a:ext>
            </a:extLst>
          </p:cNvPr>
          <p:cNvGrpSpPr/>
          <p:nvPr/>
        </p:nvGrpSpPr>
        <p:grpSpPr>
          <a:xfrm>
            <a:off x="1891191" y="5490824"/>
            <a:ext cx="3111883" cy="1032508"/>
            <a:chOff x="7131952" y="4959161"/>
            <a:chExt cx="3603997" cy="1170860"/>
          </a:xfrm>
        </p:grpSpPr>
        <p:pic>
          <p:nvPicPr>
            <p:cNvPr id="49" name="Picture 4" descr="Chemotherapy - Free healthcare and medical icons">
              <a:extLst>
                <a:ext uri="{FF2B5EF4-FFF2-40B4-BE49-F238E27FC236}">
                  <a16:creationId xmlns:a16="http://schemas.microsoft.com/office/drawing/2014/main" id="{DAC37185-063E-46DA-B7E9-B30CDDBEC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52" y="5006475"/>
              <a:ext cx="1076231" cy="107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Radiotherapy Icons High Res Stock Images | Shutterstock">
              <a:extLst>
                <a:ext uri="{FF2B5EF4-FFF2-40B4-BE49-F238E27FC236}">
                  <a16:creationId xmlns:a16="http://schemas.microsoft.com/office/drawing/2014/main" id="{57800CAC-BEF8-4C0D-ABF7-9184BF38FB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2" t="15492" r="13807" b="23453"/>
            <a:stretch/>
          </p:blipFill>
          <p:spPr bwMode="auto">
            <a:xfrm>
              <a:off x="8222937" y="4959161"/>
              <a:ext cx="1185811" cy="117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Surgery-icon - Oral and Maxillofacial Surgery Specialists, P.C.">
              <a:extLst>
                <a:ext uri="{FF2B5EF4-FFF2-40B4-BE49-F238E27FC236}">
                  <a16:creationId xmlns:a16="http://schemas.microsoft.com/office/drawing/2014/main" id="{149D455F-23F2-40DF-B5A5-644170D9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483" y="4965498"/>
              <a:ext cx="1123466" cy="1118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2335580" y="5155217"/>
            <a:ext cx="295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mortality rate is high?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CA8BDF-5390-46EC-9B87-AB1E6E36EFB4}"/>
              </a:ext>
            </a:extLst>
          </p:cNvPr>
          <p:cNvSpPr txBox="1"/>
          <p:nvPr/>
        </p:nvSpPr>
        <p:spPr>
          <a:xfrm>
            <a:off x="1934153" y="6510950"/>
            <a:ext cx="32018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Therapies are ineffective in advanced stages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90" y="5142259"/>
            <a:ext cx="1895422" cy="16726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3CA8BDF-5390-46EC-9B87-AB1E6E36EFB4}"/>
              </a:ext>
            </a:extLst>
          </p:cNvPr>
          <p:cNvSpPr txBox="1"/>
          <p:nvPr/>
        </p:nvSpPr>
        <p:spPr>
          <a:xfrm>
            <a:off x="5298869" y="6510269"/>
            <a:ext cx="18087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Lymph Node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261703" y="4683550"/>
            <a:ext cx="1552720" cy="1696156"/>
            <a:chOff x="11432363" y="3569103"/>
            <a:chExt cx="1966607" cy="212525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54BBC1B-C94F-4D0B-B40C-C784C147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906272" y="3569103"/>
              <a:ext cx="492698" cy="930648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6F7CB-0F43-4E38-B321-3275E5F1D6CB}"/>
                </a:ext>
              </a:extLst>
            </p:cNvPr>
            <p:cNvSpPr/>
            <p:nvPr/>
          </p:nvSpPr>
          <p:spPr>
            <a:xfrm>
              <a:off x="12864594" y="5471355"/>
              <a:ext cx="248774" cy="2230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4507C3-5231-4E7E-9D52-1679CAF68585}"/>
                </a:ext>
              </a:extLst>
            </p:cNvPr>
            <p:cNvSpPr/>
            <p:nvPr/>
          </p:nvSpPr>
          <p:spPr>
            <a:xfrm>
              <a:off x="13113369" y="5443316"/>
              <a:ext cx="248774" cy="2230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9908CC9-8258-4058-8F48-15661B102583}"/>
                </a:ext>
              </a:extLst>
            </p:cNvPr>
            <p:cNvSpPr/>
            <p:nvPr/>
          </p:nvSpPr>
          <p:spPr>
            <a:xfrm>
              <a:off x="13080538" y="5136008"/>
              <a:ext cx="248774" cy="22300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C41F0C-D49B-4735-885D-D202028260D9}"/>
                </a:ext>
              </a:extLst>
            </p:cNvPr>
            <p:cNvSpPr txBox="1"/>
            <p:nvPr/>
          </p:nvSpPr>
          <p:spPr>
            <a:xfrm>
              <a:off x="11455666" y="3886821"/>
              <a:ext cx="1567958" cy="38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DNA/RNA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E457CB-1902-435F-A090-250FB841B61C}"/>
                </a:ext>
              </a:extLst>
            </p:cNvPr>
            <p:cNvSpPr txBox="1"/>
            <p:nvPr/>
          </p:nvSpPr>
          <p:spPr>
            <a:xfrm>
              <a:off x="11432363" y="5221902"/>
              <a:ext cx="1577458" cy="38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Metabolite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2F38296-7226-4F84-AB2D-6BA79EB24C1F}"/>
              </a:ext>
            </a:extLst>
          </p:cNvPr>
          <p:cNvSpPr txBox="1"/>
          <p:nvPr/>
        </p:nvSpPr>
        <p:spPr>
          <a:xfrm>
            <a:off x="8098966" y="2958297"/>
            <a:ext cx="328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Oral Cancer Samples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Saliva and Serum)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C84B4D7-979E-4F30-B6B5-17760A7861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2846" y="3742456"/>
            <a:ext cx="1041683" cy="7800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4FAC292-2A79-4947-A88F-A4149E93C7F5}"/>
              </a:ext>
            </a:extLst>
          </p:cNvPr>
          <p:cNvSpPr txBox="1"/>
          <p:nvPr/>
        </p:nvSpPr>
        <p:spPr>
          <a:xfrm>
            <a:off x="7284252" y="4034153"/>
            <a:ext cx="95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11006" y="4453634"/>
            <a:ext cx="1654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Proteomics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01303" y="5349013"/>
            <a:ext cx="23669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Genomics and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Transcriptomics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98966" y="397578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49505" y="6369443"/>
            <a:ext cx="1670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Metabolomics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3" name="Diagram 72"/>
          <p:cNvGraphicFramePr/>
          <p:nvPr/>
        </p:nvGraphicFramePr>
        <p:xfrm>
          <a:off x="8353139" y="3618412"/>
          <a:ext cx="4520575" cy="30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74" name="Rectangle 73"/>
          <p:cNvSpPr/>
          <p:nvPr/>
        </p:nvSpPr>
        <p:spPr>
          <a:xfrm>
            <a:off x="6787744" y="2657637"/>
            <a:ext cx="5215780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Workflow Overview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ight Arrow 78"/>
          <p:cNvSpPr/>
          <p:nvPr/>
        </p:nvSpPr>
        <p:spPr>
          <a:xfrm rot="5400000">
            <a:off x="5094582" y="2178302"/>
            <a:ext cx="320624" cy="29356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30022" y="1040990"/>
            <a:ext cx="1204577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Alteration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523507" y="1814686"/>
            <a:ext cx="1520413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Pre-Malignant Lesions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02292" y="538864"/>
            <a:ext cx="19072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Explosion 1 82"/>
          <p:cNvSpPr/>
          <p:nvPr/>
        </p:nvSpPr>
        <p:spPr>
          <a:xfrm>
            <a:off x="6821563" y="828563"/>
            <a:ext cx="848778" cy="1113261"/>
          </a:xfrm>
          <a:prstGeom prst="irregularSeal1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77" y="878342"/>
            <a:ext cx="1386191" cy="96352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00" y="900442"/>
            <a:ext cx="1431962" cy="95849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0907491" y="2107073"/>
            <a:ext cx="899198" cy="378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646874" y="1822300"/>
            <a:ext cx="1520413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Metastatic Tumor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6366353" y="1219115"/>
            <a:ext cx="540935" cy="391356"/>
          </a:xfrm>
          <a:prstGeom prst="right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hevron 90"/>
          <p:cNvSpPr/>
          <p:nvPr/>
        </p:nvSpPr>
        <p:spPr>
          <a:xfrm>
            <a:off x="10006593" y="1271672"/>
            <a:ext cx="175418" cy="341629"/>
          </a:xfrm>
          <a:prstGeom prst="chevr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hevron 91"/>
          <p:cNvSpPr/>
          <p:nvPr/>
        </p:nvSpPr>
        <p:spPr>
          <a:xfrm>
            <a:off x="10204646" y="1284136"/>
            <a:ext cx="175418" cy="341629"/>
          </a:xfrm>
          <a:prstGeom prst="chevr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hevron 92"/>
          <p:cNvSpPr/>
          <p:nvPr/>
        </p:nvSpPr>
        <p:spPr>
          <a:xfrm>
            <a:off x="10420989" y="1275412"/>
            <a:ext cx="175418" cy="341629"/>
          </a:xfrm>
          <a:prstGeom prst="chevron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5DC7E0-91A1-4AA0-AC08-52FBDB458062}"/>
              </a:ext>
            </a:extLst>
          </p:cNvPr>
          <p:cNvSpPr txBox="1"/>
          <p:nvPr/>
        </p:nvSpPr>
        <p:spPr>
          <a:xfrm>
            <a:off x="54765" y="2412714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Global Scenario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5DC7E0-91A1-4AA0-AC08-52FBDB458062}"/>
              </a:ext>
            </a:extLst>
          </p:cNvPr>
          <p:cNvSpPr txBox="1"/>
          <p:nvPr/>
        </p:nvSpPr>
        <p:spPr>
          <a:xfrm>
            <a:off x="-92002" y="5190501"/>
            <a:ext cx="1860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Diagnosis &amp; Treatment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61227" y="1220854"/>
            <a:ext cx="1213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4" grpId="0"/>
      <p:bldP spid="52" grpId="0" animBg="1"/>
      <p:bldP spid="55" grpId="0" animBg="1"/>
      <p:bldP spid="79" grpId="0" animBg="1"/>
      <p:bldP spid="80" grpId="0" animBg="1"/>
      <p:bldP spid="81" grpId="0" animBg="1"/>
      <p:bldP spid="82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29532" y="-2167892"/>
            <a:ext cx="11517672" cy="6072337"/>
            <a:chOff x="289017" y="697547"/>
            <a:chExt cx="11517672" cy="6072337"/>
          </a:xfrm>
        </p:grpSpPr>
        <p:sp>
          <p:nvSpPr>
            <p:cNvPr id="90" name="Rounded Rectangle 89"/>
            <p:cNvSpPr/>
            <p:nvPr/>
          </p:nvSpPr>
          <p:spPr>
            <a:xfrm>
              <a:off x="884172" y="3530993"/>
              <a:ext cx="10622459" cy="323889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3AE0D0-F1C2-454B-B392-E66652E0C0A6}"/>
                </a:ext>
              </a:extLst>
            </p:cNvPr>
            <p:cNvSpPr txBox="1"/>
            <p:nvPr/>
          </p:nvSpPr>
          <p:spPr>
            <a:xfrm>
              <a:off x="289017" y="697547"/>
              <a:ext cx="191654" cy="46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000" b="1" dirty="0">
                <a:solidFill>
                  <a:srgbClr val="0070C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71475" y="4515598"/>
              <a:ext cx="1204577" cy="584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Molecular Alteration</a:t>
              </a:r>
              <a:endParaRPr lang="en-IN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94669" y="4264555"/>
              <a:ext cx="1319302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Times New Roman" panose="02020603050405020304" pitchFamily="18" charset="0"/>
                </a:rPr>
                <a:t>Mechanism?</a:t>
              </a:r>
              <a:endParaRPr lang="en-IN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83" name="Explosion 1 82"/>
            <p:cNvSpPr/>
            <p:nvPr/>
          </p:nvSpPr>
          <p:spPr>
            <a:xfrm>
              <a:off x="1483046" y="4409188"/>
              <a:ext cx="1105600" cy="128399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977" y="4053342"/>
              <a:ext cx="1774217" cy="1233236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10907491" y="2107073"/>
              <a:ext cx="899198" cy="37832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IN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48441" y="3638420"/>
              <a:ext cx="2747778" cy="3385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cs typeface="Times New Roman" panose="02020603050405020304" pitchFamily="18" charset="0"/>
                </a:rPr>
                <a:t>Metastatic Tumors</a:t>
              </a:r>
              <a:endParaRPr lang="en-IN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1" name="Chevron 90"/>
            <p:cNvSpPr/>
            <p:nvPr/>
          </p:nvSpPr>
          <p:spPr>
            <a:xfrm>
              <a:off x="6107693" y="4637172"/>
              <a:ext cx="175418" cy="341629"/>
            </a:xfrm>
            <a:prstGeom prst="chevron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2" name="Chevron 91"/>
            <p:cNvSpPr/>
            <p:nvPr/>
          </p:nvSpPr>
          <p:spPr>
            <a:xfrm>
              <a:off x="6305746" y="4649636"/>
              <a:ext cx="175418" cy="341629"/>
            </a:xfrm>
            <a:prstGeom prst="chevron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3" name="Chevron 92"/>
            <p:cNvSpPr/>
            <p:nvPr/>
          </p:nvSpPr>
          <p:spPr>
            <a:xfrm>
              <a:off x="6522089" y="4640912"/>
              <a:ext cx="175418" cy="341629"/>
            </a:xfrm>
            <a:prstGeom prst="chevron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485" y="4189834"/>
              <a:ext cx="13200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600" b="1" dirty="0"/>
                <a:t>Exposure of causative agent</a:t>
              </a:r>
              <a:endParaRPr lang="en-IN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0753" y="3561066"/>
              <a:ext cx="1608803" cy="5847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cs typeface="Times New Roman" panose="02020603050405020304" pitchFamily="18" charset="0"/>
                </a:rPr>
                <a:t>Pre-Malignant Lesions</a:t>
              </a:r>
              <a:endParaRPr lang="en-IN" sz="16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3106658">
            <a:off x="1560095" y="1847610"/>
            <a:ext cx="320194" cy="601341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0" y="52155"/>
            <a:ext cx="12192000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Oral Cancer: Biology and Work Plan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3531256"/>
            <a:ext cx="2743200" cy="365125"/>
          </a:xfrm>
        </p:spPr>
        <p:txBody>
          <a:bodyPr/>
          <a:lstStyle/>
          <a:p>
            <a:fld id="{BC891BDC-FC96-4FE9-82DF-834AD56AAAEE}" type="slidenum">
              <a:rPr lang="en-IN" smtClean="0"/>
              <a:t>2</a:t>
            </a:fld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510536" y="2184589"/>
            <a:ext cx="131930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Biomarkers?</a:t>
            </a:r>
            <a:endParaRPr lang="en-IN" sz="1600" b="1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4776" y="1472333"/>
            <a:ext cx="1974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Early-stage cancer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(No lymph Node Metastasis)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25428" y="1447190"/>
            <a:ext cx="2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Advanced-stage cancer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(Lymph Node Metastasis)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663736" y="1663807"/>
            <a:ext cx="525034" cy="3054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429129" y="2562429"/>
            <a:ext cx="184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Sub-Mucosa Fibrosis, Leukoplakia,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Erythroplakia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12111"/>
          <a:stretch/>
        </p:blipFill>
        <p:spPr>
          <a:xfrm>
            <a:off x="7183613" y="2293617"/>
            <a:ext cx="1171575" cy="8957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790" y="2353866"/>
            <a:ext cx="904875" cy="8096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57769" y="3189354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N0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9839223" y="3191626"/>
            <a:ext cx="9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N1, 2, 3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8183371" y="1168538"/>
            <a:ext cx="131930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Mechanism?</a:t>
            </a:r>
            <a:endParaRPr lang="en-IN" sz="1600" b="1" dirty="0"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382" y="4363553"/>
            <a:ext cx="7928359" cy="17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C884F-3DAA-5E2E-6122-56810F473FD4}"/>
              </a:ext>
            </a:extLst>
          </p:cNvPr>
          <p:cNvSpPr txBox="1"/>
          <p:nvPr/>
        </p:nvSpPr>
        <p:spPr>
          <a:xfrm>
            <a:off x="1124234" y="1262883"/>
            <a:ext cx="9555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1.Identification of potential classifiers involved in nodal metastasis of oral squamous cell carcinoma (OSCC) by using machine learning approach. (</a:t>
            </a:r>
            <a:r>
              <a:rPr lang="en-IN" b="1" dirty="0" err="1"/>
              <a:t>Sathwik</a:t>
            </a:r>
            <a:r>
              <a:rPr lang="en-IN" b="1" dirty="0"/>
              <a:t> 22b2209)</a:t>
            </a:r>
          </a:p>
          <a:p>
            <a:endParaRPr lang="en-IN" b="1" dirty="0"/>
          </a:p>
          <a:p>
            <a:r>
              <a:rPr lang="en-IN" b="1" dirty="0"/>
              <a:t>2. A comprehensive proteomics and metabolomics analysis utilizing machine learning algorithms to identify robust molecular classifiers for the early detection of oral squamous cell carcinoma. (Soumitra-22b0984)</a:t>
            </a:r>
          </a:p>
          <a:p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65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" y="1026163"/>
            <a:ext cx="1714048" cy="1582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00" y="1536016"/>
            <a:ext cx="962485" cy="670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17" y="1104199"/>
            <a:ext cx="1633226" cy="1374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937" y="1248034"/>
            <a:ext cx="1100687" cy="1329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851" y="1218934"/>
            <a:ext cx="445733" cy="1273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615" y="1002808"/>
            <a:ext cx="1915836" cy="1472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03" y="1364285"/>
            <a:ext cx="1097787" cy="11145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0" y="2605582"/>
            <a:ext cx="2022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84 Samples (42 Paired Tissue, Saliva and Serum samples), </a:t>
            </a:r>
          </a:p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35 Healthy Volunteer for Saliva &amp; Serum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545821" y="2185524"/>
            <a:ext cx="136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Tissue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5395877" y="2426197"/>
            <a:ext cx="128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Protein extraction and digestion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7385757" y="2492457"/>
            <a:ext cx="950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Desalting 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9530807" y="2477980"/>
            <a:ext cx="1181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LC- MS/MS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4"/>
          <a:stretch/>
        </p:blipFill>
        <p:spPr>
          <a:xfrm>
            <a:off x="9248527" y="3850507"/>
            <a:ext cx="1243197" cy="10899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07" y="4853187"/>
            <a:ext cx="622891" cy="6228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flipH="1">
            <a:off x="10185858" y="4226798"/>
            <a:ext cx="1627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9990511" y="4986722"/>
            <a:ext cx="2201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Data normalisation and statistical analysis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t="20444" r="13734" b="6412"/>
          <a:stretch/>
        </p:blipFill>
        <p:spPr>
          <a:xfrm>
            <a:off x="5612151" y="4115036"/>
            <a:ext cx="2273042" cy="17433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83" y="5611826"/>
            <a:ext cx="1059690" cy="10193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flipH="1">
            <a:off x="10168582" y="6013843"/>
            <a:ext cx="1845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Data interpretation and visualisation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8859" y="5870131"/>
            <a:ext cx="2482384" cy="66196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84541" y="3700203"/>
            <a:ext cx="310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Identification of secretory DEPs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2299" y="1527968"/>
            <a:ext cx="358171" cy="8077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3028" y="2411242"/>
            <a:ext cx="731583" cy="96020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flipH="1">
            <a:off x="2649259" y="1871058"/>
            <a:ext cx="136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Serum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2409406" y="2592273"/>
            <a:ext cx="1360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80244" y="817313"/>
            <a:ext cx="7328678" cy="23687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11222" y="3645509"/>
            <a:ext cx="2623117" cy="2962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64388" y="3645509"/>
            <a:ext cx="2974118" cy="2962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598155" y="1739207"/>
            <a:ext cx="541153" cy="40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10390454" y="3264663"/>
            <a:ext cx="369695" cy="304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1267632" y="3784166"/>
            <a:ext cx="304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Validation of secretory proteins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8435614" y="5010794"/>
            <a:ext cx="558449" cy="304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ight Arrow 62"/>
          <p:cNvSpPr/>
          <p:nvPr/>
        </p:nvSpPr>
        <p:spPr>
          <a:xfrm rot="11735619">
            <a:off x="4407862" y="4488408"/>
            <a:ext cx="859418" cy="341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765611" y="722468"/>
            <a:ext cx="234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Sample collection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7038328" y="783190"/>
            <a:ext cx="276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Sample Processing </a:t>
            </a:r>
          </a:p>
        </p:txBody>
      </p:sp>
      <p:sp>
        <p:nvSpPr>
          <p:cNvPr id="66" name="TextBox 65"/>
          <p:cNvSpPr txBox="1"/>
          <p:nvPr/>
        </p:nvSpPr>
        <p:spPr>
          <a:xfrm flipH="1">
            <a:off x="10098032" y="3618544"/>
            <a:ext cx="24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 analysis and Interpretation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13062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1: Schematic Workflow for Proteomics Analysis 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" descr="Frontiers | An Integrated Quantitative Proteomics Workflow for Cancer  Biomarker Discovery and Validation in Plasma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2" t="80600"/>
          <a:stretch/>
        </p:blipFill>
        <p:spPr bwMode="auto">
          <a:xfrm>
            <a:off x="2254850" y="4249934"/>
            <a:ext cx="1422400" cy="118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4.png"/>
          <p:cNvPicPr/>
          <p:nvPr/>
        </p:nvPicPr>
        <p:blipFill rotWithShape="1">
          <a:blip r:embed="rId17"/>
          <a:srcRect l="29706" t="67454" r="61404" b="8603"/>
          <a:stretch/>
        </p:blipFill>
        <p:spPr>
          <a:xfrm>
            <a:off x="1282134" y="4102225"/>
            <a:ext cx="824330" cy="1176241"/>
          </a:xfrm>
          <a:prstGeom prst="rect">
            <a:avLst/>
          </a:prstGeom>
          <a:ln/>
        </p:spPr>
      </p:pic>
      <p:sp>
        <p:nvSpPr>
          <p:cNvPr id="50" name="Rectangle 49"/>
          <p:cNvSpPr/>
          <p:nvPr/>
        </p:nvSpPr>
        <p:spPr>
          <a:xfrm>
            <a:off x="3010793" y="4075316"/>
            <a:ext cx="1592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Proteomics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09482" y="5719908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ELISA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7632" y="5578740"/>
            <a:ext cx="1132336" cy="11289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84611" y="5619444"/>
            <a:ext cx="1376110" cy="933669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 rot="9577293">
            <a:off x="4417328" y="5168690"/>
            <a:ext cx="859418" cy="341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1BDC-FC96-4FE9-82DF-834AD56AAAE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2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428</Words>
  <Application>Microsoft Office PowerPoint</Application>
  <PresentationFormat>Widescreen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Singh</dc:creator>
  <cp:lastModifiedBy>Avinash Singh</cp:lastModifiedBy>
  <cp:revision>1</cp:revision>
  <dcterms:created xsi:type="dcterms:W3CDTF">2024-08-13T13:37:17Z</dcterms:created>
  <dcterms:modified xsi:type="dcterms:W3CDTF">2024-08-13T16:40:32Z</dcterms:modified>
</cp:coreProperties>
</file>