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Frank Ruhl Libre"/>
      <p:regular r:id="rId39"/>
      <p:bold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rankRuhlLibre-bold.fntdata"/><Relationship Id="rId20" Type="http://schemas.openxmlformats.org/officeDocument/2006/relationships/slide" Target="slides/slide15.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FrankRuhlLibre-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868994d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868994d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1. Feature Selection: "We selected features based on their potential impact on rental pricing, as shown by preliminary analysis. These include factors like neighborhood group, room type, geographic coordinates, number of reviews, reviews per month, minimum nights, and availability throughout the year."</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2. Data Insights: "Our data showed significant variations in price across different categories and locations, which influenced our feature selection."</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3. Model Development: "By incorporating these features, our predictive model can provide a nuanced understanding of Airbnb's dynamic market. This helps us make refined predictions that accommodate diverse consumer and host preferences."</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4. Target Definition: "The target variable for our model is 'price', as our main objective is to predict rental prices accurately."</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These notes summarize the rationale behind the feature selection and how it ties into the overall goal of your predictive model. </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1868994d4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1868994d4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1. Geographical Pricing: "Prices differ significantly across areas, with higher costs in popular neighborhoods reflecting increased demand."</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2. Market Composition: "Most of our listings are entire homes or apartments, showing varied pricing across different neighborhoods."</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3. Price Distribution: "A large portion of our listings falls into the affordable category, primarily in the lower to mid-range price bracket."</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4. Popularity and Demand: "More frequently reviewed listings tend to be priced lower, indicating they are budget-friendly and have higher turnover."</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5. Host Dynamics: "A select group of hosts manage multiple listings, indicating a shift towards more professionalized hosting services."</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6. Regulatory Insights: "Minimum stay requirements vary by location and type of room, often influenced by local regulations or host preferences."</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7. Correlation Insights: "We observe weak correlations between pricing, minimum nights, number of reviews, and availability, which underscores the complexity of the market."</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8. Review Analysis: "The number of reviews indicates listing popularity but does not necessarily correlate with pricing."</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9. Availability Trend: "Listing availability varies throughout the year, suggesting hosts are strategically managing their properties."</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1868994d4_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1868994d4_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1. One Hot Encoding: "We transformed categorical data like neighborhood group and room type using One Hot Encoding to make it suitable for our model."</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2. Data Normalization: "We standardized the latitude and longitude data using the StandardScaler to normalize the distribution, ensuring our model performs optimally."</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3. Missing Values: "We used SimpleImputer to fill in any missing values in our dataset, maintaining data integrity."</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4. Data Split: "We divided our dataset into 80% for training and 20% for testing, allowing us to train the model robustly while setting aside data for unbiased evaluation."</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5. Model Training: "We applied a Linear Regression model to predict rental prices, adjusting model parameters to minimize prediction errors."</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6. RMSE Utilization: "We used Root Mean Squared Error, or RMSE, to quantify the model's prediction errors, resulting in an RMSE of 197.16."</a:t>
            </a:r>
            <a:endParaRPr b="1" sz="1400">
              <a:solidFill>
                <a:srgbClr val="330662"/>
              </a:solidFill>
              <a:latin typeface="Frank Ruhl Libre"/>
              <a:ea typeface="Frank Ruhl Libre"/>
              <a:cs typeface="Frank Ruhl Libre"/>
              <a:sym typeface="Frank Ruhl Libre"/>
            </a:endParaRPr>
          </a:p>
          <a:p>
            <a:pPr indent="0" lvl="0" marL="0" rtl="0" algn="l">
              <a:lnSpc>
                <a:spcPct val="115000"/>
              </a:lnSpc>
              <a:spcBef>
                <a:spcPts val="0"/>
              </a:spcBef>
              <a:spcAft>
                <a:spcPts val="0"/>
              </a:spcAft>
              <a:buClr>
                <a:schemeClr val="dk1"/>
              </a:buClr>
              <a:buSzPts val="1100"/>
              <a:buFont typeface="Arial"/>
              <a:buNone/>
            </a:pPr>
            <a:r>
              <a:rPr b="1" lang="en" sz="1400">
                <a:solidFill>
                  <a:srgbClr val="330662"/>
                </a:solidFill>
                <a:latin typeface="Frank Ruhl Libre"/>
                <a:ea typeface="Frank Ruhl Libre"/>
                <a:cs typeface="Frank Ruhl Libre"/>
                <a:sym typeface="Frank Ruhl Libre"/>
              </a:rPr>
              <a:t>7. RMSE Context: "An RMSE of 197.16 is competitive, considering the diversity of rental prices and the complexities of the real estate market."</a:t>
            </a:r>
            <a:endParaRPr b="1" sz="1400">
              <a:solidFill>
                <a:srgbClr val="330662"/>
              </a:solidFill>
              <a:latin typeface="Frank Ruhl Libre"/>
              <a:ea typeface="Frank Ruhl Libre"/>
              <a:cs typeface="Frank Ruhl Libre"/>
              <a:sym typeface="Frank Ruhl Libre"/>
            </a:endParaRPr>
          </a:p>
          <a:p>
            <a:pPr indent="0" lvl="0" marL="0" rtl="0" algn="l">
              <a:lnSpc>
                <a:spcPct val="80000"/>
              </a:lnSpc>
              <a:spcBef>
                <a:spcPts val="0"/>
              </a:spcBef>
              <a:spcAft>
                <a:spcPts val="0"/>
              </a:spcAft>
              <a:buClr>
                <a:schemeClr val="dk1"/>
              </a:buClr>
              <a:buSzPts val="1100"/>
              <a:buFont typeface="Arial"/>
              <a:buNone/>
            </a:pPr>
            <a:r>
              <a:t/>
            </a:r>
            <a:endParaRPr b="1" sz="4200">
              <a:solidFill>
                <a:srgbClr val="330662"/>
              </a:solidFill>
              <a:latin typeface="Frank Ruhl Libre"/>
              <a:ea typeface="Frank Ruhl Libre"/>
              <a:cs typeface="Frank Ruhl Libre"/>
              <a:sym typeface="Frank Ruhl Libre"/>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f376c7f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f376c7f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1868994d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1868994d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1868994d4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1868994d4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1868994d4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1868994d4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1868994d4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1868994d4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1868994d4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1868994d4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1868994d4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1868994d4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06743487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674348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1868994d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1868994d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f376c7f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f376c7f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0674348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0674348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1b6782af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1b6782af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1868994d4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1868994d4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f376c7f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ff376c7f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1b6782af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1b6782af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content for showing what we have done. Our team and I will share insights and details with the following slides to further introduce our </a:t>
            </a:r>
            <a:r>
              <a:rPr lang="en"/>
              <a:t>methodology</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1868994d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1868994d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objective in Airbnb dataset is to explore this data to </a:t>
            </a:r>
            <a:r>
              <a:rPr lang="en"/>
              <a:t>predict</a:t>
            </a:r>
            <a:r>
              <a:rPr lang="en"/>
              <a:t> prices that benefit both hosts and guests in making knowledgeable choices.Through EDA, we gain a deep understanding of the features within the dataset, including their distributions, correlations, and interactions, which is essential for effective model building. </a:t>
            </a:r>
            <a:r>
              <a:rPr lang="en">
                <a:solidFill>
                  <a:schemeClr val="dk1"/>
                </a:solidFill>
              </a:rPr>
              <a:t>By simply recapitulate our last workflow, we reduced dimensionality, detected null values and showed visulization.</a:t>
            </a:r>
            <a:endParaRPr>
              <a:solidFill>
                <a:schemeClr val="dk1"/>
              </a:solidFill>
            </a:endParaRPr>
          </a:p>
          <a:p>
            <a:pPr indent="0" lvl="0" marL="0" rtl="0" algn="l">
              <a:spcBef>
                <a:spcPts val="0"/>
              </a:spcBef>
              <a:spcAft>
                <a:spcPts val="0"/>
              </a:spcAft>
              <a:buNone/>
            </a:pPr>
            <a:r>
              <a:rPr lang="en"/>
              <a:t>Additionally, it guides the subsequent analysis steps by pinpointing the most relevant variables such as location, host, room types and so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1b6782a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1b6782a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correlation, 1 indicates a positive relationship and -1 indicates a negative relationship, the closer to 0, means no relationship of each variables. With a coefficient of 0.55 between reviews per month and number of reviews,  there's a strong positive correlation, which is logical since more reviews could result in a higher average number of reviews per month.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b6782af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b6782af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Manhattan:</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Dominated by 'Entire home/apt' listings, which make up the largest proportion indicating a market likely driven by tourism and higher rental prices.</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Significant number of 'Private room' listings and Fewest 'Shared room' options </a:t>
            </a:r>
            <a:endParaRPr sz="1200">
              <a:solidFill>
                <a:srgbClr val="262626"/>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Brooklyn:</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Substantial mix of both 'Entire home/apt' and 'Private room' listings. Brooklyn offers a balanced mix, suggesting a diverse market catering to different types of travelers.</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Relatively more 'Shared room' listings than Manhattan, but still the smallest category.</a:t>
            </a:r>
            <a:endParaRPr sz="1200">
              <a:solidFill>
                <a:srgbClr val="262626"/>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Queens:</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'Private room' listings are prominent, but 'Entire home/apt' options are also significant.</a:t>
            </a:r>
            <a:endParaRPr sz="1200">
              <a:solidFill>
                <a:srgbClr val="262626"/>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Bronx and Staten Island:</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Fewer listings overall compared to Manhattan and Brooklyn.</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'Shared rooms' are very scarce in these neighborhoods.</a:t>
            </a:r>
            <a:endParaRPr sz="1200">
              <a:solidFill>
                <a:srgbClr val="262626"/>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868994d4_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868994d4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Manhattan:</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Shows the highest price points overall with many outliers, indicating a prevalence of luxury listings. The median price is higher compared to other neighborhoods, reflecting Manhattan's status as a prime location.</a:t>
            </a:r>
            <a:endParaRPr sz="1200">
              <a:solidFill>
                <a:srgbClr val="262626"/>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Brooklyn:</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Exhibits a wide range of prices with several outliers, suggesting a variety in types of accommodations. The median price is lower than Manhattan, indicating more affordable options are available.</a:t>
            </a:r>
            <a:endParaRPr sz="1200">
              <a:solidFill>
                <a:srgbClr val="262626"/>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Queens:</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Features a lower median price than Manhattan, implying greater affordability.</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Fewer outliers, indicating a more uniform pricing structure than Manhattan or Brooklyn.</a:t>
            </a:r>
            <a:endParaRPr sz="1200">
              <a:solidFill>
                <a:srgbClr val="262626"/>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62626"/>
              </a:buClr>
              <a:buSzPts val="1200"/>
              <a:buFont typeface="Times New Roman"/>
              <a:buChar char="●"/>
            </a:pPr>
            <a:r>
              <a:rPr lang="en" sz="1200">
                <a:solidFill>
                  <a:srgbClr val="262626"/>
                </a:solidFill>
                <a:highlight>
                  <a:srgbClr val="FFFFFF"/>
                </a:highlight>
                <a:latin typeface="Times New Roman"/>
                <a:ea typeface="Times New Roman"/>
                <a:cs typeface="Times New Roman"/>
                <a:sym typeface="Times New Roman"/>
              </a:rPr>
              <a:t>Staten Island and Bronx:</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Both have the lowest median prices, suggesting these areas offer the most affordable options.</a:t>
            </a:r>
            <a:endParaRPr sz="1200">
              <a:solidFill>
                <a:srgbClr val="262626"/>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62626"/>
                </a:solidFill>
                <a:highlight>
                  <a:srgbClr val="FFFFFF"/>
                </a:highlight>
                <a:latin typeface="Times New Roman"/>
                <a:ea typeface="Times New Roman"/>
                <a:cs typeface="Times New Roman"/>
                <a:sym typeface="Times New Roman"/>
              </a:rPr>
              <a:t>Very few outliers, indicating prices are generally consistent and lower.</a:t>
            </a:r>
            <a:endParaRPr sz="1200">
              <a:solidFill>
                <a:srgbClr val="262626"/>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f376c7f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f376c7f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discuss the rationale behind features Engineering and Selection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1868994d4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1868994d4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those features, we formulated the following problem statement.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The goal of this project is to predict the rental prices of Airbnb listings in New York City based on a set of geographical, property-specific, and host-related features.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model aims to provide stakeholders, including property owners, renters, and market analysts, with insights into the factors that significantly impact rental prices, enabling better decision-making regarding property investments, pricing strategies, and market positioning.</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pic>
        <p:nvPicPr>
          <p:cNvPr descr=" " id="63" name="Google Shape;63;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69" name="Google Shape;69;p12"/>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1" name="Google Shape;71;p12"/>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3" name="Google Shape;73;p12"/>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76" name="Google Shape;76;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86" name="Google Shape;86;p14"/>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87" name="Google Shape;87;p14"/>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88" name="Google Shape;88;p14"/>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2" name="Google Shape;92;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96" name="Google Shape;96;p15"/>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99" name="Google Shape;99;p16"/>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2" name="Shape 102"/>
        <p:cNvGrpSpPr/>
        <p:nvPr/>
      </p:nvGrpSpPr>
      <p:grpSpPr>
        <a:xfrm>
          <a:off x="0" y="0"/>
          <a:ext cx="0" cy="0"/>
          <a:chOff x="0" y="0"/>
          <a:chExt cx="0" cy="0"/>
        </a:xfrm>
      </p:grpSpPr>
      <p:pic>
        <p:nvPicPr>
          <p:cNvPr descr=" " id="103" name="Google Shape;103;p1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16" name="Google Shape;16;p3"/>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26" name="Google Shape;26;p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29" name="Google Shape;29;p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3" name="Google Shape;33;p6"/>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34" name="Google Shape;34;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36" name="Google Shape;36;p6"/>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1" name="Google Shape;41;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2" name="Google Shape;52;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54" name="Google Shape;54;p9"/>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descr=" " id="56" name="Google Shape;5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0" name="Google Shape;60;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05000" y="1664482"/>
            <a:ext cx="7333800" cy="15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"Pricing Patterns: Using Regression Analysis to Forecast Airbnb Rates"</a:t>
            </a:r>
            <a:endParaRPr sz="4800"/>
          </a:p>
          <a:p>
            <a:pPr indent="0" lvl="0" marL="0" rtl="0" algn="ctr">
              <a:spcBef>
                <a:spcPts val="0"/>
              </a:spcBef>
              <a:spcAft>
                <a:spcPts val="0"/>
              </a:spcAft>
              <a:buNone/>
            </a:pPr>
            <a:r>
              <a:t/>
            </a:r>
            <a:endParaRPr sz="4800"/>
          </a:p>
        </p:txBody>
      </p:sp>
      <p:sp>
        <p:nvSpPr>
          <p:cNvPr id="111" name="Google Shape;111;p19"/>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05.02.24</a:t>
            </a:r>
            <a:endParaRPr sz="1200"/>
          </a:p>
        </p:txBody>
      </p:sp>
      <p:sp>
        <p:nvSpPr>
          <p:cNvPr id="112" name="Google Shape;112;p19"/>
          <p:cNvSpPr txBox="1"/>
          <p:nvPr>
            <p:ph idx="2" type="subTitle"/>
          </p:nvPr>
        </p:nvSpPr>
        <p:spPr>
          <a:xfrm>
            <a:off x="1292850" y="3785325"/>
            <a:ext cx="6558300" cy="49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Presented By Harshitha Guthikonda, Qinwen Wang, Soumiya Chadha, and Weijia Su</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2</a:t>
            </a:r>
            <a:endParaRPr b="1" sz="700">
              <a:solidFill>
                <a:srgbClr val="9A6ABA"/>
              </a:solidFill>
              <a:latin typeface="Montserrat"/>
              <a:ea typeface="Montserrat"/>
              <a:cs typeface="Montserrat"/>
              <a:sym typeface="Montserrat"/>
            </a:endParaRPr>
          </a:p>
        </p:txBody>
      </p:sp>
      <p:sp>
        <p:nvSpPr>
          <p:cNvPr id="176" name="Google Shape;176;p28"/>
          <p:cNvSpPr txBox="1"/>
          <p:nvPr/>
        </p:nvSpPr>
        <p:spPr>
          <a:xfrm>
            <a:off x="338975" y="1397525"/>
            <a:ext cx="42570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Courier New"/>
                <a:ea typeface="Courier New"/>
                <a:cs typeface="Courier New"/>
                <a:sym typeface="Courier New"/>
              </a:rPr>
              <a:t>features =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'neighbourhood_group',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'room_type',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'latitude',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'longitude',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'number_of_reviews',</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'reviews_per_month',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'minimum_nights', </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  'availability_365'</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15000"/>
              </a:lnSpc>
              <a:spcBef>
                <a:spcPts val="0"/>
              </a:spcBef>
              <a:spcAft>
                <a:spcPts val="0"/>
              </a:spcAft>
              <a:buNone/>
            </a:pPr>
            <a:r>
              <a:rPr lang="en">
                <a:latin typeface="Courier New"/>
                <a:ea typeface="Courier New"/>
                <a:cs typeface="Courier New"/>
                <a:sym typeface="Courier New"/>
              </a:rPr>
              <a:t>target = 'price'</a:t>
            </a:r>
            <a:endParaRPr>
              <a:latin typeface="Courier New"/>
              <a:ea typeface="Courier New"/>
              <a:cs typeface="Courier New"/>
              <a:sym typeface="Courier New"/>
            </a:endParaRPr>
          </a:p>
        </p:txBody>
      </p:sp>
      <p:sp>
        <p:nvSpPr>
          <p:cNvPr id="177" name="Google Shape;177;p28"/>
          <p:cNvSpPr txBox="1"/>
          <p:nvPr/>
        </p:nvSpPr>
        <p:spPr>
          <a:xfrm>
            <a:off x="3304000" y="1725150"/>
            <a:ext cx="5390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Each feature was selected based on its </a:t>
            </a:r>
            <a:r>
              <a:rPr b="1" lang="en">
                <a:latin typeface="Montserrat"/>
                <a:ea typeface="Montserrat"/>
                <a:cs typeface="Montserrat"/>
                <a:sym typeface="Montserrat"/>
              </a:rPr>
              <a:t>potential impact</a:t>
            </a:r>
            <a:r>
              <a:rPr lang="en">
                <a:latin typeface="Montserrat"/>
                <a:ea typeface="Montserrat"/>
                <a:cs typeface="Montserrat"/>
                <a:sym typeface="Montserrat"/>
              </a:rPr>
              <a:t> on rental pricing, as demonstrated by preliminary data analysis showing significant variations in price across different categories and locations.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These features are instrumental in developing a nuanced understanding of the dynamic Airbnb market, allowing for refined predictions that accommodate diverse consumer and host preferences.</a:t>
            </a:r>
            <a:endParaRPr>
              <a:latin typeface="Montserrat"/>
              <a:ea typeface="Montserrat"/>
              <a:cs typeface="Montserrat"/>
              <a:sym typeface="Montserrat"/>
            </a:endParaRPr>
          </a:p>
        </p:txBody>
      </p:sp>
      <p:sp>
        <p:nvSpPr>
          <p:cNvPr id="178" name="Google Shape;178;p28"/>
          <p:cNvSpPr txBox="1"/>
          <p:nvPr/>
        </p:nvSpPr>
        <p:spPr>
          <a:xfrm>
            <a:off x="1299300" y="410775"/>
            <a:ext cx="6545400" cy="1120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800">
                <a:solidFill>
                  <a:schemeClr val="dk1"/>
                </a:solidFill>
                <a:latin typeface="Frank Ruhl Libre"/>
                <a:ea typeface="Frank Ruhl Libre"/>
                <a:cs typeface="Frank Ruhl Libre"/>
                <a:sym typeface="Frank Ruhl Libre"/>
              </a:rPr>
              <a:t>Feature Selection for Predictive Model</a:t>
            </a:r>
            <a:endParaRPr b="1" sz="3800">
              <a:solidFill>
                <a:schemeClr val="dk1"/>
              </a:solidFill>
              <a:latin typeface="Frank Ruhl Libre"/>
              <a:ea typeface="Frank Ruhl Libre"/>
              <a:cs typeface="Frank Ruhl Libre"/>
              <a:sym typeface="Frank Ruhl Libr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2</a:t>
            </a:r>
            <a:endParaRPr b="1" sz="700">
              <a:solidFill>
                <a:srgbClr val="9A6ABA"/>
              </a:solidFill>
              <a:latin typeface="Montserrat"/>
              <a:ea typeface="Montserrat"/>
              <a:cs typeface="Montserrat"/>
              <a:sym typeface="Montserrat"/>
            </a:endParaRPr>
          </a:p>
        </p:txBody>
      </p:sp>
      <p:sp>
        <p:nvSpPr>
          <p:cNvPr id="184" name="Google Shape;184;p29"/>
          <p:cNvSpPr txBox="1"/>
          <p:nvPr/>
        </p:nvSpPr>
        <p:spPr>
          <a:xfrm>
            <a:off x="531300" y="1026925"/>
            <a:ext cx="8081400" cy="3555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Geographical Pricing:</a:t>
            </a:r>
            <a:r>
              <a:rPr lang="en" sz="1200">
                <a:solidFill>
                  <a:srgbClr val="212121"/>
                </a:solidFill>
                <a:highlight>
                  <a:srgbClr val="FFFFFF"/>
                </a:highlight>
                <a:latin typeface="Montserrat"/>
                <a:ea typeface="Montserrat"/>
                <a:cs typeface="Montserrat"/>
                <a:sym typeface="Montserrat"/>
              </a:rPr>
              <a:t> Prices vary by location, indicating higher costs in certain popular areas</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Market Composition:</a:t>
            </a:r>
            <a:r>
              <a:rPr lang="en" sz="1200">
                <a:solidFill>
                  <a:srgbClr val="212121"/>
                </a:solidFill>
                <a:highlight>
                  <a:srgbClr val="FFFFFF"/>
                </a:highlight>
                <a:latin typeface="Montserrat"/>
                <a:ea typeface="Montserrat"/>
                <a:cs typeface="Montserrat"/>
                <a:sym typeface="Montserrat"/>
              </a:rPr>
              <a:t> Most listings are entire homes/apartments, with price differences across neighborhoods.</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Price Distribution:</a:t>
            </a:r>
            <a:r>
              <a:rPr lang="en" sz="1200">
                <a:solidFill>
                  <a:srgbClr val="212121"/>
                </a:solidFill>
                <a:highlight>
                  <a:srgbClr val="FFFFFF"/>
                </a:highlight>
                <a:latin typeface="Montserrat"/>
                <a:ea typeface="Montserrat"/>
                <a:cs typeface="Montserrat"/>
                <a:sym typeface="Montserrat"/>
              </a:rPr>
              <a:t> Many listings are affordably priced, with a concentration in the lower to mid-range.</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Popularity and Demand:</a:t>
            </a:r>
            <a:r>
              <a:rPr lang="en" sz="1200">
                <a:solidFill>
                  <a:srgbClr val="212121"/>
                </a:solidFill>
                <a:highlight>
                  <a:srgbClr val="FFFFFF"/>
                </a:highlight>
                <a:latin typeface="Montserrat"/>
                <a:ea typeface="Montserrat"/>
                <a:cs typeface="Montserrat"/>
                <a:sym typeface="Montserrat"/>
              </a:rPr>
              <a:t> Listings with more reviews tend to be cheaper, suggesting higher turnover for budget options. The price-review correlation is weak.</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Host Dynamics:</a:t>
            </a:r>
            <a:r>
              <a:rPr lang="en" sz="1200">
                <a:solidFill>
                  <a:srgbClr val="212121"/>
                </a:solidFill>
                <a:highlight>
                  <a:srgbClr val="FFFFFF"/>
                </a:highlight>
                <a:latin typeface="Montserrat"/>
                <a:ea typeface="Montserrat"/>
                <a:cs typeface="Montserrat"/>
                <a:sym typeface="Montserrat"/>
              </a:rPr>
              <a:t> A few hosts manage multiple listings, indicating professional or commercial hosts.</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Regulatory Insights:</a:t>
            </a:r>
            <a:r>
              <a:rPr lang="en" sz="1200">
                <a:solidFill>
                  <a:srgbClr val="212121"/>
                </a:solidFill>
                <a:highlight>
                  <a:srgbClr val="FFFFFF"/>
                </a:highlight>
                <a:latin typeface="Montserrat"/>
                <a:ea typeface="Montserrat"/>
                <a:cs typeface="Montserrat"/>
                <a:sym typeface="Montserrat"/>
              </a:rPr>
              <a:t> Minimum stay requirements vary by area and room type, possibly due to regulations or host preferences.</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Correlation Insights:</a:t>
            </a:r>
            <a:r>
              <a:rPr lang="en" sz="1200">
                <a:solidFill>
                  <a:srgbClr val="212121"/>
                </a:solidFill>
                <a:highlight>
                  <a:srgbClr val="FFFFFF"/>
                </a:highlight>
                <a:latin typeface="Montserrat"/>
                <a:ea typeface="Montserrat"/>
                <a:cs typeface="Montserrat"/>
                <a:sym typeface="Montserrat"/>
              </a:rPr>
              <a:t> Weak correlations between price, minimum nights, reviews, and availability show market complexity.</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Review Analysis:</a:t>
            </a:r>
            <a:r>
              <a:rPr lang="en" sz="1200">
                <a:solidFill>
                  <a:srgbClr val="212121"/>
                </a:solidFill>
                <a:highlight>
                  <a:srgbClr val="FFFFFF"/>
                </a:highlight>
                <a:latin typeface="Montserrat"/>
                <a:ea typeface="Montserrat"/>
                <a:cs typeface="Montserrat"/>
                <a:sym typeface="Montserrat"/>
              </a:rPr>
              <a:t> Number of reviews serves as a proxy for popularity, with no strong link to price.</a:t>
            </a:r>
            <a:endParaRPr sz="1200">
              <a:solidFill>
                <a:srgbClr val="212121"/>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212121"/>
              </a:buClr>
              <a:buSzPts val="1200"/>
              <a:buFont typeface="Roboto"/>
              <a:buAutoNum type="arabicPeriod"/>
            </a:pPr>
            <a:r>
              <a:rPr b="1" lang="en" sz="1200">
                <a:solidFill>
                  <a:srgbClr val="212121"/>
                </a:solidFill>
                <a:highlight>
                  <a:srgbClr val="FFFFFF"/>
                </a:highlight>
                <a:latin typeface="Montserrat"/>
                <a:ea typeface="Montserrat"/>
                <a:cs typeface="Montserrat"/>
                <a:sym typeface="Montserrat"/>
              </a:rPr>
              <a:t>Availability Trends:</a:t>
            </a:r>
            <a:r>
              <a:rPr lang="en" sz="1200">
                <a:solidFill>
                  <a:srgbClr val="212121"/>
                </a:solidFill>
                <a:highlight>
                  <a:srgbClr val="FFFFFF"/>
                </a:highlight>
                <a:latin typeface="Montserrat"/>
                <a:ea typeface="Montserrat"/>
                <a:cs typeface="Montserrat"/>
                <a:sym typeface="Montserrat"/>
              </a:rPr>
              <a:t> Listings show varied yearly availability, suggesting strategic management by hosts.</a:t>
            </a:r>
            <a:endParaRPr sz="1200">
              <a:solidFill>
                <a:srgbClr val="212121"/>
              </a:solidFill>
              <a:highlight>
                <a:srgbClr val="FFFFFF"/>
              </a:highlight>
              <a:latin typeface="Montserrat"/>
              <a:ea typeface="Montserrat"/>
              <a:cs typeface="Montserrat"/>
              <a:sym typeface="Montserrat"/>
            </a:endParaRPr>
          </a:p>
        </p:txBody>
      </p:sp>
      <p:sp>
        <p:nvSpPr>
          <p:cNvPr id="185" name="Google Shape;185;p29"/>
          <p:cNvSpPr txBox="1"/>
          <p:nvPr/>
        </p:nvSpPr>
        <p:spPr>
          <a:xfrm>
            <a:off x="1326000" y="374425"/>
            <a:ext cx="64920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800">
                <a:solidFill>
                  <a:schemeClr val="dk1"/>
                </a:solidFill>
                <a:latin typeface="Frank Ruhl Libre"/>
                <a:ea typeface="Frank Ruhl Libre"/>
                <a:cs typeface="Frank Ruhl Libre"/>
                <a:sym typeface="Frank Ruhl Libre"/>
              </a:rPr>
              <a:t>Insights after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2</a:t>
            </a:r>
            <a:endParaRPr b="1" sz="700">
              <a:solidFill>
                <a:srgbClr val="9A6ABA"/>
              </a:solidFill>
              <a:latin typeface="Montserrat"/>
              <a:ea typeface="Montserrat"/>
              <a:cs typeface="Montserrat"/>
              <a:sym typeface="Montserrat"/>
            </a:endParaRPr>
          </a:p>
        </p:txBody>
      </p:sp>
      <p:sp>
        <p:nvSpPr>
          <p:cNvPr id="191" name="Google Shape;191;p30"/>
          <p:cNvSpPr txBox="1"/>
          <p:nvPr/>
        </p:nvSpPr>
        <p:spPr>
          <a:xfrm>
            <a:off x="103575" y="634000"/>
            <a:ext cx="5834700" cy="4346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Montserrat"/>
                <a:ea typeface="Montserrat"/>
                <a:cs typeface="Montserrat"/>
                <a:sym typeface="Montserrat"/>
              </a:rPr>
              <a:t>Applied </a:t>
            </a:r>
            <a:r>
              <a:rPr b="1" lang="en" sz="1200">
                <a:solidFill>
                  <a:srgbClr val="0D0D0D"/>
                </a:solidFill>
                <a:highlight>
                  <a:srgbClr val="FFFFFF"/>
                </a:highlight>
                <a:latin typeface="Montserrat"/>
                <a:ea typeface="Montserrat"/>
                <a:cs typeface="Montserrat"/>
                <a:sym typeface="Montserrat"/>
              </a:rPr>
              <a:t>One Hot Encoding</a:t>
            </a:r>
            <a:r>
              <a:rPr lang="en" sz="1200">
                <a:solidFill>
                  <a:srgbClr val="0D0D0D"/>
                </a:solidFill>
                <a:highlight>
                  <a:srgbClr val="FFFFFF"/>
                </a:highlight>
                <a:latin typeface="Montserrat"/>
                <a:ea typeface="Montserrat"/>
                <a:cs typeface="Montserrat"/>
                <a:sym typeface="Montserrat"/>
              </a:rPr>
              <a:t> to </a:t>
            </a:r>
            <a:r>
              <a:rPr b="1" lang="en" sz="1200">
                <a:solidFill>
                  <a:srgbClr val="0D0D0D"/>
                </a:solidFill>
                <a:highlight>
                  <a:srgbClr val="FFFFFF"/>
                </a:highlight>
                <a:latin typeface="Montserrat"/>
                <a:ea typeface="Montserrat"/>
                <a:cs typeface="Montserrat"/>
                <a:sym typeface="Montserrat"/>
              </a:rPr>
              <a:t>categorical data</a:t>
            </a:r>
            <a:r>
              <a:rPr lang="en" sz="1200">
                <a:solidFill>
                  <a:srgbClr val="0D0D0D"/>
                </a:solidFill>
                <a:highlight>
                  <a:srgbClr val="FFFFFF"/>
                </a:highlight>
                <a:latin typeface="Montserrat"/>
                <a:ea typeface="Montserrat"/>
                <a:cs typeface="Montserrat"/>
                <a:sym typeface="Montserrat"/>
              </a:rPr>
              <a:t> like </a:t>
            </a:r>
            <a:r>
              <a:rPr i="1" lang="en" sz="1050">
                <a:solidFill>
                  <a:schemeClr val="dk1"/>
                </a:solidFill>
                <a:highlight>
                  <a:srgbClr val="FFFFFF"/>
                </a:highlight>
                <a:latin typeface="Montserrat"/>
                <a:ea typeface="Montserrat"/>
                <a:cs typeface="Montserrat"/>
                <a:sym typeface="Montserrat"/>
              </a:rPr>
              <a:t>neighbourhood_group</a:t>
            </a:r>
            <a:r>
              <a:rPr lang="en" sz="1200">
                <a:solidFill>
                  <a:srgbClr val="0D0D0D"/>
                </a:solidFill>
                <a:highlight>
                  <a:srgbClr val="FFFFFF"/>
                </a:highlight>
                <a:latin typeface="Montserrat"/>
                <a:ea typeface="Montserrat"/>
                <a:cs typeface="Montserrat"/>
                <a:sym typeface="Montserrat"/>
              </a:rPr>
              <a:t> and </a:t>
            </a:r>
            <a:r>
              <a:rPr i="1" lang="en" sz="1050">
                <a:solidFill>
                  <a:schemeClr val="dk1"/>
                </a:solidFill>
                <a:highlight>
                  <a:srgbClr val="FFFFFF"/>
                </a:highlight>
                <a:latin typeface="Montserrat"/>
                <a:ea typeface="Montserrat"/>
                <a:cs typeface="Montserrat"/>
                <a:sym typeface="Montserrat"/>
              </a:rPr>
              <a:t>room_type</a:t>
            </a:r>
            <a:r>
              <a:rPr lang="en" sz="1200">
                <a:solidFill>
                  <a:srgbClr val="0D0D0D"/>
                </a:solidFill>
                <a:highlight>
                  <a:srgbClr val="FFFFFF"/>
                </a:highlight>
                <a:latin typeface="Montserrat"/>
                <a:ea typeface="Montserrat"/>
                <a:cs typeface="Montserrat"/>
                <a:sym typeface="Montserrat"/>
              </a:rPr>
              <a:t> to transform categorical data into a format suitable for modeling.</a:t>
            </a:r>
            <a:endParaRPr sz="1200">
              <a:solidFill>
                <a:srgbClr val="0D0D0D"/>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Montserrat"/>
                <a:ea typeface="Montserrat"/>
                <a:cs typeface="Montserrat"/>
                <a:sym typeface="Montserrat"/>
              </a:rPr>
              <a:t>Standardized</a:t>
            </a:r>
            <a:r>
              <a:rPr lang="en" sz="1200">
                <a:solidFill>
                  <a:srgbClr val="0D0D0D"/>
                </a:solidFill>
                <a:highlight>
                  <a:srgbClr val="FFFFFF"/>
                </a:highlight>
                <a:latin typeface="Montserrat"/>
                <a:ea typeface="Montserrat"/>
                <a:cs typeface="Montserrat"/>
                <a:sym typeface="Montserrat"/>
              </a:rPr>
              <a:t> </a:t>
            </a:r>
            <a:r>
              <a:rPr b="1" lang="en" sz="1200">
                <a:solidFill>
                  <a:srgbClr val="0D0D0D"/>
                </a:solidFill>
                <a:highlight>
                  <a:srgbClr val="FFFFFF"/>
                </a:highlight>
                <a:latin typeface="Montserrat"/>
                <a:ea typeface="Montserrat"/>
                <a:cs typeface="Montserrat"/>
                <a:sym typeface="Montserrat"/>
              </a:rPr>
              <a:t>numerical</a:t>
            </a:r>
            <a:r>
              <a:rPr lang="en" sz="1200">
                <a:solidFill>
                  <a:srgbClr val="0D0D0D"/>
                </a:solidFill>
                <a:highlight>
                  <a:srgbClr val="FFFFFF"/>
                </a:highlight>
                <a:latin typeface="Montserrat"/>
                <a:ea typeface="Montserrat"/>
                <a:cs typeface="Montserrat"/>
                <a:sym typeface="Montserrat"/>
              </a:rPr>
              <a:t> features like </a:t>
            </a:r>
            <a:r>
              <a:rPr i="1" lang="en" sz="1050">
                <a:solidFill>
                  <a:schemeClr val="dk1"/>
                </a:solidFill>
                <a:highlight>
                  <a:srgbClr val="FFFFFF"/>
                </a:highlight>
                <a:latin typeface="Montserrat"/>
                <a:ea typeface="Montserrat"/>
                <a:cs typeface="Montserrat"/>
                <a:sym typeface="Montserrat"/>
              </a:rPr>
              <a:t>latitude</a:t>
            </a:r>
            <a:r>
              <a:rPr lang="en" sz="1200">
                <a:solidFill>
                  <a:srgbClr val="0D0D0D"/>
                </a:solidFill>
                <a:highlight>
                  <a:srgbClr val="FFFFFF"/>
                </a:highlight>
                <a:latin typeface="Montserrat"/>
                <a:ea typeface="Montserrat"/>
                <a:cs typeface="Montserrat"/>
                <a:sym typeface="Montserrat"/>
              </a:rPr>
              <a:t> and </a:t>
            </a:r>
            <a:r>
              <a:rPr i="1" lang="en" sz="1050">
                <a:solidFill>
                  <a:schemeClr val="dk1"/>
                </a:solidFill>
                <a:highlight>
                  <a:srgbClr val="FFFFFF"/>
                </a:highlight>
                <a:latin typeface="Montserrat"/>
                <a:ea typeface="Montserrat"/>
                <a:cs typeface="Montserrat"/>
                <a:sym typeface="Montserrat"/>
              </a:rPr>
              <a:t>longitude</a:t>
            </a:r>
            <a:r>
              <a:rPr i="1" lang="en" sz="1200">
                <a:solidFill>
                  <a:schemeClr val="dk1"/>
                </a:solidFill>
                <a:highlight>
                  <a:srgbClr val="FFFFFF"/>
                </a:highlight>
                <a:latin typeface="Montserrat"/>
                <a:ea typeface="Montserrat"/>
                <a:cs typeface="Montserrat"/>
                <a:sym typeface="Montserrat"/>
              </a:rPr>
              <a:t> </a:t>
            </a:r>
            <a:r>
              <a:rPr lang="en" sz="1200">
                <a:solidFill>
                  <a:srgbClr val="0D0D0D"/>
                </a:solidFill>
                <a:highlight>
                  <a:srgbClr val="FFFFFF"/>
                </a:highlight>
                <a:latin typeface="Montserrat"/>
                <a:ea typeface="Montserrat"/>
                <a:cs typeface="Montserrat"/>
                <a:sym typeface="Montserrat"/>
              </a:rPr>
              <a:t>using StandardScaler to </a:t>
            </a:r>
            <a:r>
              <a:rPr b="1" lang="en" sz="1200">
                <a:solidFill>
                  <a:srgbClr val="0D0D0D"/>
                </a:solidFill>
                <a:highlight>
                  <a:srgbClr val="FFFFFF"/>
                </a:highlight>
                <a:latin typeface="Montserrat"/>
                <a:ea typeface="Montserrat"/>
                <a:cs typeface="Montserrat"/>
                <a:sym typeface="Montserrat"/>
              </a:rPr>
              <a:t>normalize data distribution</a:t>
            </a:r>
            <a:r>
              <a:rPr lang="en" sz="1200">
                <a:solidFill>
                  <a:srgbClr val="0D0D0D"/>
                </a:solidFill>
                <a:highlight>
                  <a:srgbClr val="FFFFFF"/>
                </a:highlight>
                <a:latin typeface="Montserrat"/>
                <a:ea typeface="Montserrat"/>
                <a:cs typeface="Montserrat"/>
                <a:sym typeface="Montserrat"/>
              </a:rPr>
              <a:t>.</a:t>
            </a:r>
            <a:endParaRPr sz="1200">
              <a:solidFill>
                <a:srgbClr val="0D0D0D"/>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0D0D0D"/>
              </a:buClr>
              <a:buSzPts val="1200"/>
              <a:buFont typeface="Montserrat"/>
              <a:buChar char="●"/>
            </a:pPr>
            <a:r>
              <a:rPr lang="en" sz="1200">
                <a:solidFill>
                  <a:srgbClr val="0D0D0D"/>
                </a:solidFill>
                <a:highlight>
                  <a:srgbClr val="FFFFFF"/>
                </a:highlight>
                <a:latin typeface="Montserrat"/>
                <a:ea typeface="Montserrat"/>
                <a:cs typeface="Montserrat"/>
                <a:sym typeface="Montserrat"/>
              </a:rPr>
              <a:t>Used </a:t>
            </a:r>
            <a:r>
              <a:rPr b="1" lang="en" sz="1200">
                <a:solidFill>
                  <a:srgbClr val="0D0D0D"/>
                </a:solidFill>
                <a:highlight>
                  <a:srgbClr val="FFFFFF"/>
                </a:highlight>
                <a:latin typeface="Montserrat"/>
                <a:ea typeface="Montserrat"/>
                <a:cs typeface="Montserrat"/>
                <a:sym typeface="Montserrat"/>
              </a:rPr>
              <a:t>SimpleImputer</a:t>
            </a:r>
            <a:r>
              <a:rPr lang="en" sz="1200">
                <a:solidFill>
                  <a:srgbClr val="0D0D0D"/>
                </a:solidFill>
                <a:highlight>
                  <a:srgbClr val="FFFFFF"/>
                </a:highlight>
                <a:latin typeface="Montserrat"/>
                <a:ea typeface="Montserrat"/>
                <a:cs typeface="Montserrat"/>
                <a:sym typeface="Montserrat"/>
              </a:rPr>
              <a:t> to fill in missing values, ensuring data integrity.</a:t>
            </a:r>
            <a:endParaRPr sz="1200">
              <a:solidFill>
                <a:srgbClr val="0D0D0D"/>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0D0D0D"/>
              </a:buClr>
              <a:buSzPts val="1200"/>
              <a:buFont typeface="Montserrat"/>
              <a:buChar char="●"/>
            </a:pPr>
            <a:r>
              <a:rPr lang="en" sz="1200">
                <a:solidFill>
                  <a:srgbClr val="0D0D0D"/>
                </a:solidFill>
                <a:highlight>
                  <a:srgbClr val="FFFFFF"/>
                </a:highlight>
                <a:latin typeface="Montserrat"/>
                <a:ea typeface="Montserrat"/>
                <a:cs typeface="Montserrat"/>
                <a:sym typeface="Montserrat"/>
              </a:rPr>
              <a:t>Divided our dataset into two parts: </a:t>
            </a:r>
            <a:r>
              <a:rPr b="1" lang="en" sz="1200">
                <a:solidFill>
                  <a:srgbClr val="0D0D0D"/>
                </a:solidFill>
                <a:highlight>
                  <a:srgbClr val="FFFFFF"/>
                </a:highlight>
                <a:latin typeface="Montserrat"/>
                <a:ea typeface="Montserrat"/>
                <a:cs typeface="Montserrat"/>
                <a:sym typeface="Montserrat"/>
              </a:rPr>
              <a:t>80% for training and 20% for testing. </a:t>
            </a:r>
            <a:r>
              <a:rPr lang="en" sz="1200">
                <a:solidFill>
                  <a:srgbClr val="0D0D0D"/>
                </a:solidFill>
                <a:highlight>
                  <a:srgbClr val="FFFFFF"/>
                </a:highlight>
                <a:latin typeface="Montserrat"/>
                <a:ea typeface="Montserrat"/>
                <a:cs typeface="Montserrat"/>
                <a:sym typeface="Montserrat"/>
              </a:rPr>
              <a:t>This split allows us to train our model on a substantial portion of the data while reserving a separate subset for unbiased evaluation</a:t>
            </a:r>
            <a:endParaRPr sz="1200">
              <a:solidFill>
                <a:srgbClr val="0D0D0D"/>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0D0D0D"/>
              </a:buClr>
              <a:buSzPts val="1200"/>
              <a:buFont typeface="Montserrat"/>
              <a:buChar char="●"/>
            </a:pPr>
            <a:r>
              <a:rPr lang="en" sz="1200">
                <a:solidFill>
                  <a:srgbClr val="0D0D0D"/>
                </a:solidFill>
                <a:highlight>
                  <a:srgbClr val="FFFFFF"/>
                </a:highlight>
                <a:latin typeface="Montserrat"/>
                <a:ea typeface="Montserrat"/>
                <a:cs typeface="Montserrat"/>
                <a:sym typeface="Montserrat"/>
              </a:rPr>
              <a:t>Fitted the </a:t>
            </a:r>
            <a:r>
              <a:rPr b="1" lang="en" sz="1200">
                <a:solidFill>
                  <a:srgbClr val="0D0D0D"/>
                </a:solidFill>
                <a:highlight>
                  <a:srgbClr val="FFFFFF"/>
                </a:highlight>
                <a:latin typeface="Montserrat"/>
                <a:ea typeface="Montserrat"/>
                <a:cs typeface="Montserrat"/>
                <a:sym typeface="Montserrat"/>
              </a:rPr>
              <a:t>Linear Regression</a:t>
            </a:r>
            <a:r>
              <a:rPr lang="en" sz="1200">
                <a:solidFill>
                  <a:srgbClr val="0D0D0D"/>
                </a:solidFill>
                <a:highlight>
                  <a:srgbClr val="FFFFFF"/>
                </a:highlight>
                <a:latin typeface="Montserrat"/>
                <a:ea typeface="Montserrat"/>
                <a:cs typeface="Montserrat"/>
                <a:sym typeface="Montserrat"/>
              </a:rPr>
              <a:t> model on the training set, which involves adjusting the model parameters to minimize the difference between the predicted and actual rental prices."</a:t>
            </a:r>
            <a:endParaRPr sz="1200">
              <a:solidFill>
                <a:srgbClr val="0D0D0D"/>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0D0D0D"/>
              </a:buClr>
              <a:buSzPts val="1200"/>
              <a:buFont typeface="Montserrat"/>
              <a:buChar char="●"/>
            </a:pPr>
            <a:r>
              <a:rPr lang="en" sz="1200">
                <a:solidFill>
                  <a:srgbClr val="0D0D0D"/>
                </a:solidFill>
                <a:highlight>
                  <a:srgbClr val="FFFFFF"/>
                </a:highlight>
                <a:latin typeface="Montserrat"/>
                <a:ea typeface="Montserrat"/>
                <a:cs typeface="Montserrat"/>
                <a:sym typeface="Montserrat"/>
              </a:rPr>
              <a:t>Utilized </a:t>
            </a:r>
            <a:r>
              <a:rPr b="1" lang="en" sz="1200">
                <a:solidFill>
                  <a:srgbClr val="0D0D0D"/>
                </a:solidFill>
                <a:highlight>
                  <a:srgbClr val="FFFFFF"/>
                </a:highlight>
                <a:latin typeface="Montserrat"/>
                <a:ea typeface="Montserrat"/>
                <a:cs typeface="Montserrat"/>
                <a:sym typeface="Montserrat"/>
              </a:rPr>
              <a:t>Root Mean Squared Error</a:t>
            </a:r>
            <a:r>
              <a:rPr lang="en" sz="1200">
                <a:solidFill>
                  <a:srgbClr val="0D0D0D"/>
                </a:solidFill>
                <a:highlight>
                  <a:srgbClr val="FFFFFF"/>
                </a:highlight>
                <a:latin typeface="Montserrat"/>
                <a:ea typeface="Montserrat"/>
                <a:cs typeface="Montserrat"/>
                <a:sym typeface="Montserrat"/>
              </a:rPr>
              <a:t> (RMSE) to quantify the model's prediction errors, resulting in an RMSE of </a:t>
            </a:r>
            <a:r>
              <a:rPr b="1" lang="en" sz="1200">
                <a:solidFill>
                  <a:srgbClr val="0D0D0D"/>
                </a:solidFill>
                <a:highlight>
                  <a:srgbClr val="FFFFFF"/>
                </a:highlight>
                <a:latin typeface="Montserrat"/>
                <a:ea typeface="Montserrat"/>
                <a:cs typeface="Montserrat"/>
                <a:sym typeface="Montserrat"/>
              </a:rPr>
              <a:t>197.16.</a:t>
            </a:r>
            <a:endParaRPr b="1" sz="1200">
              <a:solidFill>
                <a:srgbClr val="0D0D0D"/>
              </a:solidFill>
              <a:highlight>
                <a:srgbClr val="FFFFFF"/>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0D0D0D"/>
              </a:buClr>
              <a:buSzPts val="1200"/>
              <a:buFont typeface="Montserrat"/>
              <a:buChar char="●"/>
            </a:pPr>
            <a:r>
              <a:rPr lang="en" sz="1200">
                <a:solidFill>
                  <a:srgbClr val="0D0D0D"/>
                </a:solidFill>
                <a:highlight>
                  <a:srgbClr val="FFFFFF"/>
                </a:highlight>
                <a:latin typeface="Montserrat"/>
                <a:ea typeface="Montserrat"/>
                <a:cs typeface="Montserrat"/>
                <a:sym typeface="Montserrat"/>
              </a:rPr>
              <a:t>An RMSE of 197.16 is competitive, considering the diversity of rental prices and the complexities involved in the real estate market.</a:t>
            </a:r>
            <a:endParaRPr sz="1200">
              <a:solidFill>
                <a:srgbClr val="0D0D0D"/>
              </a:solidFill>
              <a:highlight>
                <a:srgbClr val="FFFFFF"/>
              </a:highlight>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200">
              <a:solidFill>
                <a:srgbClr val="0D0D0D"/>
              </a:solidFill>
              <a:highlight>
                <a:srgbClr val="FFFFFF"/>
              </a:highlight>
              <a:latin typeface="Montserrat"/>
              <a:ea typeface="Montserrat"/>
              <a:cs typeface="Montserrat"/>
              <a:sym typeface="Montserrat"/>
            </a:endParaRPr>
          </a:p>
        </p:txBody>
      </p:sp>
      <p:pic>
        <p:nvPicPr>
          <p:cNvPr id="192" name="Google Shape;192;p30"/>
          <p:cNvPicPr preferRelativeResize="0"/>
          <p:nvPr/>
        </p:nvPicPr>
        <p:blipFill rotWithShape="1">
          <a:blip r:embed="rId3">
            <a:alphaModFix/>
          </a:blip>
          <a:srcRect b="31248" l="7089" r="69988" t="43578"/>
          <a:stretch/>
        </p:blipFill>
        <p:spPr>
          <a:xfrm>
            <a:off x="5991849" y="1598425"/>
            <a:ext cx="2975350" cy="2125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1078350" y="1549025"/>
            <a:ext cx="7368600" cy="16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chemeClr val="accent2"/>
                </a:solidFill>
              </a:rPr>
              <a:t>Model Development and Validation: Building and Testing the Predictive Model</a:t>
            </a:r>
            <a:endParaRPr sz="4200">
              <a:solidFill>
                <a:schemeClr val="accent2"/>
              </a:solidFill>
            </a:endParaRPr>
          </a:p>
        </p:txBody>
      </p:sp>
      <p:sp>
        <p:nvSpPr>
          <p:cNvPr id="198" name="Google Shape;198;p31"/>
          <p:cNvSpPr txBox="1"/>
          <p:nvPr/>
        </p:nvSpPr>
        <p:spPr>
          <a:xfrm>
            <a:off x="3793600" y="817178"/>
            <a:ext cx="1556700" cy="2982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3</a:t>
            </a:r>
            <a:endParaRPr sz="900">
              <a:solidFill>
                <a:schemeClr val="accent2"/>
              </a:solidFill>
              <a:latin typeface="Montserrat ExtraBold"/>
              <a:ea typeface="Montserrat ExtraBold"/>
              <a:cs typeface="Montserrat ExtraBold"/>
              <a:sym typeface="Montserrat ExtraBold"/>
            </a:endParaRPr>
          </a:p>
        </p:txBody>
      </p:sp>
      <p:cxnSp>
        <p:nvCxnSpPr>
          <p:cNvPr id="199" name="Google Shape;199;p31"/>
          <p:cNvCxnSpPr/>
          <p:nvPr/>
        </p:nvCxnSpPr>
        <p:spPr>
          <a:xfrm>
            <a:off x="4231926" y="1084298"/>
            <a:ext cx="692400" cy="0"/>
          </a:xfrm>
          <a:prstGeom prst="straightConnector1">
            <a:avLst/>
          </a:prstGeom>
          <a:noFill/>
          <a:ln cap="flat" cmpd="sng" w="9525">
            <a:solidFill>
              <a:srgbClr val="57068C"/>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2576575" y="-77388"/>
            <a:ext cx="4945500" cy="11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solidFill>
                  <a:schemeClr val="dk1"/>
                </a:solidFill>
                <a:latin typeface="Frank Ruhl Libre"/>
                <a:ea typeface="Frank Ruhl Libre"/>
                <a:cs typeface="Frank Ruhl Libre"/>
                <a:sym typeface="Frank Ruhl Libre"/>
              </a:rPr>
              <a:t>Predictive Model</a:t>
            </a:r>
            <a:endParaRPr b="1" sz="3800">
              <a:solidFill>
                <a:schemeClr val="dk1"/>
              </a:solidFill>
              <a:latin typeface="Frank Ruhl Libre"/>
              <a:ea typeface="Frank Ruhl Libre"/>
              <a:cs typeface="Frank Ruhl Libre"/>
              <a:sym typeface="Frank Ruhl Libre"/>
            </a:endParaRPr>
          </a:p>
        </p:txBody>
      </p:sp>
      <p:sp>
        <p:nvSpPr>
          <p:cNvPr id="205" name="Google Shape;205;p32"/>
          <p:cNvSpPr txBox="1"/>
          <p:nvPr>
            <p:ph idx="4294967295" type="body"/>
          </p:nvPr>
        </p:nvSpPr>
        <p:spPr>
          <a:xfrm>
            <a:off x="821125" y="1167550"/>
            <a:ext cx="81288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Regression Equation:</a:t>
            </a:r>
            <a:endParaRPr b="1" sz="1600"/>
          </a:p>
          <a:p>
            <a:pPr indent="-330200" lvl="0" marL="457200" rtl="0" algn="l">
              <a:spcBef>
                <a:spcPts val="1600"/>
              </a:spcBef>
              <a:spcAft>
                <a:spcPts val="0"/>
              </a:spcAft>
              <a:buSzPts val="1600"/>
              <a:buChar char="●"/>
            </a:pPr>
            <a:r>
              <a:rPr b="1" lang="en" sz="1600"/>
              <a:t>Price</a:t>
            </a:r>
            <a:r>
              <a:rPr lang="en" sz="1600"/>
              <a:t> = </a:t>
            </a:r>
            <a:r>
              <a:rPr lang="en" sz="1600">
                <a:solidFill>
                  <a:schemeClr val="dk2"/>
                </a:solidFill>
              </a:rPr>
              <a:t>92.630 </a:t>
            </a:r>
            <a:r>
              <a:rPr lang="en" sz="1600"/>
              <a:t>-10.401*</a:t>
            </a:r>
            <a:r>
              <a:rPr b="1" lang="en" sz="1600">
                <a:solidFill>
                  <a:schemeClr val="dk1"/>
                </a:solidFill>
              </a:rPr>
              <a:t>latitude</a:t>
            </a:r>
            <a:r>
              <a:rPr lang="en" sz="1600"/>
              <a:t> + -24.091*</a:t>
            </a:r>
            <a:r>
              <a:rPr b="1" lang="en" sz="1600">
                <a:solidFill>
                  <a:schemeClr val="dk1"/>
                </a:solidFill>
              </a:rPr>
              <a:t>longitude</a:t>
            </a:r>
            <a:r>
              <a:rPr lang="en" sz="1600"/>
              <a:t> +   -15.584*</a:t>
            </a:r>
            <a:r>
              <a:rPr b="1" lang="en" sz="1600">
                <a:solidFill>
                  <a:schemeClr val="dk1"/>
                </a:solidFill>
              </a:rPr>
              <a:t>number_of_reviews</a:t>
            </a:r>
            <a:r>
              <a:rPr lang="en" sz="1600"/>
              <a:t> + 4.633*</a:t>
            </a:r>
            <a:r>
              <a:rPr b="1" lang="en" sz="1600">
                <a:solidFill>
                  <a:schemeClr val="dk1"/>
                </a:solidFill>
              </a:rPr>
              <a:t>reviews_per_month</a:t>
            </a:r>
            <a:r>
              <a:rPr lang="en" sz="1600"/>
              <a:t> + -0.460*</a:t>
            </a:r>
            <a:r>
              <a:rPr b="1" lang="en" sz="1600">
                <a:solidFill>
                  <a:schemeClr val="dk1"/>
                </a:solidFill>
              </a:rPr>
              <a:t>minimum_nights</a:t>
            </a:r>
            <a:r>
              <a:rPr lang="en" sz="1600"/>
              <a:t> + 24.306*</a:t>
            </a:r>
            <a:r>
              <a:rPr b="1" lang="en" sz="1600">
                <a:solidFill>
                  <a:schemeClr val="dk1"/>
                </a:solidFill>
              </a:rPr>
              <a:t>availability_365</a:t>
            </a:r>
            <a:r>
              <a:rPr lang="en" sz="1600"/>
              <a:t> + 31.366*x</a:t>
            </a:r>
            <a:r>
              <a:rPr b="1" lang="en" sz="1600">
                <a:solidFill>
                  <a:schemeClr val="dk1"/>
                </a:solidFill>
              </a:rPr>
              <a:t>0_Bronx</a:t>
            </a:r>
            <a:r>
              <a:rPr lang="en" sz="1600"/>
              <a:t> + 0.621*x</a:t>
            </a:r>
            <a:r>
              <a:rPr b="1" lang="en" sz="1600">
                <a:solidFill>
                  <a:schemeClr val="dk1"/>
                </a:solidFill>
              </a:rPr>
              <a:t>0_Brooklyn</a:t>
            </a:r>
            <a:r>
              <a:rPr lang="en" sz="1600"/>
              <a:t> + 60.009*x</a:t>
            </a:r>
            <a:r>
              <a:rPr b="1" lang="en" sz="1600">
                <a:solidFill>
                  <a:schemeClr val="dk1"/>
                </a:solidFill>
              </a:rPr>
              <a:t>0_Manhattan</a:t>
            </a:r>
            <a:r>
              <a:rPr lang="en" sz="1600"/>
              <a:t> + 28.406*x</a:t>
            </a:r>
            <a:r>
              <a:rPr b="1" lang="en" sz="1600">
                <a:solidFill>
                  <a:schemeClr val="dk1"/>
                </a:solidFill>
              </a:rPr>
              <a:t>0_Queens</a:t>
            </a:r>
            <a:r>
              <a:rPr lang="en" sz="1600"/>
              <a:t> + -120.401*x</a:t>
            </a:r>
            <a:r>
              <a:rPr b="1" lang="en" sz="1600">
                <a:solidFill>
                  <a:schemeClr val="dk1"/>
                </a:solidFill>
              </a:rPr>
              <a:t>0_Staten Island</a:t>
            </a:r>
            <a:r>
              <a:rPr lang="en" sz="1600"/>
              <a:t> + 82.002*</a:t>
            </a:r>
            <a:r>
              <a:rPr b="1" lang="en" sz="1600">
                <a:solidFill>
                  <a:schemeClr val="dk1"/>
                </a:solidFill>
              </a:rPr>
              <a:t>x1_Entire home/apt</a:t>
            </a:r>
            <a:r>
              <a:rPr lang="en" sz="1600"/>
              <a:t> + -22.307*</a:t>
            </a:r>
            <a:r>
              <a:rPr b="1" lang="en" sz="1600">
                <a:solidFill>
                  <a:schemeClr val="dk1"/>
                </a:solidFill>
              </a:rPr>
              <a:t>x1_Private room</a:t>
            </a:r>
            <a:r>
              <a:rPr lang="en" sz="1600"/>
              <a:t> + -59.695*</a:t>
            </a:r>
            <a:r>
              <a:rPr b="1" lang="en" sz="1600">
                <a:solidFill>
                  <a:schemeClr val="dk1"/>
                </a:solidFill>
              </a:rPr>
              <a:t>x1_Shared room </a:t>
            </a:r>
            <a:br>
              <a:rPr b="1" lang="en" sz="1600">
                <a:solidFill>
                  <a:schemeClr val="dk1"/>
                </a:solidFill>
              </a:rPr>
            </a:br>
            <a:endParaRPr sz="1600"/>
          </a:p>
          <a:p>
            <a:pPr indent="-330200" lvl="0" marL="457200" rtl="0" algn="l">
              <a:spcBef>
                <a:spcPts val="0"/>
              </a:spcBef>
              <a:spcAft>
                <a:spcPts val="0"/>
              </a:spcAft>
              <a:buSzPts val="1600"/>
              <a:buChar char="●"/>
            </a:pPr>
            <a:r>
              <a:rPr lang="en" sz="1600"/>
              <a:t>These coefficients provide key insights into the </a:t>
            </a:r>
            <a:r>
              <a:rPr lang="en" sz="1600">
                <a:solidFill>
                  <a:srgbClr val="57068C"/>
                </a:solidFill>
              </a:rPr>
              <a:t>geographic </a:t>
            </a:r>
            <a:r>
              <a:rPr lang="en" sz="1600">
                <a:solidFill>
                  <a:srgbClr val="57068C"/>
                </a:solidFill>
              </a:rPr>
              <a:t>price variation across New York City (geographic features)</a:t>
            </a:r>
            <a:r>
              <a:rPr lang="en" sz="1600"/>
              <a:t>, which is critical for any stakeholder in the NYC Airbnb market. </a:t>
            </a:r>
            <a:endParaRPr sz="1600"/>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2690575" y="773425"/>
            <a:ext cx="5509848" cy="3350576"/>
          </a:xfrm>
          <a:prstGeom prst="rect">
            <a:avLst/>
          </a:prstGeom>
          <a:noFill/>
          <a:ln>
            <a:noFill/>
          </a:ln>
        </p:spPr>
      </p:pic>
      <p:sp>
        <p:nvSpPr>
          <p:cNvPr id="211" name="Google Shape;211;p33"/>
          <p:cNvSpPr txBox="1"/>
          <p:nvPr>
            <p:ph idx="4294967295" type="body"/>
          </p:nvPr>
        </p:nvSpPr>
        <p:spPr>
          <a:xfrm>
            <a:off x="2897575" y="3994775"/>
            <a:ext cx="6058800" cy="16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Blue Dots: Predicted Prices</a:t>
            </a:r>
            <a:endParaRPr sz="1200"/>
          </a:p>
          <a:p>
            <a:pPr indent="0" lvl="0" marL="0" rtl="0" algn="l">
              <a:lnSpc>
                <a:spcPct val="100000"/>
              </a:lnSpc>
              <a:spcBef>
                <a:spcPts val="1600"/>
              </a:spcBef>
              <a:spcAft>
                <a:spcPts val="1600"/>
              </a:spcAft>
              <a:buNone/>
            </a:pPr>
            <a:r>
              <a:rPr lang="en" sz="1200"/>
              <a:t>Dashed Black Line: Line of Perfect Prediction </a:t>
            </a:r>
            <a:endParaRPr sz="1200"/>
          </a:p>
        </p:txBody>
      </p:sp>
      <p:sp>
        <p:nvSpPr>
          <p:cNvPr id="212" name="Google Shape;212;p33"/>
          <p:cNvSpPr/>
          <p:nvPr/>
        </p:nvSpPr>
        <p:spPr>
          <a:xfrm>
            <a:off x="3234750" y="2905200"/>
            <a:ext cx="1923900" cy="866100"/>
          </a:xfrm>
          <a:prstGeom prst="ellipse">
            <a:avLst/>
          </a:prstGeom>
          <a:noFill/>
          <a:ln cap="flat" cmpd="sng" w="28575">
            <a:solidFill>
              <a:srgbClr val="5706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3" name="Google Shape;213;p33"/>
          <p:cNvSpPr txBox="1"/>
          <p:nvPr>
            <p:ph idx="4294967295" type="body"/>
          </p:nvPr>
        </p:nvSpPr>
        <p:spPr>
          <a:xfrm>
            <a:off x="253225" y="2571750"/>
            <a:ext cx="2283600" cy="1112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57068C"/>
              </a:buClr>
              <a:buSzPts val="1000"/>
              <a:buChar char="●"/>
            </a:pPr>
            <a:r>
              <a:rPr lang="en" sz="1000">
                <a:solidFill>
                  <a:srgbClr val="57068C"/>
                </a:solidFill>
              </a:rPr>
              <a:t>Concentration of lower prices</a:t>
            </a:r>
            <a:endParaRPr sz="1000">
              <a:solidFill>
                <a:srgbClr val="57068C"/>
              </a:solidFill>
            </a:endParaRPr>
          </a:p>
          <a:p>
            <a:pPr indent="-292100" lvl="0" marL="457200" rtl="0" algn="l">
              <a:lnSpc>
                <a:spcPct val="115000"/>
              </a:lnSpc>
              <a:spcBef>
                <a:spcPts val="0"/>
              </a:spcBef>
              <a:spcAft>
                <a:spcPts val="0"/>
              </a:spcAft>
              <a:buClr>
                <a:srgbClr val="57068C"/>
              </a:buClr>
              <a:buSzPts val="1000"/>
              <a:buChar char="●"/>
            </a:pPr>
            <a:r>
              <a:rPr lang="en" sz="1000">
                <a:solidFill>
                  <a:srgbClr val="57068C"/>
                </a:solidFill>
              </a:rPr>
              <a:t>A tendency of the model to underpredict the higher prices</a:t>
            </a:r>
            <a:endParaRPr sz="1000">
              <a:solidFill>
                <a:srgbClr val="57068C"/>
              </a:solidFill>
            </a:endParaRPr>
          </a:p>
          <a:p>
            <a:pPr indent="0" lvl="0" marL="0" rtl="0" algn="l">
              <a:lnSpc>
                <a:spcPct val="115000"/>
              </a:lnSpc>
              <a:spcBef>
                <a:spcPts val="1600"/>
              </a:spcBef>
              <a:spcAft>
                <a:spcPts val="1600"/>
              </a:spcAft>
              <a:buNone/>
            </a:pPr>
            <a:r>
              <a:rPr lang="en" sz="1000">
                <a:solidFill>
                  <a:srgbClr val="57068C"/>
                </a:solidFill>
                <a:highlight>
                  <a:srgbClr val="ECECEC"/>
                </a:highlight>
              </a:rPr>
              <a:t>This model performs well for lower-priced properties.</a:t>
            </a:r>
            <a:endParaRPr sz="1000">
              <a:solidFill>
                <a:srgbClr val="57068C"/>
              </a:solidFill>
              <a:highlight>
                <a:srgbClr val="ECECEC"/>
              </a:highlight>
            </a:endParaRPr>
          </a:p>
        </p:txBody>
      </p:sp>
      <p:cxnSp>
        <p:nvCxnSpPr>
          <p:cNvPr id="214" name="Google Shape;214;p33"/>
          <p:cNvCxnSpPr/>
          <p:nvPr/>
        </p:nvCxnSpPr>
        <p:spPr>
          <a:xfrm>
            <a:off x="2436700" y="3319125"/>
            <a:ext cx="352500" cy="38400"/>
          </a:xfrm>
          <a:prstGeom prst="straightConnector1">
            <a:avLst/>
          </a:prstGeom>
          <a:noFill/>
          <a:ln cap="flat" cmpd="sng" w="28575">
            <a:solidFill>
              <a:schemeClr val="dk1"/>
            </a:solidFill>
            <a:prstDash val="solid"/>
            <a:round/>
            <a:headEnd len="med" w="med" type="none"/>
            <a:tailEnd len="med" w="med" type="triangle"/>
          </a:ln>
        </p:spPr>
      </p:cxnSp>
      <p:sp>
        <p:nvSpPr>
          <p:cNvPr id="215" name="Google Shape;215;p33"/>
          <p:cNvSpPr txBox="1"/>
          <p:nvPr>
            <p:ph type="title"/>
          </p:nvPr>
        </p:nvSpPr>
        <p:spPr>
          <a:xfrm>
            <a:off x="177025" y="168325"/>
            <a:ext cx="69756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Frank Ruhl Libre"/>
                <a:ea typeface="Frank Ruhl Libre"/>
                <a:cs typeface="Frank Ruhl Libre"/>
                <a:sym typeface="Frank Ruhl Libre"/>
              </a:rPr>
              <a:t>Linear Models: Linear Regression </a:t>
            </a:r>
            <a:endParaRPr b="1" sz="2800">
              <a:solidFill>
                <a:schemeClr val="dk1"/>
              </a:solidFill>
              <a:latin typeface="Frank Ruhl Libre"/>
              <a:ea typeface="Frank Ruhl Libre"/>
              <a:cs typeface="Frank Ruhl Libre"/>
              <a:sym typeface="Frank Ruhl Libre"/>
            </a:endParaRPr>
          </a:p>
        </p:txBody>
      </p:sp>
      <p:sp>
        <p:nvSpPr>
          <p:cNvPr id="216" name="Google Shape;216;p33"/>
          <p:cNvSpPr txBox="1"/>
          <p:nvPr>
            <p:ph type="title"/>
          </p:nvPr>
        </p:nvSpPr>
        <p:spPr>
          <a:xfrm>
            <a:off x="177025" y="1052675"/>
            <a:ext cx="22836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200"/>
              <a:t>RMSE: 222.935772</a:t>
            </a:r>
            <a:endParaRPr b="1"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2436950" y="944521"/>
            <a:ext cx="5235536" cy="3004124"/>
          </a:xfrm>
          <a:prstGeom prst="rect">
            <a:avLst/>
          </a:prstGeom>
          <a:noFill/>
          <a:ln>
            <a:noFill/>
          </a:ln>
        </p:spPr>
      </p:pic>
      <p:sp>
        <p:nvSpPr>
          <p:cNvPr id="222" name="Google Shape;222;p34"/>
          <p:cNvSpPr txBox="1"/>
          <p:nvPr>
            <p:ph idx="4294967295" type="body"/>
          </p:nvPr>
        </p:nvSpPr>
        <p:spPr>
          <a:xfrm>
            <a:off x="2929950" y="3994775"/>
            <a:ext cx="6058800" cy="16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Blue Dots: Predicted Prices</a:t>
            </a:r>
            <a:endParaRPr sz="1200"/>
          </a:p>
          <a:p>
            <a:pPr indent="0" lvl="0" marL="0" rtl="0" algn="l">
              <a:lnSpc>
                <a:spcPct val="100000"/>
              </a:lnSpc>
              <a:spcBef>
                <a:spcPts val="1600"/>
              </a:spcBef>
              <a:spcAft>
                <a:spcPts val="1600"/>
              </a:spcAft>
              <a:buNone/>
            </a:pPr>
            <a:r>
              <a:rPr lang="en" sz="1200"/>
              <a:t>Dashed Black Line: Ideal Fit </a:t>
            </a:r>
            <a:endParaRPr sz="1200"/>
          </a:p>
        </p:txBody>
      </p:sp>
      <p:sp>
        <p:nvSpPr>
          <p:cNvPr id="223" name="Google Shape;223;p34"/>
          <p:cNvSpPr/>
          <p:nvPr/>
        </p:nvSpPr>
        <p:spPr>
          <a:xfrm>
            <a:off x="2929950" y="2905200"/>
            <a:ext cx="1923900" cy="866100"/>
          </a:xfrm>
          <a:prstGeom prst="ellipse">
            <a:avLst/>
          </a:prstGeom>
          <a:noFill/>
          <a:ln cap="flat" cmpd="sng" w="28575">
            <a:solidFill>
              <a:srgbClr val="5706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4" name="Google Shape;224;p34"/>
          <p:cNvSpPr txBox="1"/>
          <p:nvPr>
            <p:ph idx="4294967295" type="body"/>
          </p:nvPr>
        </p:nvSpPr>
        <p:spPr>
          <a:xfrm>
            <a:off x="76900" y="2139100"/>
            <a:ext cx="2359800" cy="1112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57068C"/>
              </a:buClr>
              <a:buSzPts val="1000"/>
              <a:buChar char="●"/>
            </a:pPr>
            <a:r>
              <a:rPr lang="en" sz="1000">
                <a:solidFill>
                  <a:srgbClr val="57068C"/>
                </a:solidFill>
              </a:rPr>
              <a:t>The concentration of blue dots near the line at lower prices is fairly dense.</a:t>
            </a:r>
            <a:endParaRPr sz="1000">
              <a:solidFill>
                <a:srgbClr val="57068C"/>
              </a:solidFill>
            </a:endParaRPr>
          </a:p>
          <a:p>
            <a:pPr indent="-292100" lvl="0" marL="457200" rtl="0" algn="l">
              <a:lnSpc>
                <a:spcPct val="115000"/>
              </a:lnSpc>
              <a:spcBef>
                <a:spcPts val="0"/>
              </a:spcBef>
              <a:spcAft>
                <a:spcPts val="0"/>
              </a:spcAft>
              <a:buClr>
                <a:srgbClr val="57068C"/>
              </a:buClr>
              <a:buSzPts val="1000"/>
              <a:buChar char="●"/>
            </a:pPr>
            <a:r>
              <a:rPr lang="en" sz="1000">
                <a:solidFill>
                  <a:srgbClr val="57068C"/>
                </a:solidFill>
              </a:rPr>
              <a:t>As prices rise, the model's predictions increasingly underestimate the actual higher prices.</a:t>
            </a:r>
            <a:endParaRPr sz="1000">
              <a:solidFill>
                <a:srgbClr val="57068C"/>
              </a:solidFill>
            </a:endParaRPr>
          </a:p>
          <a:p>
            <a:pPr indent="0" lvl="0" marL="0" rtl="0" algn="l">
              <a:lnSpc>
                <a:spcPct val="115000"/>
              </a:lnSpc>
              <a:spcBef>
                <a:spcPts val="1600"/>
              </a:spcBef>
              <a:spcAft>
                <a:spcPts val="1600"/>
              </a:spcAft>
              <a:buNone/>
            </a:pPr>
            <a:r>
              <a:rPr lang="en" sz="1000">
                <a:solidFill>
                  <a:srgbClr val="57068C"/>
                </a:solidFill>
                <a:highlight>
                  <a:srgbClr val="ECECEC"/>
                </a:highlight>
              </a:rPr>
              <a:t>This model seems to predict lower prices fairly well</a:t>
            </a:r>
            <a:endParaRPr sz="1000">
              <a:solidFill>
                <a:srgbClr val="57068C"/>
              </a:solidFill>
              <a:highlight>
                <a:srgbClr val="ECECEC"/>
              </a:highlight>
            </a:endParaRPr>
          </a:p>
        </p:txBody>
      </p:sp>
      <p:cxnSp>
        <p:nvCxnSpPr>
          <p:cNvPr id="225" name="Google Shape;225;p34"/>
          <p:cNvCxnSpPr/>
          <p:nvPr/>
        </p:nvCxnSpPr>
        <p:spPr>
          <a:xfrm>
            <a:off x="2436700" y="3319125"/>
            <a:ext cx="352500" cy="38400"/>
          </a:xfrm>
          <a:prstGeom prst="straightConnector1">
            <a:avLst/>
          </a:prstGeom>
          <a:noFill/>
          <a:ln cap="flat" cmpd="sng" w="28575">
            <a:solidFill>
              <a:schemeClr val="dk1"/>
            </a:solidFill>
            <a:prstDash val="solid"/>
            <a:round/>
            <a:headEnd len="med" w="med" type="none"/>
            <a:tailEnd len="med" w="med" type="triangle"/>
          </a:ln>
        </p:spPr>
      </p:cxnSp>
      <p:sp>
        <p:nvSpPr>
          <p:cNvPr id="226" name="Google Shape;226;p34"/>
          <p:cNvSpPr txBox="1"/>
          <p:nvPr>
            <p:ph type="title"/>
          </p:nvPr>
        </p:nvSpPr>
        <p:spPr>
          <a:xfrm>
            <a:off x="177025" y="142875"/>
            <a:ext cx="6234600" cy="65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Frank Ruhl Libre"/>
                <a:ea typeface="Frank Ruhl Libre"/>
                <a:cs typeface="Frank Ruhl Libre"/>
                <a:sym typeface="Frank Ruhl Libre"/>
              </a:rPr>
              <a:t>Linear Models: </a:t>
            </a:r>
            <a:r>
              <a:rPr b="1" lang="en" sz="2800">
                <a:solidFill>
                  <a:schemeClr val="dk1"/>
                </a:solidFill>
                <a:latin typeface="Frank Ruhl Libre"/>
                <a:ea typeface="Frank Ruhl Libre"/>
                <a:cs typeface="Frank Ruhl Libre"/>
                <a:sym typeface="Frank Ruhl Libre"/>
              </a:rPr>
              <a:t>Ridge</a:t>
            </a:r>
            <a:r>
              <a:rPr b="1" lang="en" sz="2800">
                <a:solidFill>
                  <a:schemeClr val="dk1"/>
                </a:solidFill>
                <a:latin typeface="Frank Ruhl Libre"/>
                <a:ea typeface="Frank Ruhl Libre"/>
                <a:cs typeface="Frank Ruhl Libre"/>
                <a:sym typeface="Frank Ruhl Libre"/>
              </a:rPr>
              <a:t> </a:t>
            </a:r>
            <a:r>
              <a:rPr b="1" lang="en" sz="2800">
                <a:solidFill>
                  <a:schemeClr val="dk1"/>
                </a:solidFill>
                <a:latin typeface="Frank Ruhl Libre"/>
                <a:ea typeface="Frank Ruhl Libre"/>
                <a:cs typeface="Frank Ruhl Libre"/>
                <a:sym typeface="Frank Ruhl Libre"/>
              </a:rPr>
              <a:t>Regression</a:t>
            </a:r>
            <a:endParaRPr b="1" sz="2800">
              <a:solidFill>
                <a:schemeClr val="dk1"/>
              </a:solidFill>
              <a:latin typeface="Frank Ruhl Libre"/>
              <a:ea typeface="Frank Ruhl Libre"/>
              <a:cs typeface="Frank Ruhl Libre"/>
              <a:sym typeface="Frank Ruhl Libre"/>
            </a:endParaRPr>
          </a:p>
        </p:txBody>
      </p:sp>
      <p:sp>
        <p:nvSpPr>
          <p:cNvPr id="227" name="Google Shape;227;p34"/>
          <p:cNvSpPr txBox="1"/>
          <p:nvPr>
            <p:ph type="title"/>
          </p:nvPr>
        </p:nvSpPr>
        <p:spPr>
          <a:xfrm>
            <a:off x="177025" y="1052675"/>
            <a:ext cx="22836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200"/>
              <a:t>RMSE: 195.14552</a:t>
            </a:r>
            <a:endParaRPr b="1" sz="1200"/>
          </a:p>
          <a:p>
            <a:pPr indent="0" lvl="0" marL="0" rtl="0" algn="l">
              <a:spcBef>
                <a:spcPts val="0"/>
              </a:spcBef>
              <a:spcAft>
                <a:spcPts val="0"/>
              </a:spcAft>
              <a:buNone/>
            </a:pPr>
            <a:r>
              <a:rPr b="1" lang="en" sz="1200"/>
              <a:t>Best RMS: 231.14535</a:t>
            </a:r>
            <a:endParaRPr b="1"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5"/>
          <p:cNvPicPr preferRelativeResize="0"/>
          <p:nvPr/>
        </p:nvPicPr>
        <p:blipFill>
          <a:blip r:embed="rId3">
            <a:alphaModFix/>
          </a:blip>
          <a:stretch>
            <a:fillRect/>
          </a:stretch>
        </p:blipFill>
        <p:spPr>
          <a:xfrm>
            <a:off x="2498925" y="750725"/>
            <a:ext cx="5301574" cy="3269100"/>
          </a:xfrm>
          <a:prstGeom prst="rect">
            <a:avLst/>
          </a:prstGeom>
          <a:noFill/>
          <a:ln>
            <a:noFill/>
          </a:ln>
        </p:spPr>
      </p:pic>
      <p:sp>
        <p:nvSpPr>
          <p:cNvPr id="233" name="Google Shape;233;p35"/>
          <p:cNvSpPr txBox="1"/>
          <p:nvPr>
            <p:ph idx="4294967295" type="body"/>
          </p:nvPr>
        </p:nvSpPr>
        <p:spPr>
          <a:xfrm>
            <a:off x="3006600" y="4094425"/>
            <a:ext cx="6058800" cy="16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Blue Dots: Predicted Prices</a:t>
            </a:r>
            <a:endParaRPr sz="1200"/>
          </a:p>
          <a:p>
            <a:pPr indent="0" lvl="0" marL="0" rtl="0" algn="l">
              <a:lnSpc>
                <a:spcPct val="100000"/>
              </a:lnSpc>
              <a:spcBef>
                <a:spcPts val="1600"/>
              </a:spcBef>
              <a:spcAft>
                <a:spcPts val="1600"/>
              </a:spcAft>
              <a:buNone/>
            </a:pPr>
            <a:r>
              <a:rPr lang="en" sz="1200"/>
              <a:t>Dashed Black Line: Ideal Fit </a:t>
            </a:r>
            <a:endParaRPr sz="1200"/>
          </a:p>
        </p:txBody>
      </p:sp>
      <p:sp>
        <p:nvSpPr>
          <p:cNvPr id="234" name="Google Shape;234;p35"/>
          <p:cNvSpPr/>
          <p:nvPr/>
        </p:nvSpPr>
        <p:spPr>
          <a:xfrm>
            <a:off x="3082350" y="2905200"/>
            <a:ext cx="1923900" cy="866100"/>
          </a:xfrm>
          <a:prstGeom prst="ellipse">
            <a:avLst/>
          </a:prstGeom>
          <a:noFill/>
          <a:ln cap="flat" cmpd="sng" w="28575">
            <a:solidFill>
              <a:srgbClr val="5706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35" name="Google Shape;235;p35"/>
          <p:cNvSpPr txBox="1"/>
          <p:nvPr>
            <p:ph idx="4294967295" type="body"/>
          </p:nvPr>
        </p:nvSpPr>
        <p:spPr>
          <a:xfrm>
            <a:off x="0" y="1646700"/>
            <a:ext cx="2499000" cy="3389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57068C"/>
              </a:buClr>
              <a:buSzPts val="1000"/>
              <a:buChar char="●"/>
            </a:pPr>
            <a:r>
              <a:rPr lang="en" sz="1000">
                <a:solidFill>
                  <a:srgbClr val="57068C"/>
                </a:solidFill>
              </a:rPr>
              <a:t>Most of the predicted prices cluster tightly around the lower actual prices, indicating that the Lasso model is quite accurate in this range.</a:t>
            </a:r>
            <a:endParaRPr sz="1000">
              <a:solidFill>
                <a:srgbClr val="57068C"/>
              </a:solidFill>
            </a:endParaRPr>
          </a:p>
          <a:p>
            <a:pPr indent="-292100" lvl="0" marL="457200" rtl="0" algn="l">
              <a:spcBef>
                <a:spcPts val="0"/>
              </a:spcBef>
              <a:spcAft>
                <a:spcPts val="0"/>
              </a:spcAft>
              <a:buSzPts val="1000"/>
              <a:buChar char="●"/>
            </a:pPr>
            <a:r>
              <a:rPr lang="en" sz="1000">
                <a:solidFill>
                  <a:srgbClr val="57068C"/>
                </a:solidFill>
              </a:rPr>
              <a:t>The density of points near the lower price range suggests that the model has more data points and potentially better learning in this segment. </a:t>
            </a:r>
            <a:endParaRPr sz="1000">
              <a:solidFill>
                <a:srgbClr val="57068C"/>
              </a:solidFill>
            </a:endParaRPr>
          </a:p>
          <a:p>
            <a:pPr indent="-292100" lvl="0" marL="457200" rtl="0" algn="l">
              <a:spcBef>
                <a:spcPts val="0"/>
              </a:spcBef>
              <a:spcAft>
                <a:spcPts val="0"/>
              </a:spcAft>
              <a:buSzPts val="1000"/>
              <a:buChar char="●"/>
            </a:pPr>
            <a:r>
              <a:rPr lang="en" sz="1000">
                <a:solidFill>
                  <a:srgbClr val="57068C"/>
                </a:solidFill>
              </a:rPr>
              <a:t>The spread increases with the price, indicating variability in the model's ability to accurately predict higher-priced listings.</a:t>
            </a:r>
            <a:endParaRPr sz="1000">
              <a:solidFill>
                <a:srgbClr val="57068C"/>
              </a:solidFill>
            </a:endParaRPr>
          </a:p>
          <a:p>
            <a:pPr indent="0" lvl="0" marL="0" rtl="0" algn="l">
              <a:lnSpc>
                <a:spcPct val="115000"/>
              </a:lnSpc>
              <a:spcBef>
                <a:spcPts val="1600"/>
              </a:spcBef>
              <a:spcAft>
                <a:spcPts val="1600"/>
              </a:spcAft>
              <a:buNone/>
            </a:pPr>
            <a:r>
              <a:t/>
            </a:r>
            <a:endParaRPr sz="1000">
              <a:solidFill>
                <a:srgbClr val="57068C"/>
              </a:solidFill>
            </a:endParaRPr>
          </a:p>
        </p:txBody>
      </p:sp>
      <p:cxnSp>
        <p:nvCxnSpPr>
          <p:cNvPr id="236" name="Google Shape;236;p35"/>
          <p:cNvCxnSpPr/>
          <p:nvPr/>
        </p:nvCxnSpPr>
        <p:spPr>
          <a:xfrm>
            <a:off x="2665300" y="3319125"/>
            <a:ext cx="352500" cy="38400"/>
          </a:xfrm>
          <a:prstGeom prst="straightConnector1">
            <a:avLst/>
          </a:prstGeom>
          <a:noFill/>
          <a:ln cap="flat" cmpd="sng" w="28575">
            <a:solidFill>
              <a:schemeClr val="dk1"/>
            </a:solidFill>
            <a:prstDash val="solid"/>
            <a:round/>
            <a:headEnd len="med" w="med" type="none"/>
            <a:tailEnd len="med" w="med" type="triangle"/>
          </a:ln>
        </p:spPr>
      </p:cxnSp>
      <p:sp>
        <p:nvSpPr>
          <p:cNvPr id="237" name="Google Shape;237;p35"/>
          <p:cNvSpPr txBox="1"/>
          <p:nvPr>
            <p:ph type="title"/>
          </p:nvPr>
        </p:nvSpPr>
        <p:spPr>
          <a:xfrm>
            <a:off x="177025" y="214325"/>
            <a:ext cx="7190100" cy="53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Frank Ruhl Libre"/>
                <a:ea typeface="Frank Ruhl Libre"/>
                <a:cs typeface="Frank Ruhl Libre"/>
                <a:sym typeface="Frank Ruhl Libre"/>
              </a:rPr>
              <a:t>Linear Models: </a:t>
            </a:r>
            <a:r>
              <a:rPr b="1" lang="en" sz="2800">
                <a:solidFill>
                  <a:schemeClr val="dk1"/>
                </a:solidFill>
                <a:latin typeface="Frank Ruhl Libre"/>
                <a:ea typeface="Frank Ruhl Libre"/>
                <a:cs typeface="Frank Ruhl Libre"/>
                <a:sym typeface="Frank Ruhl Libre"/>
              </a:rPr>
              <a:t>Lasso</a:t>
            </a:r>
            <a:r>
              <a:rPr b="1" lang="en" sz="2800">
                <a:solidFill>
                  <a:schemeClr val="dk1"/>
                </a:solidFill>
                <a:latin typeface="Frank Ruhl Libre"/>
                <a:ea typeface="Frank Ruhl Libre"/>
                <a:cs typeface="Frank Ruhl Libre"/>
                <a:sym typeface="Frank Ruhl Libre"/>
              </a:rPr>
              <a:t> Regression </a:t>
            </a:r>
            <a:endParaRPr b="1" sz="2800">
              <a:solidFill>
                <a:schemeClr val="dk1"/>
              </a:solidFill>
              <a:latin typeface="Frank Ruhl Libre"/>
              <a:ea typeface="Frank Ruhl Libre"/>
              <a:cs typeface="Frank Ruhl Libre"/>
              <a:sym typeface="Frank Ruhl Libre"/>
            </a:endParaRPr>
          </a:p>
        </p:txBody>
      </p:sp>
      <p:sp>
        <p:nvSpPr>
          <p:cNvPr id="238" name="Google Shape;238;p35"/>
          <p:cNvSpPr txBox="1"/>
          <p:nvPr>
            <p:ph type="title"/>
          </p:nvPr>
        </p:nvSpPr>
        <p:spPr>
          <a:xfrm>
            <a:off x="177025" y="1052675"/>
            <a:ext cx="2612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200"/>
              <a:t>RMSE: 195.14552</a:t>
            </a:r>
            <a:endParaRPr b="1" sz="1200"/>
          </a:p>
          <a:p>
            <a:pPr indent="0" lvl="0" marL="0" rtl="0" algn="l">
              <a:spcBef>
                <a:spcPts val="0"/>
              </a:spcBef>
              <a:spcAft>
                <a:spcPts val="0"/>
              </a:spcAft>
              <a:buNone/>
            </a:pPr>
            <a:r>
              <a:rPr b="1" lang="en" sz="1200"/>
              <a:t>Best RMS after Hypertuning: 235.27849</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6"/>
          <p:cNvPicPr preferRelativeResize="0"/>
          <p:nvPr/>
        </p:nvPicPr>
        <p:blipFill>
          <a:blip r:embed="rId3">
            <a:alphaModFix/>
          </a:blip>
          <a:stretch>
            <a:fillRect/>
          </a:stretch>
        </p:blipFill>
        <p:spPr>
          <a:xfrm>
            <a:off x="2789200" y="735895"/>
            <a:ext cx="5484099" cy="3258877"/>
          </a:xfrm>
          <a:prstGeom prst="rect">
            <a:avLst/>
          </a:prstGeom>
          <a:noFill/>
          <a:ln>
            <a:noFill/>
          </a:ln>
        </p:spPr>
      </p:pic>
      <p:sp>
        <p:nvSpPr>
          <p:cNvPr id="244" name="Google Shape;244;p36"/>
          <p:cNvSpPr/>
          <p:nvPr/>
        </p:nvSpPr>
        <p:spPr>
          <a:xfrm>
            <a:off x="3082350" y="2905200"/>
            <a:ext cx="1923900" cy="866100"/>
          </a:xfrm>
          <a:prstGeom prst="ellipse">
            <a:avLst/>
          </a:prstGeom>
          <a:noFill/>
          <a:ln cap="flat" cmpd="sng" w="28575">
            <a:solidFill>
              <a:srgbClr val="5706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45" name="Google Shape;245;p36"/>
          <p:cNvSpPr txBox="1"/>
          <p:nvPr>
            <p:ph idx="4294967295" type="body"/>
          </p:nvPr>
        </p:nvSpPr>
        <p:spPr>
          <a:xfrm>
            <a:off x="60875" y="1942025"/>
            <a:ext cx="2576100" cy="233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57068C"/>
              </a:solidFill>
            </a:endParaRPr>
          </a:p>
          <a:p>
            <a:pPr indent="-292100" lvl="0" marL="457200" rtl="0" algn="l">
              <a:lnSpc>
                <a:spcPct val="115000"/>
              </a:lnSpc>
              <a:spcBef>
                <a:spcPts val="1600"/>
              </a:spcBef>
              <a:spcAft>
                <a:spcPts val="0"/>
              </a:spcAft>
              <a:buClr>
                <a:srgbClr val="57068C"/>
              </a:buClr>
              <a:buSzPts val="1000"/>
              <a:buChar char="●"/>
            </a:pPr>
            <a:r>
              <a:rPr lang="en" sz="1000">
                <a:solidFill>
                  <a:srgbClr val="57068C"/>
                </a:solidFill>
                <a:highlight>
                  <a:schemeClr val="lt2"/>
                </a:highlight>
              </a:rPr>
              <a:t>Random Forest predictions are clustered more closely to the ideal fit line</a:t>
            </a:r>
            <a:r>
              <a:rPr lang="en" sz="1000">
                <a:solidFill>
                  <a:srgbClr val="57068C"/>
                </a:solidFill>
              </a:rPr>
              <a:t>, especially in the lower and middle price ranges, indicating good accuracy.</a:t>
            </a:r>
            <a:endParaRPr sz="1000">
              <a:solidFill>
                <a:srgbClr val="57068C"/>
              </a:solidFill>
            </a:endParaRPr>
          </a:p>
          <a:p>
            <a:pPr indent="-292100" lvl="0" marL="457200" rtl="0" algn="l">
              <a:lnSpc>
                <a:spcPct val="115000"/>
              </a:lnSpc>
              <a:spcBef>
                <a:spcPts val="0"/>
              </a:spcBef>
              <a:spcAft>
                <a:spcPts val="0"/>
              </a:spcAft>
              <a:buClr>
                <a:srgbClr val="57068C"/>
              </a:buClr>
              <a:buSzPts val="1000"/>
              <a:buChar char="●"/>
            </a:pPr>
            <a:r>
              <a:rPr lang="en" sz="1000">
                <a:solidFill>
                  <a:srgbClr val="57068C"/>
                </a:solidFill>
              </a:rPr>
              <a:t>All models show a high density of predictions concentrated </a:t>
            </a:r>
            <a:r>
              <a:rPr lang="en" sz="1000" u="sng">
                <a:solidFill>
                  <a:srgbClr val="57068C"/>
                </a:solidFill>
              </a:rPr>
              <a:t>between the</a:t>
            </a:r>
            <a:r>
              <a:rPr lang="en" sz="1000">
                <a:solidFill>
                  <a:srgbClr val="57068C"/>
                </a:solidFill>
              </a:rPr>
              <a:t> </a:t>
            </a:r>
            <a:r>
              <a:rPr lang="en" sz="1000" u="sng">
                <a:solidFill>
                  <a:srgbClr val="57068C"/>
                </a:solidFill>
              </a:rPr>
              <a:t>zero and $2000 </a:t>
            </a:r>
            <a:r>
              <a:rPr lang="en" sz="1000">
                <a:solidFill>
                  <a:srgbClr val="57068C"/>
                </a:solidFill>
              </a:rPr>
              <a:t>price points.</a:t>
            </a:r>
            <a:endParaRPr sz="1000">
              <a:solidFill>
                <a:srgbClr val="57068C"/>
              </a:solidFill>
            </a:endParaRPr>
          </a:p>
          <a:p>
            <a:pPr indent="0" lvl="0" marL="0" rtl="0" algn="l">
              <a:lnSpc>
                <a:spcPct val="115000"/>
              </a:lnSpc>
              <a:spcBef>
                <a:spcPts val="1600"/>
              </a:spcBef>
              <a:spcAft>
                <a:spcPts val="1600"/>
              </a:spcAft>
              <a:buNone/>
            </a:pPr>
            <a:r>
              <a:t/>
            </a:r>
            <a:endParaRPr sz="1000">
              <a:solidFill>
                <a:srgbClr val="57068C"/>
              </a:solidFill>
            </a:endParaRPr>
          </a:p>
        </p:txBody>
      </p:sp>
      <p:cxnSp>
        <p:nvCxnSpPr>
          <p:cNvPr id="246" name="Google Shape;246;p36"/>
          <p:cNvCxnSpPr/>
          <p:nvPr/>
        </p:nvCxnSpPr>
        <p:spPr>
          <a:xfrm>
            <a:off x="2436700" y="3319125"/>
            <a:ext cx="352500" cy="38400"/>
          </a:xfrm>
          <a:prstGeom prst="straightConnector1">
            <a:avLst/>
          </a:prstGeom>
          <a:noFill/>
          <a:ln cap="flat" cmpd="sng" w="28575">
            <a:solidFill>
              <a:schemeClr val="dk1"/>
            </a:solidFill>
            <a:prstDash val="solid"/>
            <a:round/>
            <a:headEnd len="med" w="med" type="none"/>
            <a:tailEnd len="med" w="med" type="triangle"/>
          </a:ln>
        </p:spPr>
      </p:cxnSp>
      <p:sp>
        <p:nvSpPr>
          <p:cNvPr id="247" name="Google Shape;247;p36"/>
          <p:cNvSpPr txBox="1"/>
          <p:nvPr>
            <p:ph type="title"/>
          </p:nvPr>
        </p:nvSpPr>
        <p:spPr>
          <a:xfrm>
            <a:off x="177025" y="-238888"/>
            <a:ext cx="4945500" cy="11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Frank Ruhl Libre"/>
                <a:ea typeface="Frank Ruhl Libre"/>
                <a:cs typeface="Frank Ruhl Libre"/>
                <a:sym typeface="Frank Ruhl Libre"/>
              </a:rPr>
              <a:t>Tree</a:t>
            </a:r>
            <a:r>
              <a:rPr b="1" lang="en" sz="2800">
                <a:solidFill>
                  <a:schemeClr val="dk1"/>
                </a:solidFill>
                <a:latin typeface="Frank Ruhl Libre"/>
                <a:ea typeface="Frank Ruhl Libre"/>
                <a:cs typeface="Frank Ruhl Libre"/>
                <a:sym typeface="Frank Ruhl Libre"/>
              </a:rPr>
              <a:t> Models:</a:t>
            </a:r>
            <a:endParaRPr b="1" sz="2800">
              <a:solidFill>
                <a:schemeClr val="dk1"/>
              </a:solidFill>
              <a:latin typeface="Frank Ruhl Libre"/>
              <a:ea typeface="Frank Ruhl Libre"/>
              <a:cs typeface="Frank Ruhl Libre"/>
              <a:sym typeface="Frank Ruhl Libre"/>
            </a:endParaRPr>
          </a:p>
        </p:txBody>
      </p:sp>
      <p:sp>
        <p:nvSpPr>
          <p:cNvPr id="248" name="Google Shape;248;p36"/>
          <p:cNvSpPr txBox="1"/>
          <p:nvPr>
            <p:ph idx="4294967295" type="body"/>
          </p:nvPr>
        </p:nvSpPr>
        <p:spPr>
          <a:xfrm>
            <a:off x="3203050" y="4193250"/>
            <a:ext cx="6058800" cy="16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t>Dashed Black Line: Ideal Fit </a:t>
            </a:r>
            <a:endParaRPr sz="1200"/>
          </a:p>
        </p:txBody>
      </p:sp>
      <p:sp>
        <p:nvSpPr>
          <p:cNvPr id="249" name="Google Shape;249;p36"/>
          <p:cNvSpPr txBox="1"/>
          <p:nvPr>
            <p:ph type="title"/>
          </p:nvPr>
        </p:nvSpPr>
        <p:spPr>
          <a:xfrm>
            <a:off x="177025" y="898400"/>
            <a:ext cx="2612100" cy="130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200"/>
              <a:t>Random Forest - RMSE: 190.578</a:t>
            </a:r>
            <a:endParaRPr b="1" sz="1200"/>
          </a:p>
          <a:p>
            <a:pPr indent="0" lvl="0" marL="0" rtl="0" algn="ctr">
              <a:spcBef>
                <a:spcPts val="0"/>
              </a:spcBef>
              <a:spcAft>
                <a:spcPts val="0"/>
              </a:spcAft>
              <a:buNone/>
            </a:pPr>
            <a:r>
              <a:rPr b="1" lang="en" sz="1200"/>
              <a:t>Gradient Boosting - RMSE: 194.340</a:t>
            </a:r>
            <a:endParaRPr b="1" sz="1200"/>
          </a:p>
          <a:p>
            <a:pPr indent="0" lvl="0" marL="0" rtl="0" algn="ctr">
              <a:spcBef>
                <a:spcPts val="0"/>
              </a:spcBef>
              <a:spcAft>
                <a:spcPts val="0"/>
              </a:spcAft>
              <a:buNone/>
            </a:pPr>
            <a:r>
              <a:rPr b="1" lang="en" sz="1200"/>
              <a:t>Improved Decision Tree - RMSE: 202.529 </a:t>
            </a:r>
            <a:endParaRPr b="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253225" y="-238888"/>
            <a:ext cx="4945500" cy="11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Frank Ruhl Libre"/>
                <a:ea typeface="Frank Ruhl Libre"/>
                <a:cs typeface="Frank Ruhl Libre"/>
                <a:sym typeface="Frank Ruhl Libre"/>
              </a:rPr>
              <a:t>SVR vs. MLP </a:t>
            </a:r>
            <a:endParaRPr b="1" sz="2800">
              <a:solidFill>
                <a:schemeClr val="dk1"/>
              </a:solidFill>
              <a:latin typeface="Frank Ruhl Libre"/>
              <a:ea typeface="Frank Ruhl Libre"/>
              <a:cs typeface="Frank Ruhl Libre"/>
              <a:sym typeface="Frank Ruhl Libre"/>
            </a:endParaRPr>
          </a:p>
        </p:txBody>
      </p:sp>
      <p:pic>
        <p:nvPicPr>
          <p:cNvPr id="255" name="Google Shape;255;p37"/>
          <p:cNvPicPr preferRelativeResize="0"/>
          <p:nvPr/>
        </p:nvPicPr>
        <p:blipFill>
          <a:blip r:embed="rId3">
            <a:alphaModFix/>
          </a:blip>
          <a:stretch>
            <a:fillRect/>
          </a:stretch>
        </p:blipFill>
        <p:spPr>
          <a:xfrm>
            <a:off x="215800" y="965325"/>
            <a:ext cx="4393268" cy="2595775"/>
          </a:xfrm>
          <a:prstGeom prst="rect">
            <a:avLst/>
          </a:prstGeom>
          <a:noFill/>
          <a:ln>
            <a:noFill/>
          </a:ln>
        </p:spPr>
      </p:pic>
      <p:pic>
        <p:nvPicPr>
          <p:cNvPr id="256" name="Google Shape;256;p37"/>
          <p:cNvPicPr preferRelativeResize="0"/>
          <p:nvPr/>
        </p:nvPicPr>
        <p:blipFill>
          <a:blip r:embed="rId4">
            <a:alphaModFix/>
          </a:blip>
          <a:stretch>
            <a:fillRect/>
          </a:stretch>
        </p:blipFill>
        <p:spPr>
          <a:xfrm>
            <a:off x="4495800" y="898401"/>
            <a:ext cx="4419599" cy="2662687"/>
          </a:xfrm>
          <a:prstGeom prst="rect">
            <a:avLst/>
          </a:prstGeom>
          <a:noFill/>
          <a:ln>
            <a:noFill/>
          </a:ln>
        </p:spPr>
      </p:pic>
      <p:sp>
        <p:nvSpPr>
          <p:cNvPr id="257" name="Google Shape;257;p37"/>
          <p:cNvSpPr txBox="1"/>
          <p:nvPr>
            <p:ph idx="4294967295" type="body"/>
          </p:nvPr>
        </p:nvSpPr>
        <p:spPr>
          <a:xfrm>
            <a:off x="1318450" y="3599875"/>
            <a:ext cx="7221000" cy="16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34343"/>
                </a:solidFill>
              </a:rPr>
              <a:t>Both the SVR and MLP models effectively predict lower Airbnb prices but struggle with higher-priced listings. </a:t>
            </a:r>
            <a:endParaRPr sz="1200">
              <a:solidFill>
                <a:srgbClr val="434343"/>
              </a:solidFill>
            </a:endParaRPr>
          </a:p>
          <a:p>
            <a:pPr indent="0" lvl="0" marL="0" rtl="0" algn="l">
              <a:lnSpc>
                <a:spcPct val="100000"/>
              </a:lnSpc>
              <a:spcBef>
                <a:spcPts val="1600"/>
              </a:spcBef>
              <a:spcAft>
                <a:spcPts val="1600"/>
              </a:spcAft>
              <a:buNone/>
            </a:pPr>
            <a:r>
              <a:rPr lang="en" sz="1200">
                <a:solidFill>
                  <a:srgbClr val="434343"/>
                </a:solidFill>
              </a:rPr>
              <a:t>Despite a broader range in MLP predictions, both models underperform at higher price points, indicating a need for model refinement and additional features.</a:t>
            </a:r>
            <a:endParaRPr sz="12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506000" y="1614109"/>
            <a:ext cx="6131700" cy="16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chemeClr val="accent2"/>
                </a:solidFill>
              </a:rPr>
              <a:t>Exploratory Data Analysis: Unpacking the Fundamentals</a:t>
            </a:r>
            <a:endParaRPr sz="4200">
              <a:solidFill>
                <a:schemeClr val="accent2"/>
              </a:solidFill>
            </a:endParaRPr>
          </a:p>
        </p:txBody>
      </p:sp>
      <p:sp>
        <p:nvSpPr>
          <p:cNvPr id="118" name="Google Shape;118;p20"/>
          <p:cNvSpPr txBox="1"/>
          <p:nvPr/>
        </p:nvSpPr>
        <p:spPr>
          <a:xfrm>
            <a:off x="3793600" y="817178"/>
            <a:ext cx="1556700" cy="2982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1</a:t>
            </a:r>
            <a:endParaRPr sz="900">
              <a:solidFill>
                <a:schemeClr val="accent2"/>
              </a:solidFill>
              <a:latin typeface="Montserrat ExtraBold"/>
              <a:ea typeface="Montserrat ExtraBold"/>
              <a:cs typeface="Montserrat ExtraBold"/>
              <a:sym typeface="Montserrat ExtraBold"/>
            </a:endParaRPr>
          </a:p>
        </p:txBody>
      </p:sp>
      <p:cxnSp>
        <p:nvCxnSpPr>
          <p:cNvPr id="119" name="Google Shape;119;p20"/>
          <p:cNvCxnSpPr/>
          <p:nvPr/>
        </p:nvCxnSpPr>
        <p:spPr>
          <a:xfrm>
            <a:off x="4231926" y="1084298"/>
            <a:ext cx="692400" cy="0"/>
          </a:xfrm>
          <a:prstGeom prst="straightConnector1">
            <a:avLst/>
          </a:prstGeom>
          <a:noFill/>
          <a:ln cap="flat" cmpd="sng" w="9525">
            <a:solidFill>
              <a:srgbClr val="57068C"/>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8"/>
          <p:cNvPicPr preferRelativeResize="0"/>
          <p:nvPr/>
        </p:nvPicPr>
        <p:blipFill rotWithShape="1">
          <a:blip r:embed="rId3">
            <a:alphaModFix/>
          </a:blip>
          <a:srcRect b="14071" l="35908" r="16079" t="27735"/>
          <a:stretch/>
        </p:blipFill>
        <p:spPr>
          <a:xfrm>
            <a:off x="1939550" y="356750"/>
            <a:ext cx="5831076" cy="459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258050" y="1596975"/>
            <a:ext cx="7120500" cy="16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chemeClr val="accent2"/>
                </a:solidFill>
              </a:rPr>
              <a:t>Insights and Implications: Interpreting Results and Strategic Recommendations</a:t>
            </a:r>
            <a:endParaRPr sz="4200">
              <a:solidFill>
                <a:schemeClr val="accent2"/>
              </a:solidFill>
            </a:endParaRPr>
          </a:p>
        </p:txBody>
      </p:sp>
      <p:sp>
        <p:nvSpPr>
          <p:cNvPr id="268" name="Google Shape;268;p39"/>
          <p:cNvSpPr txBox="1"/>
          <p:nvPr/>
        </p:nvSpPr>
        <p:spPr>
          <a:xfrm>
            <a:off x="3793600" y="817178"/>
            <a:ext cx="1556700" cy="2982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4</a:t>
            </a:r>
            <a:endParaRPr sz="900">
              <a:solidFill>
                <a:schemeClr val="accent2"/>
              </a:solidFill>
              <a:latin typeface="Montserrat ExtraBold"/>
              <a:ea typeface="Montserrat ExtraBold"/>
              <a:cs typeface="Montserrat ExtraBold"/>
              <a:sym typeface="Montserrat ExtraBold"/>
            </a:endParaRPr>
          </a:p>
        </p:txBody>
      </p:sp>
      <p:cxnSp>
        <p:nvCxnSpPr>
          <p:cNvPr id="269" name="Google Shape;269;p39"/>
          <p:cNvCxnSpPr/>
          <p:nvPr/>
        </p:nvCxnSpPr>
        <p:spPr>
          <a:xfrm>
            <a:off x="4231926" y="1084298"/>
            <a:ext cx="692400" cy="0"/>
          </a:xfrm>
          <a:prstGeom prst="straightConnector1">
            <a:avLst/>
          </a:prstGeom>
          <a:noFill/>
          <a:ln cap="flat" cmpd="sng" w="9525">
            <a:solidFill>
              <a:srgbClr val="57068C"/>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096450" y="434737"/>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Key Insights</a:t>
            </a:r>
            <a:endParaRPr sz="4000"/>
          </a:p>
        </p:txBody>
      </p:sp>
      <p:sp>
        <p:nvSpPr>
          <p:cNvPr id="275" name="Google Shape;275;p40"/>
          <p:cNvSpPr txBox="1"/>
          <p:nvPr>
            <p:ph idx="1" type="body"/>
          </p:nvPr>
        </p:nvSpPr>
        <p:spPr>
          <a:xfrm>
            <a:off x="5284475" y="2291625"/>
            <a:ext cx="34980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Random Forest feature importance graph illustrates that location is a key determinant of Airbnb pricing, with neighborhoods like Manhattan, Brooklyn, and Queens significantly impacting rates. </a:t>
            </a:r>
            <a:endParaRPr/>
          </a:p>
          <a:p>
            <a:pPr indent="0" lvl="0" marL="0" rtl="0" algn="l">
              <a:spcBef>
                <a:spcPts val="800"/>
              </a:spcBef>
              <a:spcAft>
                <a:spcPts val="0"/>
              </a:spcAft>
              <a:buNone/>
            </a:pPr>
            <a:r>
              <a:rPr lang="en"/>
              <a:t>This underscores the importance of geographic location in pricing strategies and property investments in New York City's dynamic rental market.</a:t>
            </a:r>
            <a:endParaRPr/>
          </a:p>
          <a:p>
            <a:pPr indent="0" lvl="0" marL="0" rtl="0" algn="l">
              <a:spcBef>
                <a:spcPts val="800"/>
              </a:spcBef>
              <a:spcAft>
                <a:spcPts val="800"/>
              </a:spcAft>
              <a:buNone/>
            </a:pPr>
            <a:r>
              <a:t/>
            </a:r>
            <a:endParaRPr/>
          </a:p>
        </p:txBody>
      </p:sp>
      <p:sp>
        <p:nvSpPr>
          <p:cNvPr id="276" name="Google Shape;276;p40"/>
          <p:cNvSpPr txBox="1"/>
          <p:nvPr>
            <p:ph idx="3" type="subTitle"/>
          </p:nvPr>
        </p:nvSpPr>
        <p:spPr>
          <a:xfrm>
            <a:off x="4764475" y="1698450"/>
            <a:ext cx="4063200" cy="526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1. Location is the Most Significant Factor in Pricing </a:t>
            </a:r>
            <a:endParaRPr/>
          </a:p>
        </p:txBody>
      </p:sp>
      <p:sp>
        <p:nvSpPr>
          <p:cNvPr id="277" name="Google Shape;277;p40"/>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4</a:t>
            </a:r>
            <a:endParaRPr b="1" sz="700">
              <a:solidFill>
                <a:srgbClr val="9A6ABA"/>
              </a:solidFill>
              <a:latin typeface="Montserrat"/>
              <a:ea typeface="Montserrat"/>
              <a:cs typeface="Montserrat"/>
              <a:sym typeface="Montserrat"/>
            </a:endParaRPr>
          </a:p>
        </p:txBody>
      </p:sp>
      <p:pic>
        <p:nvPicPr>
          <p:cNvPr id="278" name="Google Shape;278;p40"/>
          <p:cNvPicPr preferRelativeResize="0"/>
          <p:nvPr/>
        </p:nvPicPr>
        <p:blipFill>
          <a:blip r:embed="rId3">
            <a:alphaModFix/>
          </a:blip>
          <a:stretch>
            <a:fillRect/>
          </a:stretch>
        </p:blipFill>
        <p:spPr>
          <a:xfrm>
            <a:off x="224325" y="1177550"/>
            <a:ext cx="4830177" cy="32122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2099250" y="372237"/>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Hypothesis Testing</a:t>
            </a:r>
            <a:endParaRPr sz="4000"/>
          </a:p>
        </p:txBody>
      </p:sp>
      <p:sp>
        <p:nvSpPr>
          <p:cNvPr id="284" name="Google Shape;284;p41"/>
          <p:cNvSpPr txBox="1"/>
          <p:nvPr>
            <p:ph idx="1" type="body"/>
          </p:nvPr>
        </p:nvSpPr>
        <p:spPr>
          <a:xfrm>
            <a:off x="5126400" y="1928300"/>
            <a:ext cx="3781800" cy="18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The results support the alternative hypothesis – “Listings in Manhattan are significantly more expensive than those in other boroughs”,  suggesting that listings in Manhattan are significantly more expensive than those in other boroughs, supported by the high F-statistic and low p-values across all tests.</a:t>
            </a:r>
            <a:endParaRPr>
              <a:solidFill>
                <a:schemeClr val="dk2"/>
              </a:solidFill>
            </a:endParaRPr>
          </a:p>
          <a:p>
            <a:pPr indent="0" lvl="0" marL="0" rtl="0" algn="l">
              <a:lnSpc>
                <a:spcPct val="115000"/>
              </a:lnSpc>
              <a:spcBef>
                <a:spcPts val="0"/>
              </a:spcBef>
              <a:spcAft>
                <a:spcPts val="0"/>
              </a:spcAft>
              <a:buNone/>
            </a:pPr>
            <a:r>
              <a:t/>
            </a:r>
            <a:endParaRPr>
              <a:solidFill>
                <a:schemeClr val="dk2"/>
              </a:solidFill>
            </a:endParaRPr>
          </a:p>
          <a:p>
            <a:pPr indent="0" lvl="0" marL="0" rtl="0" algn="l">
              <a:spcBef>
                <a:spcPts val="0"/>
              </a:spcBef>
              <a:spcAft>
                <a:spcPts val="800"/>
              </a:spcAft>
              <a:buNone/>
            </a:pPr>
            <a:r>
              <a:rPr lang="en">
                <a:solidFill>
                  <a:schemeClr val="dk2"/>
                </a:solidFill>
              </a:rPr>
              <a:t>The analysis indicates that location (borough) has a significant impact on rental prices, with Manhattan being the most expensive borough.</a:t>
            </a:r>
            <a:endParaRPr>
              <a:solidFill>
                <a:schemeClr val="dk2"/>
              </a:solidFill>
            </a:endParaRPr>
          </a:p>
        </p:txBody>
      </p:sp>
      <p:sp>
        <p:nvSpPr>
          <p:cNvPr id="285" name="Google Shape;285;p41"/>
          <p:cNvSpPr txBox="1"/>
          <p:nvPr>
            <p:ph idx="3" type="subTitle"/>
          </p:nvPr>
        </p:nvSpPr>
        <p:spPr>
          <a:xfrm>
            <a:off x="4768650" y="1280800"/>
            <a:ext cx="4063200" cy="52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1. Location is the Most Significant Factor in Pricing - Cont.</a:t>
            </a:r>
            <a:endParaRPr/>
          </a:p>
          <a:p>
            <a:pPr indent="0" lvl="0" marL="457200" rtl="0" algn="l">
              <a:spcBef>
                <a:spcPts val="1600"/>
              </a:spcBef>
              <a:spcAft>
                <a:spcPts val="1600"/>
              </a:spcAft>
              <a:buNone/>
            </a:pPr>
            <a:r>
              <a:t/>
            </a:r>
            <a:endParaRPr/>
          </a:p>
        </p:txBody>
      </p:sp>
      <p:sp>
        <p:nvSpPr>
          <p:cNvPr id="286" name="Google Shape;286;p41"/>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4</a:t>
            </a:r>
            <a:endParaRPr b="1" sz="700">
              <a:solidFill>
                <a:srgbClr val="9A6ABA"/>
              </a:solidFill>
              <a:latin typeface="Montserrat"/>
              <a:ea typeface="Montserrat"/>
              <a:cs typeface="Montserrat"/>
              <a:sym typeface="Montserrat"/>
            </a:endParaRPr>
          </a:p>
        </p:txBody>
      </p:sp>
      <p:pic>
        <p:nvPicPr>
          <p:cNvPr id="287" name="Google Shape;287;p41"/>
          <p:cNvPicPr preferRelativeResize="0"/>
          <p:nvPr/>
        </p:nvPicPr>
        <p:blipFill>
          <a:blip r:embed="rId3">
            <a:alphaModFix/>
          </a:blip>
          <a:stretch>
            <a:fillRect/>
          </a:stretch>
        </p:blipFill>
        <p:spPr>
          <a:xfrm>
            <a:off x="338975" y="2510100"/>
            <a:ext cx="1974050" cy="1853890"/>
          </a:xfrm>
          <a:prstGeom prst="rect">
            <a:avLst/>
          </a:prstGeom>
          <a:noFill/>
          <a:ln>
            <a:noFill/>
          </a:ln>
        </p:spPr>
      </p:pic>
      <p:pic>
        <p:nvPicPr>
          <p:cNvPr id="288" name="Google Shape;288;p41"/>
          <p:cNvPicPr preferRelativeResize="0"/>
          <p:nvPr/>
        </p:nvPicPr>
        <p:blipFill>
          <a:blip r:embed="rId4">
            <a:alphaModFix/>
          </a:blip>
          <a:stretch>
            <a:fillRect/>
          </a:stretch>
        </p:blipFill>
        <p:spPr>
          <a:xfrm>
            <a:off x="2691350" y="2574225"/>
            <a:ext cx="1880639" cy="1853900"/>
          </a:xfrm>
          <a:prstGeom prst="rect">
            <a:avLst/>
          </a:prstGeom>
          <a:noFill/>
          <a:ln>
            <a:noFill/>
          </a:ln>
        </p:spPr>
      </p:pic>
      <p:pic>
        <p:nvPicPr>
          <p:cNvPr id="289" name="Google Shape;289;p41"/>
          <p:cNvPicPr preferRelativeResize="0"/>
          <p:nvPr/>
        </p:nvPicPr>
        <p:blipFill>
          <a:blip r:embed="rId5">
            <a:alphaModFix/>
          </a:blip>
          <a:stretch>
            <a:fillRect/>
          </a:stretch>
        </p:blipFill>
        <p:spPr>
          <a:xfrm>
            <a:off x="162450" y="1724425"/>
            <a:ext cx="4945500" cy="234575"/>
          </a:xfrm>
          <a:prstGeom prst="rect">
            <a:avLst/>
          </a:prstGeom>
          <a:noFill/>
          <a:ln>
            <a:noFill/>
          </a:ln>
        </p:spPr>
      </p:pic>
      <p:sp>
        <p:nvSpPr>
          <p:cNvPr id="290" name="Google Shape;290;p41"/>
          <p:cNvSpPr txBox="1"/>
          <p:nvPr/>
        </p:nvSpPr>
        <p:spPr>
          <a:xfrm>
            <a:off x="98750" y="1260638"/>
            <a:ext cx="578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Montserrat"/>
                <a:ea typeface="Montserrat"/>
                <a:cs typeface="Montserrat"/>
                <a:sym typeface="Montserrat"/>
              </a:rPr>
              <a:t>ANOVA result:</a:t>
            </a:r>
            <a:endParaRPr b="1" sz="1100">
              <a:solidFill>
                <a:schemeClr val="dk2"/>
              </a:solidFill>
              <a:latin typeface="Montserrat"/>
              <a:ea typeface="Montserrat"/>
              <a:cs typeface="Montserrat"/>
              <a:sym typeface="Montserrat"/>
            </a:endParaRPr>
          </a:p>
        </p:txBody>
      </p:sp>
      <p:sp>
        <p:nvSpPr>
          <p:cNvPr id="291" name="Google Shape;291;p41"/>
          <p:cNvSpPr txBox="1"/>
          <p:nvPr/>
        </p:nvSpPr>
        <p:spPr>
          <a:xfrm>
            <a:off x="98750" y="2156888"/>
            <a:ext cx="578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Montserrat"/>
                <a:ea typeface="Montserrat"/>
                <a:cs typeface="Montserrat"/>
                <a:sym typeface="Montserrat"/>
              </a:rPr>
              <a:t>T-tests for Manhattan vs. Other Boroughs:</a:t>
            </a:r>
            <a:endParaRPr b="1" sz="1200">
              <a:solidFill>
                <a:schemeClr val="dk2"/>
              </a:solidFill>
              <a:latin typeface="Montserrat"/>
              <a:ea typeface="Montserrat"/>
              <a:cs typeface="Montserrat"/>
              <a:sym typeface="Montserrat"/>
            </a:endParaRPr>
          </a:p>
        </p:txBody>
      </p:sp>
      <p:sp>
        <p:nvSpPr>
          <p:cNvPr id="292" name="Google Shape;292;p41"/>
          <p:cNvSpPr txBox="1"/>
          <p:nvPr/>
        </p:nvSpPr>
        <p:spPr>
          <a:xfrm>
            <a:off x="1303700" y="4537825"/>
            <a:ext cx="6771000" cy="6966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600"/>
              </a:spcBef>
              <a:spcAft>
                <a:spcPts val="0"/>
              </a:spcAft>
              <a:buClr>
                <a:srgbClr val="212121"/>
              </a:buClr>
              <a:buSzPts val="700"/>
              <a:buFont typeface="Montserrat"/>
              <a:buChar char="●"/>
            </a:pPr>
            <a:r>
              <a:rPr i="1" lang="en" sz="700">
                <a:solidFill>
                  <a:srgbClr val="212121"/>
                </a:solidFill>
                <a:latin typeface="Montserrat"/>
                <a:ea typeface="Montserrat"/>
                <a:cs typeface="Montserrat"/>
                <a:sym typeface="Montserrat"/>
              </a:rPr>
              <a:t>Null Hypothesis (H0): There is no significant difference in the prices of listings between Manhattan and other boroughs.</a:t>
            </a:r>
            <a:endParaRPr i="1" sz="700">
              <a:solidFill>
                <a:srgbClr val="212121"/>
              </a:solidFill>
              <a:latin typeface="Montserrat"/>
              <a:ea typeface="Montserrat"/>
              <a:cs typeface="Montserrat"/>
              <a:sym typeface="Montserrat"/>
            </a:endParaRPr>
          </a:p>
          <a:p>
            <a:pPr indent="-273050" lvl="0" marL="457200" rtl="0" algn="l">
              <a:lnSpc>
                <a:spcPct val="115000"/>
              </a:lnSpc>
              <a:spcBef>
                <a:spcPts val="0"/>
              </a:spcBef>
              <a:spcAft>
                <a:spcPts val="0"/>
              </a:spcAft>
              <a:buClr>
                <a:srgbClr val="212121"/>
              </a:buClr>
              <a:buSzPts val="700"/>
              <a:buFont typeface="Montserrat"/>
              <a:buChar char="●"/>
            </a:pPr>
            <a:r>
              <a:rPr i="1" lang="en" sz="700">
                <a:solidFill>
                  <a:srgbClr val="212121"/>
                </a:solidFill>
                <a:latin typeface="Montserrat"/>
                <a:ea typeface="Montserrat"/>
                <a:cs typeface="Montserrat"/>
                <a:sym typeface="Montserrat"/>
              </a:rPr>
              <a:t>Alternative Hypothesis (H1): Listings in Manhattan are significantly more expensive than those in other boroughs.</a:t>
            </a:r>
            <a:endParaRPr i="1" sz="700">
              <a:solidFill>
                <a:srgbClr val="212121"/>
              </a:solidFill>
              <a:latin typeface="Montserrat"/>
              <a:ea typeface="Montserrat"/>
              <a:cs typeface="Montserrat"/>
              <a:sym typeface="Montserrat"/>
            </a:endParaRPr>
          </a:p>
          <a:p>
            <a:pPr indent="0" lvl="0" marL="0" rtl="0" algn="l">
              <a:spcBef>
                <a:spcPts val="500"/>
              </a:spcBef>
              <a:spcAft>
                <a:spcPts val="0"/>
              </a:spcAft>
              <a:buNone/>
            </a:pPr>
            <a:r>
              <a:t/>
            </a:r>
            <a:endParaRPr i="1" sz="1300">
              <a:solidFill>
                <a:srgbClr val="33333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083750" y="470762"/>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Key Insights</a:t>
            </a:r>
            <a:endParaRPr sz="4000"/>
          </a:p>
        </p:txBody>
      </p:sp>
      <p:sp>
        <p:nvSpPr>
          <p:cNvPr id="298" name="Google Shape;298;p42"/>
          <p:cNvSpPr txBox="1"/>
          <p:nvPr>
            <p:ph idx="1" type="body"/>
          </p:nvPr>
        </p:nvSpPr>
        <p:spPr>
          <a:xfrm>
            <a:off x="1128050" y="1541125"/>
            <a:ext cx="7464300" cy="1933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sz="1300"/>
              <a:t>Model Conclusion</a:t>
            </a:r>
            <a:r>
              <a:rPr b="1" lang="en" sz="1300"/>
              <a:t>:</a:t>
            </a:r>
            <a:endParaRPr b="1" sz="1300"/>
          </a:p>
          <a:p>
            <a:pPr indent="-311150" lvl="1" marL="914400" rtl="0" algn="l">
              <a:lnSpc>
                <a:spcPct val="115000"/>
              </a:lnSpc>
              <a:spcBef>
                <a:spcPts val="0"/>
              </a:spcBef>
              <a:spcAft>
                <a:spcPts val="0"/>
              </a:spcAft>
              <a:buSzPts val="1300"/>
              <a:buAutoNum type="alphaLcPeriod"/>
            </a:pPr>
            <a:r>
              <a:rPr lang="en" sz="1300"/>
              <a:t>Hypothesis testing</a:t>
            </a:r>
            <a:endParaRPr sz="1300"/>
          </a:p>
          <a:p>
            <a:pPr indent="-311150" lvl="1" marL="914400" rtl="0" algn="l">
              <a:lnSpc>
                <a:spcPct val="115000"/>
              </a:lnSpc>
              <a:spcBef>
                <a:spcPts val="0"/>
              </a:spcBef>
              <a:spcAft>
                <a:spcPts val="0"/>
              </a:spcAft>
              <a:buClr>
                <a:schemeClr val="dk1"/>
              </a:buClr>
              <a:buSzPts val="1300"/>
              <a:buAutoNum type="alphaLcPeriod"/>
            </a:pPr>
            <a:r>
              <a:rPr lang="en" sz="1300">
                <a:solidFill>
                  <a:schemeClr val="dk2"/>
                </a:solidFill>
              </a:rPr>
              <a:t>Predictive performance</a:t>
            </a:r>
            <a:endParaRPr sz="1300"/>
          </a:p>
          <a:p>
            <a:pPr indent="-311150" lvl="0" marL="457200" rtl="0" algn="l">
              <a:lnSpc>
                <a:spcPct val="115000"/>
              </a:lnSpc>
              <a:spcBef>
                <a:spcPts val="0"/>
              </a:spcBef>
              <a:spcAft>
                <a:spcPts val="0"/>
              </a:spcAft>
              <a:buSzPts val="1300"/>
              <a:buChar char="●"/>
            </a:pPr>
            <a:r>
              <a:rPr b="1" lang="en" sz="1300"/>
              <a:t>Challenges When Selecting and Building Models:</a:t>
            </a:r>
            <a:endParaRPr b="1" sz="1300"/>
          </a:p>
          <a:p>
            <a:pPr indent="-311150" lvl="1" marL="914400" rtl="0" algn="l">
              <a:lnSpc>
                <a:spcPct val="115000"/>
              </a:lnSpc>
              <a:spcBef>
                <a:spcPts val="0"/>
              </a:spcBef>
              <a:spcAft>
                <a:spcPts val="0"/>
              </a:spcAft>
              <a:buSzPts val="1300"/>
              <a:buAutoNum type="alphaLcPeriod"/>
            </a:pPr>
            <a:r>
              <a:rPr lang="en" sz="1300"/>
              <a:t>Overfitting or underfitting</a:t>
            </a:r>
            <a:endParaRPr sz="1300"/>
          </a:p>
          <a:p>
            <a:pPr indent="-311150" lvl="1" marL="914400" rtl="0" algn="l">
              <a:lnSpc>
                <a:spcPct val="115000"/>
              </a:lnSpc>
              <a:spcBef>
                <a:spcPts val="0"/>
              </a:spcBef>
              <a:spcAft>
                <a:spcPts val="0"/>
              </a:spcAft>
              <a:buSzPts val="1300"/>
              <a:buAutoNum type="alphaLcPeriod"/>
            </a:pPr>
            <a:r>
              <a:rPr lang="en" sz="1300"/>
              <a:t>S</a:t>
            </a:r>
            <a:r>
              <a:rPr lang="en" sz="1300"/>
              <a:t>calability</a:t>
            </a:r>
            <a:r>
              <a:rPr lang="en" sz="1300"/>
              <a:t> and performance</a:t>
            </a:r>
            <a:endParaRPr sz="1300"/>
          </a:p>
          <a:p>
            <a:pPr indent="-311150" lvl="1" marL="914400" rtl="0" algn="l">
              <a:lnSpc>
                <a:spcPct val="115000"/>
              </a:lnSpc>
              <a:spcBef>
                <a:spcPts val="0"/>
              </a:spcBef>
              <a:spcAft>
                <a:spcPts val="0"/>
              </a:spcAft>
              <a:buSzPts val="1300"/>
              <a:buAutoNum type="alphaLcPeriod"/>
            </a:pPr>
            <a:r>
              <a:rPr lang="en" sz="1300"/>
              <a:t>Feature relevance and noise</a:t>
            </a:r>
            <a:endParaRPr sz="1300"/>
          </a:p>
          <a:p>
            <a:pPr indent="-311150" lvl="0" marL="457200" rtl="0" algn="l">
              <a:lnSpc>
                <a:spcPct val="115000"/>
              </a:lnSpc>
              <a:spcBef>
                <a:spcPts val="0"/>
              </a:spcBef>
              <a:spcAft>
                <a:spcPts val="0"/>
              </a:spcAft>
              <a:buSzPts val="1300"/>
              <a:buChar char="●"/>
            </a:pPr>
            <a:r>
              <a:rPr b="1" lang="en" sz="1300"/>
              <a:t>Potential Areas for Improvement:</a:t>
            </a:r>
            <a:endParaRPr b="1" sz="1300"/>
          </a:p>
          <a:p>
            <a:pPr indent="-311150" lvl="1" marL="914400" rtl="0" algn="l">
              <a:lnSpc>
                <a:spcPct val="115000"/>
              </a:lnSpc>
              <a:spcBef>
                <a:spcPts val="0"/>
              </a:spcBef>
              <a:spcAft>
                <a:spcPts val="0"/>
              </a:spcAft>
              <a:buSzPts val="1300"/>
              <a:buAutoNum type="alphaLcPeriod"/>
            </a:pPr>
            <a:r>
              <a:rPr lang="en" sz="1300"/>
              <a:t>Improved data quality and expansion</a:t>
            </a:r>
            <a:endParaRPr sz="1300"/>
          </a:p>
          <a:p>
            <a:pPr indent="-311150" lvl="1" marL="914400" rtl="0" algn="l">
              <a:lnSpc>
                <a:spcPct val="115000"/>
              </a:lnSpc>
              <a:spcBef>
                <a:spcPts val="0"/>
              </a:spcBef>
              <a:spcAft>
                <a:spcPts val="0"/>
              </a:spcAft>
              <a:buSzPts val="1300"/>
              <a:buAutoNum type="alphaLcPeriod"/>
            </a:pPr>
            <a:r>
              <a:rPr lang="en" sz="1300"/>
              <a:t>Enhanced data segmentation</a:t>
            </a:r>
            <a:endParaRPr sz="1300"/>
          </a:p>
          <a:p>
            <a:pPr indent="-311150" lvl="1" marL="914400" rtl="0" algn="l">
              <a:lnSpc>
                <a:spcPct val="115000"/>
              </a:lnSpc>
              <a:spcBef>
                <a:spcPts val="0"/>
              </a:spcBef>
              <a:spcAft>
                <a:spcPts val="0"/>
              </a:spcAft>
              <a:buSzPts val="1300"/>
              <a:buAutoNum type="alphaLcPeriod"/>
            </a:pPr>
            <a:r>
              <a:rPr lang="en" sz="1300"/>
              <a:t>Continuous model refinement</a:t>
            </a:r>
            <a:endParaRPr sz="1300"/>
          </a:p>
          <a:p>
            <a:pPr indent="0" lvl="0" marL="457200" rtl="0" algn="l">
              <a:lnSpc>
                <a:spcPct val="115000"/>
              </a:lnSpc>
              <a:spcBef>
                <a:spcPts val="0"/>
              </a:spcBef>
              <a:spcAft>
                <a:spcPts val="0"/>
              </a:spcAft>
              <a:buNone/>
            </a:pPr>
            <a:r>
              <a:t/>
            </a:r>
            <a:endParaRPr b="1" sz="1300"/>
          </a:p>
          <a:p>
            <a:pPr indent="0" lvl="0" marL="457200" rtl="0" algn="l">
              <a:spcBef>
                <a:spcPts val="0"/>
              </a:spcBef>
              <a:spcAft>
                <a:spcPts val="800"/>
              </a:spcAft>
              <a:buNone/>
            </a:pPr>
            <a:r>
              <a:t/>
            </a:r>
            <a:endParaRPr sz="1400"/>
          </a:p>
        </p:txBody>
      </p:sp>
      <p:sp>
        <p:nvSpPr>
          <p:cNvPr id="299" name="Google Shape;299;p42"/>
          <p:cNvSpPr txBox="1"/>
          <p:nvPr>
            <p:ph idx="3" type="subTitle"/>
          </p:nvPr>
        </p:nvSpPr>
        <p:spPr>
          <a:xfrm>
            <a:off x="-90400" y="1081250"/>
            <a:ext cx="5983800" cy="526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2. Findings </a:t>
            </a:r>
            <a:endParaRPr/>
          </a:p>
        </p:txBody>
      </p:sp>
      <p:sp>
        <p:nvSpPr>
          <p:cNvPr id="300" name="Google Shape;300;p42"/>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4</a:t>
            </a:r>
            <a:endParaRPr b="1" sz="700">
              <a:solidFill>
                <a:srgbClr val="9A6ABA"/>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1328200" y="1774207"/>
            <a:ext cx="6710700" cy="15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
        <p:nvSpPr>
          <p:cNvPr id="125" name="Google Shape;125;p21"/>
          <p:cNvSpPr txBox="1"/>
          <p:nvPr/>
        </p:nvSpPr>
        <p:spPr>
          <a:xfrm>
            <a:off x="4572000" y="1291475"/>
            <a:ext cx="347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33333"/>
              </a:solidFill>
              <a:latin typeface="Montserrat"/>
              <a:ea typeface="Montserrat"/>
              <a:cs typeface="Montserrat"/>
              <a:sym typeface="Montserrat"/>
            </a:endParaRPr>
          </a:p>
        </p:txBody>
      </p:sp>
      <p:sp>
        <p:nvSpPr>
          <p:cNvPr id="126" name="Google Shape;126;p21"/>
          <p:cNvSpPr txBox="1"/>
          <p:nvPr/>
        </p:nvSpPr>
        <p:spPr>
          <a:xfrm>
            <a:off x="932700" y="1357625"/>
            <a:ext cx="76083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Further exploration of the dataset</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Feature selection and training for predictive model </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Experiment with different </a:t>
            </a:r>
            <a:r>
              <a:rPr lang="en" sz="1600">
                <a:solidFill>
                  <a:srgbClr val="333333"/>
                </a:solidFill>
                <a:latin typeface="Montserrat"/>
                <a:ea typeface="Montserrat"/>
                <a:cs typeface="Montserrat"/>
                <a:sym typeface="Montserrat"/>
              </a:rPr>
              <a:t>machine</a:t>
            </a:r>
            <a:r>
              <a:rPr lang="en" sz="1600">
                <a:solidFill>
                  <a:srgbClr val="333333"/>
                </a:solidFill>
                <a:latin typeface="Montserrat"/>
                <a:ea typeface="Montserrat"/>
                <a:cs typeface="Montserrat"/>
                <a:sym typeface="Montserrat"/>
              </a:rPr>
              <a:t> learning models </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Visualization to</a:t>
            </a:r>
            <a:r>
              <a:rPr lang="en" sz="1600">
                <a:solidFill>
                  <a:srgbClr val="333333"/>
                </a:solidFill>
                <a:latin typeface="Montserrat"/>
                <a:ea typeface="Montserrat"/>
                <a:cs typeface="Montserrat"/>
                <a:sym typeface="Montserrat"/>
              </a:rPr>
              <a:t> enhance the interpretability of the predictive model</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Hypothesis testing</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Discussion about </a:t>
            </a:r>
            <a:r>
              <a:rPr lang="en" sz="1600">
                <a:solidFill>
                  <a:srgbClr val="333333"/>
                </a:solidFill>
                <a:latin typeface="Montserrat"/>
                <a:ea typeface="Montserrat"/>
                <a:cs typeface="Montserrat"/>
                <a:sym typeface="Montserrat"/>
              </a:rPr>
              <a:t>key insights, challenges faced, and potential areas for improvement</a:t>
            </a:r>
            <a:endParaRPr sz="1600">
              <a:solidFill>
                <a:srgbClr val="333333"/>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600">
              <a:solidFill>
                <a:srgbClr val="333333"/>
              </a:solidFill>
              <a:latin typeface="Montserrat"/>
              <a:ea typeface="Montserrat"/>
              <a:cs typeface="Montserrat"/>
              <a:sym typeface="Montserrat"/>
            </a:endParaRPr>
          </a:p>
        </p:txBody>
      </p:sp>
      <p:sp>
        <p:nvSpPr>
          <p:cNvPr id="127" name="Google Shape;127;p21"/>
          <p:cNvSpPr txBox="1"/>
          <p:nvPr/>
        </p:nvSpPr>
        <p:spPr>
          <a:xfrm>
            <a:off x="2089425" y="489675"/>
            <a:ext cx="58017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800">
                <a:solidFill>
                  <a:schemeClr val="dk1"/>
                </a:solidFill>
                <a:latin typeface="Frank Ruhl Libre"/>
                <a:ea typeface="Frank Ruhl Libre"/>
                <a:cs typeface="Frank Ruhl Libre"/>
                <a:sym typeface="Frank Ruhl Libre"/>
              </a:rPr>
              <a:t>Work We Have Done</a:t>
            </a:r>
            <a:endParaRPr b="1" sz="23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
        <p:nvSpPr>
          <p:cNvPr id="133" name="Google Shape;133;p22"/>
          <p:cNvSpPr txBox="1"/>
          <p:nvPr/>
        </p:nvSpPr>
        <p:spPr>
          <a:xfrm>
            <a:off x="4572000" y="1291475"/>
            <a:ext cx="347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33333"/>
              </a:solidFill>
              <a:latin typeface="Montserrat"/>
              <a:ea typeface="Montserrat"/>
              <a:cs typeface="Montserrat"/>
              <a:sym typeface="Montserrat"/>
            </a:endParaRPr>
          </a:p>
        </p:txBody>
      </p:sp>
      <p:sp>
        <p:nvSpPr>
          <p:cNvPr id="134" name="Google Shape;134;p22"/>
          <p:cNvSpPr txBox="1"/>
          <p:nvPr/>
        </p:nvSpPr>
        <p:spPr>
          <a:xfrm>
            <a:off x="4775400" y="1321100"/>
            <a:ext cx="3961200" cy="3232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solidFill>
                  <a:srgbClr val="333333"/>
                </a:solidFill>
                <a:latin typeface="Montserrat"/>
                <a:ea typeface="Montserrat"/>
                <a:cs typeface="Montserrat"/>
                <a:sym typeface="Montserrat"/>
              </a:rPr>
              <a:t>Recap from our last findings</a:t>
            </a:r>
            <a:endParaRPr sz="1800">
              <a:solidFill>
                <a:srgbClr val="333333"/>
              </a:solidFill>
              <a:latin typeface="Montserrat"/>
              <a:ea typeface="Montserrat"/>
              <a:cs typeface="Montserrat"/>
              <a:sym typeface="Montserrat"/>
            </a:endParaRPr>
          </a:p>
          <a:p>
            <a:pPr indent="-342900" lvl="0" marL="457200" rtl="0" algn="l">
              <a:lnSpc>
                <a:spcPct val="20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48,895 entries</a:t>
            </a:r>
            <a:endParaRPr sz="1800">
              <a:solidFill>
                <a:srgbClr val="333333"/>
              </a:solidFill>
              <a:latin typeface="Montserrat"/>
              <a:ea typeface="Montserrat"/>
              <a:cs typeface="Montserrat"/>
              <a:sym typeface="Montserrat"/>
            </a:endParaRPr>
          </a:p>
          <a:p>
            <a:pPr indent="-342900" lvl="0" marL="457200" rtl="0" algn="l">
              <a:lnSpc>
                <a:spcPct val="20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Variables: Location, Host, Room type</a:t>
            </a:r>
            <a:endParaRPr sz="1800">
              <a:solidFill>
                <a:srgbClr val="333333"/>
              </a:solidFill>
              <a:latin typeface="Montserrat"/>
              <a:ea typeface="Montserrat"/>
              <a:cs typeface="Montserrat"/>
              <a:sym typeface="Montserrat"/>
            </a:endParaRPr>
          </a:p>
          <a:p>
            <a:pPr indent="-342900" lvl="0" marL="457200" rtl="0" algn="l">
              <a:lnSpc>
                <a:spcPct val="20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Visualization</a:t>
            </a:r>
            <a:endParaRPr sz="1800">
              <a:solidFill>
                <a:srgbClr val="333333"/>
              </a:solidFill>
              <a:latin typeface="Montserrat"/>
              <a:ea typeface="Montserrat"/>
              <a:cs typeface="Montserrat"/>
              <a:sym typeface="Montserrat"/>
            </a:endParaRPr>
          </a:p>
          <a:p>
            <a:pPr indent="0" lvl="0" marL="457200" rtl="0" algn="l">
              <a:spcBef>
                <a:spcPts val="0"/>
              </a:spcBef>
              <a:spcAft>
                <a:spcPts val="0"/>
              </a:spcAft>
              <a:buNone/>
            </a:pPr>
            <a:r>
              <a:t/>
            </a:r>
            <a:endParaRPr sz="1800">
              <a:solidFill>
                <a:srgbClr val="333333"/>
              </a:solidFill>
              <a:latin typeface="Montserrat"/>
              <a:ea typeface="Montserrat"/>
              <a:cs typeface="Montserrat"/>
              <a:sym typeface="Montserrat"/>
            </a:endParaRPr>
          </a:p>
        </p:txBody>
      </p:sp>
      <p:sp>
        <p:nvSpPr>
          <p:cNvPr id="135" name="Google Shape;135;p22"/>
          <p:cNvSpPr txBox="1"/>
          <p:nvPr/>
        </p:nvSpPr>
        <p:spPr>
          <a:xfrm>
            <a:off x="338975" y="1321100"/>
            <a:ext cx="4241700" cy="198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Montserrat"/>
                <a:ea typeface="Montserrat"/>
                <a:cs typeface="Montserrat"/>
                <a:sym typeface="Montserrat"/>
              </a:rPr>
              <a:t>Airbnb open dataset is a valuable resource containing information about hosts, precise locations, and essential metrics for making informed predictions and analyses. Our objective is to explore this data to predict prices that benefit both hosts and guests in making knowledgeable choices.</a:t>
            </a:r>
            <a:endParaRPr sz="3200">
              <a:solidFill>
                <a:srgbClr val="333333"/>
              </a:solidFill>
              <a:latin typeface="Montserrat"/>
              <a:ea typeface="Montserrat"/>
              <a:cs typeface="Montserrat"/>
              <a:sym typeface="Montserrat"/>
            </a:endParaRPr>
          </a:p>
        </p:txBody>
      </p:sp>
      <p:sp>
        <p:nvSpPr>
          <p:cNvPr id="136" name="Google Shape;136;p22"/>
          <p:cNvSpPr txBox="1"/>
          <p:nvPr/>
        </p:nvSpPr>
        <p:spPr>
          <a:xfrm>
            <a:off x="1621075" y="499725"/>
            <a:ext cx="58017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800">
                <a:solidFill>
                  <a:schemeClr val="dk1"/>
                </a:solidFill>
                <a:latin typeface="Frank Ruhl Libre"/>
                <a:ea typeface="Frank Ruhl Libre"/>
                <a:cs typeface="Frank Ruhl Libre"/>
                <a:sym typeface="Frank Ruhl Libre"/>
              </a:rPr>
              <a:t>Recap</a:t>
            </a:r>
            <a:endParaRPr b="1" sz="23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863075" y="1657675"/>
            <a:ext cx="3955800" cy="1930200"/>
          </a:xfrm>
          <a:prstGeom prst="rect">
            <a:avLst/>
          </a:prstGeom>
        </p:spPr>
        <p:txBody>
          <a:bodyPr anchorCtr="0" anchor="b"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2"/>
                </a:solidFill>
              </a:rPr>
              <a:t>Each columns</a:t>
            </a:r>
            <a:endParaRPr>
              <a:solidFill>
                <a:schemeClr val="dk2"/>
              </a:solidFill>
            </a:endParaRPr>
          </a:p>
          <a:p>
            <a:pPr indent="-342900" lvl="0" marL="457200" rtl="0" algn="l">
              <a:lnSpc>
                <a:spcPct val="200000"/>
              </a:lnSpc>
              <a:spcBef>
                <a:spcPts val="0"/>
              </a:spcBef>
              <a:spcAft>
                <a:spcPts val="0"/>
              </a:spcAft>
              <a:buClr>
                <a:schemeClr val="dk2"/>
              </a:buClr>
              <a:buSzPts val="1800"/>
              <a:buChar char="●"/>
            </a:pPr>
            <a:r>
              <a:rPr lang="en">
                <a:solidFill>
                  <a:schemeClr val="dk2"/>
                </a:solidFill>
              </a:rPr>
              <a:t>1 as a positive relationship</a:t>
            </a:r>
            <a:endParaRPr>
              <a:solidFill>
                <a:schemeClr val="dk2"/>
              </a:solidFill>
            </a:endParaRPr>
          </a:p>
          <a:p>
            <a:pPr indent="-342900" lvl="0" marL="457200" rtl="0" algn="l">
              <a:lnSpc>
                <a:spcPct val="200000"/>
              </a:lnSpc>
              <a:spcBef>
                <a:spcPts val="0"/>
              </a:spcBef>
              <a:spcAft>
                <a:spcPts val="0"/>
              </a:spcAft>
              <a:buClr>
                <a:schemeClr val="dk2"/>
              </a:buClr>
              <a:buSzPts val="1800"/>
              <a:buChar char="●"/>
            </a:pPr>
            <a:r>
              <a:rPr lang="en">
                <a:solidFill>
                  <a:schemeClr val="dk2"/>
                </a:solidFill>
              </a:rPr>
              <a:t>-1 as a negative relationship</a:t>
            </a:r>
            <a:endParaRPr sz="2400"/>
          </a:p>
        </p:txBody>
      </p:sp>
      <p:pic>
        <p:nvPicPr>
          <p:cNvPr id="142" name="Google Shape;142;p23"/>
          <p:cNvPicPr preferRelativeResize="0"/>
          <p:nvPr/>
        </p:nvPicPr>
        <p:blipFill rotWithShape="1">
          <a:blip r:embed="rId3">
            <a:alphaModFix/>
          </a:blip>
          <a:srcRect b="0" l="0" r="1390" t="0"/>
          <a:stretch/>
        </p:blipFill>
        <p:spPr>
          <a:xfrm>
            <a:off x="548475" y="1218825"/>
            <a:ext cx="3754023" cy="2983301"/>
          </a:xfrm>
          <a:prstGeom prst="rect">
            <a:avLst/>
          </a:prstGeom>
          <a:noFill/>
          <a:ln>
            <a:noFill/>
          </a:ln>
        </p:spPr>
      </p:pic>
      <p:sp>
        <p:nvSpPr>
          <p:cNvPr id="143" name="Google Shape;143;p23"/>
          <p:cNvSpPr txBox="1"/>
          <p:nvPr/>
        </p:nvSpPr>
        <p:spPr>
          <a:xfrm>
            <a:off x="1803900" y="463175"/>
            <a:ext cx="58503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800">
                <a:solidFill>
                  <a:schemeClr val="dk1"/>
                </a:solidFill>
                <a:latin typeface="Frank Ruhl Libre"/>
                <a:ea typeface="Frank Ruhl Libre"/>
                <a:cs typeface="Frank Ruhl Libre"/>
                <a:sym typeface="Frank Ruhl Libre"/>
              </a:rPr>
              <a:t>Correlation Matrix</a:t>
            </a:r>
            <a:endParaRPr b="1" sz="22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5512950" y="1431725"/>
            <a:ext cx="3267900" cy="2909100"/>
          </a:xfrm>
          <a:prstGeom prst="rect">
            <a:avLst/>
          </a:prstGeom>
          <a:noFill/>
          <a:ln>
            <a:noFill/>
          </a:ln>
        </p:spPr>
        <p:txBody>
          <a:bodyPr anchorCtr="0" anchor="t" bIns="91425" lIns="91425" spcFirstLastPara="1" rIns="91425" wrap="square" tIns="91425">
            <a:spAutoFit/>
          </a:bodyPr>
          <a:lstStyle/>
          <a:p>
            <a:pPr indent="-304800" lvl="0" marL="457200" rtl="0" algn="l">
              <a:lnSpc>
                <a:spcPct val="125000"/>
              </a:lnSpc>
              <a:spcBef>
                <a:spcPts val="0"/>
              </a:spcBef>
              <a:spcAft>
                <a:spcPts val="0"/>
              </a:spcAft>
              <a:buClr>
                <a:schemeClr val="dk1"/>
              </a:buClr>
              <a:buSzPts val="1200"/>
              <a:buFont typeface="Montserrat"/>
              <a:buChar char="●"/>
            </a:pPr>
            <a:r>
              <a:rPr b="1" lang="en" sz="1200">
                <a:solidFill>
                  <a:schemeClr val="dk2"/>
                </a:solidFill>
                <a:latin typeface="Montserrat"/>
                <a:ea typeface="Montserrat"/>
                <a:cs typeface="Montserrat"/>
                <a:sym typeface="Montserrat"/>
              </a:rPr>
              <a:t>Geographical Insights: </a:t>
            </a:r>
            <a:endParaRPr b="1" sz="1200">
              <a:solidFill>
                <a:schemeClr val="dk2"/>
              </a:solidFill>
              <a:latin typeface="Montserrat"/>
              <a:ea typeface="Montserrat"/>
              <a:cs typeface="Montserrat"/>
              <a:sym typeface="Montserrat"/>
            </a:endParaRPr>
          </a:p>
          <a:p>
            <a:pPr indent="0" lvl="0" marL="457200" rtl="0" algn="l">
              <a:lnSpc>
                <a:spcPct val="125000"/>
              </a:lnSpc>
              <a:spcBef>
                <a:spcPts val="0"/>
              </a:spcBef>
              <a:spcAft>
                <a:spcPts val="0"/>
              </a:spcAft>
              <a:buNone/>
            </a:pPr>
            <a:r>
              <a:rPr lang="en" sz="1200">
                <a:solidFill>
                  <a:schemeClr val="dk2"/>
                </a:solidFill>
                <a:latin typeface="Montserrat"/>
                <a:ea typeface="Montserrat"/>
                <a:cs typeface="Montserrat"/>
                <a:sym typeface="Montserrat"/>
              </a:rPr>
              <a:t>Manhattan dominated by 'Entire home/apt' listings, which make up the largest proportion</a:t>
            </a:r>
            <a:endParaRPr sz="1200">
              <a:solidFill>
                <a:schemeClr val="dk2"/>
              </a:solidFill>
              <a:latin typeface="Montserrat"/>
              <a:ea typeface="Montserrat"/>
              <a:cs typeface="Montserrat"/>
              <a:sym typeface="Montserrat"/>
            </a:endParaRPr>
          </a:p>
          <a:p>
            <a:pPr indent="-304800" lvl="0" marL="457200" rtl="0" algn="l">
              <a:lnSpc>
                <a:spcPct val="125000"/>
              </a:lnSpc>
              <a:spcBef>
                <a:spcPts val="0"/>
              </a:spcBef>
              <a:spcAft>
                <a:spcPts val="0"/>
              </a:spcAft>
              <a:buClr>
                <a:schemeClr val="dk1"/>
              </a:buClr>
              <a:buSzPts val="1200"/>
              <a:buFont typeface="Montserrat"/>
              <a:buChar char="●"/>
            </a:pPr>
            <a:r>
              <a:rPr b="1" lang="en" sz="1200">
                <a:solidFill>
                  <a:schemeClr val="dk2"/>
                </a:solidFill>
                <a:latin typeface="Montserrat"/>
                <a:ea typeface="Montserrat"/>
                <a:cs typeface="Montserrat"/>
                <a:sym typeface="Montserrat"/>
              </a:rPr>
              <a:t>Market Composition: </a:t>
            </a:r>
            <a:r>
              <a:rPr lang="en" sz="1200">
                <a:solidFill>
                  <a:schemeClr val="dk2"/>
                </a:solidFill>
                <a:latin typeface="Montserrat"/>
                <a:ea typeface="Montserrat"/>
                <a:cs typeface="Montserrat"/>
                <a:sym typeface="Montserrat"/>
              </a:rPr>
              <a:t>Our analysis shed light on the diverse composition of the NYC Airbnb market, showcasing a blend of luxury and budget-friendly listings, composition across different burroughs and various room types</a:t>
            </a:r>
            <a:endParaRPr sz="2000">
              <a:solidFill>
                <a:srgbClr val="333333"/>
              </a:solidFill>
              <a:latin typeface="Montserrat"/>
              <a:ea typeface="Montserrat"/>
              <a:cs typeface="Montserrat"/>
              <a:sym typeface="Montserrat"/>
            </a:endParaRPr>
          </a:p>
        </p:txBody>
      </p:sp>
      <p:sp>
        <p:nvSpPr>
          <p:cNvPr id="149" name="Google Shape;149;p24"/>
          <p:cNvSpPr txBox="1"/>
          <p:nvPr/>
        </p:nvSpPr>
        <p:spPr>
          <a:xfrm>
            <a:off x="294675" y="475350"/>
            <a:ext cx="87333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800">
                <a:solidFill>
                  <a:schemeClr val="dk1"/>
                </a:solidFill>
                <a:latin typeface="Frank Ruhl Libre"/>
                <a:ea typeface="Frank Ruhl Libre"/>
                <a:cs typeface="Frank Ruhl Libre"/>
                <a:sym typeface="Frank Ruhl Libre"/>
              </a:rPr>
              <a:t>Visualizations</a:t>
            </a:r>
            <a:r>
              <a:rPr b="1" lang="en" sz="3800">
                <a:solidFill>
                  <a:schemeClr val="dk1"/>
                </a:solidFill>
                <a:latin typeface="Frank Ruhl Libre"/>
                <a:ea typeface="Frank Ruhl Libre"/>
                <a:cs typeface="Frank Ruhl Libre"/>
                <a:sym typeface="Frank Ruhl Libre"/>
              </a:rPr>
              <a:t> from Last Findings</a:t>
            </a:r>
            <a:endParaRPr b="1" sz="2200">
              <a:solidFill>
                <a:schemeClr val="dk1"/>
              </a:solidFill>
              <a:latin typeface="Montserrat"/>
              <a:ea typeface="Montserrat"/>
              <a:cs typeface="Montserrat"/>
              <a:sym typeface="Montserrat"/>
            </a:endParaRPr>
          </a:p>
        </p:txBody>
      </p:sp>
      <p:pic>
        <p:nvPicPr>
          <p:cNvPr id="150" name="Google Shape;150;p24"/>
          <p:cNvPicPr preferRelativeResize="0"/>
          <p:nvPr/>
        </p:nvPicPr>
        <p:blipFill>
          <a:blip r:embed="rId3">
            <a:alphaModFix/>
          </a:blip>
          <a:stretch>
            <a:fillRect/>
          </a:stretch>
        </p:blipFill>
        <p:spPr>
          <a:xfrm>
            <a:off x="134550" y="1127850"/>
            <a:ext cx="4879434" cy="371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241700" y="839975"/>
            <a:ext cx="4837074" cy="3314554"/>
          </a:xfrm>
          <a:prstGeom prst="rect">
            <a:avLst/>
          </a:prstGeom>
          <a:noFill/>
          <a:ln>
            <a:noFill/>
          </a:ln>
        </p:spPr>
      </p:pic>
      <p:sp>
        <p:nvSpPr>
          <p:cNvPr id="156" name="Google Shape;156;p25"/>
          <p:cNvSpPr txBox="1"/>
          <p:nvPr/>
        </p:nvSpPr>
        <p:spPr>
          <a:xfrm>
            <a:off x="5528075" y="1791200"/>
            <a:ext cx="3000000" cy="1412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chemeClr val="dk2"/>
                </a:solidFill>
                <a:latin typeface="Montserrat"/>
                <a:ea typeface="Montserrat"/>
                <a:cs typeface="Montserrat"/>
                <a:sym typeface="Montserrat"/>
              </a:rPr>
              <a:t>Investigated factors influencing listing prices, such as location, room type, and host reputation, to understand market dynamics and how they affect price.</a:t>
            </a:r>
            <a:br>
              <a:rPr lang="en" sz="1100">
                <a:solidFill>
                  <a:schemeClr val="dk2"/>
                </a:solidFill>
                <a:latin typeface="Montserrat"/>
                <a:ea typeface="Montserrat"/>
                <a:cs typeface="Montserrat"/>
                <a:sym typeface="Montserrat"/>
              </a:rPr>
            </a:br>
            <a:r>
              <a:rPr lang="en" sz="1100">
                <a:solidFill>
                  <a:schemeClr val="dk2"/>
                </a:solidFill>
                <a:latin typeface="Montserrat"/>
                <a:ea typeface="Montserrat"/>
                <a:cs typeface="Montserrat"/>
                <a:sym typeface="Montserrat"/>
              </a:rPr>
              <a:t>Here, is a boxplot of prices by neighbourhood group.</a:t>
            </a:r>
            <a:endParaRPr b="1" sz="11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506000" y="1385500"/>
            <a:ext cx="6675600" cy="16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chemeClr val="accent2"/>
                </a:solidFill>
              </a:rPr>
              <a:t>Feature Engineering and Selection: Crafting the Predictive Framework</a:t>
            </a:r>
            <a:endParaRPr sz="4200">
              <a:solidFill>
                <a:schemeClr val="accent2"/>
              </a:solidFill>
            </a:endParaRPr>
          </a:p>
        </p:txBody>
      </p:sp>
      <p:sp>
        <p:nvSpPr>
          <p:cNvPr id="162" name="Google Shape;162;p26"/>
          <p:cNvSpPr txBox="1"/>
          <p:nvPr/>
        </p:nvSpPr>
        <p:spPr>
          <a:xfrm>
            <a:off x="3793600" y="817178"/>
            <a:ext cx="1556700" cy="2982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2</a:t>
            </a:r>
            <a:endParaRPr sz="900">
              <a:solidFill>
                <a:schemeClr val="accent2"/>
              </a:solidFill>
              <a:latin typeface="Montserrat ExtraBold"/>
              <a:ea typeface="Montserrat ExtraBold"/>
              <a:cs typeface="Montserrat ExtraBold"/>
              <a:sym typeface="Montserrat ExtraBold"/>
            </a:endParaRPr>
          </a:p>
        </p:txBody>
      </p:sp>
      <p:cxnSp>
        <p:nvCxnSpPr>
          <p:cNvPr id="163" name="Google Shape;163;p26"/>
          <p:cNvCxnSpPr/>
          <p:nvPr/>
        </p:nvCxnSpPr>
        <p:spPr>
          <a:xfrm>
            <a:off x="4231926" y="1084298"/>
            <a:ext cx="692400" cy="0"/>
          </a:xfrm>
          <a:prstGeom prst="straightConnector1">
            <a:avLst/>
          </a:prstGeom>
          <a:noFill/>
          <a:ln cap="flat" cmpd="sng" w="9525">
            <a:solidFill>
              <a:srgbClr val="57068C"/>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1672725" y="537070"/>
            <a:ext cx="5597700" cy="7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Problem Statement</a:t>
            </a:r>
            <a:endParaRPr sz="3800"/>
          </a:p>
        </p:txBody>
      </p:sp>
      <p:sp>
        <p:nvSpPr>
          <p:cNvPr id="169" name="Google Shape;169;p27"/>
          <p:cNvSpPr txBox="1"/>
          <p:nvPr>
            <p:ph idx="1" type="body"/>
          </p:nvPr>
        </p:nvSpPr>
        <p:spPr>
          <a:xfrm>
            <a:off x="407175" y="1389850"/>
            <a:ext cx="8128800" cy="28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project is to predict the rental prices of Airbnb listings in New York City based on a set of geographical, property-specific, and host-related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model aims to provide stakeholders, including property owners, renters, and market analysts, with insights into the factors that significantly impact rental prices, enabling better decision-making regarding property investments, pricing strategies, and market positioning.</a:t>
            </a:r>
            <a:endParaRPr/>
          </a:p>
        </p:txBody>
      </p:sp>
      <p:sp>
        <p:nvSpPr>
          <p:cNvPr id="170" name="Google Shape;170;p27"/>
          <p:cNvSpPr txBox="1"/>
          <p:nvPr/>
        </p:nvSpPr>
        <p:spPr>
          <a:xfrm>
            <a:off x="407177" y="266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2</a:t>
            </a:r>
            <a:endParaRPr b="1" sz="700">
              <a:solidFill>
                <a:srgbClr val="9A6ABA"/>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