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6" r:id="rId9"/>
    <p:sldId id="267" r:id="rId10"/>
    <p:sldId id="268" r:id="rId11"/>
    <p:sldId id="269" r:id="rId12"/>
    <p:sldId id="270" r:id="rId13"/>
    <p:sldId id="265" r:id="rId14"/>
    <p:sldId id="262" r:id="rId15"/>
    <p:sldId id="271" r:id="rId16"/>
    <p:sldId id="263" r:id="rId17"/>
    <p:sldId id="264" r:id="rId18"/>
    <p:sldId id="272" r:id="rId19"/>
    <p:sldId id="273" r:id="rId20"/>
    <p:sldId id="274" r:id="rId21"/>
    <p:sldId id="275" r:id="rId22"/>
    <p:sldId id="276" r:id="rId23"/>
    <p:sldId id="277" r:id="rId24"/>
    <p:sldId id="278" r:id="rId25"/>
    <p:sldId id="279" r:id="rId26"/>
    <p:sldId id="280" r:id="rId27"/>
    <p:sldId id="281" r:id="rId28"/>
    <p:sldId id="283" r:id="rId29"/>
    <p:sldId id="282" r:id="rId30"/>
    <p:sldId id="284" r:id="rId31"/>
    <p:sldId id="285" r:id="rId32"/>
    <p:sldId id="286" r:id="rId33"/>
    <p:sldId id="287" r:id="rId34"/>
    <p:sldId id="288" r:id="rId35"/>
    <p:sldId id="290" r:id="rId36"/>
    <p:sldId id="292" r:id="rId37"/>
    <p:sldId id="293" r:id="rId38"/>
    <p:sldId id="310" r:id="rId39"/>
    <p:sldId id="294" r:id="rId40"/>
    <p:sldId id="297" r:id="rId41"/>
    <p:sldId id="298" r:id="rId42"/>
    <p:sldId id="299" r:id="rId43"/>
    <p:sldId id="300" r:id="rId44"/>
    <p:sldId id="301" r:id="rId45"/>
    <p:sldId id="302" r:id="rId46"/>
    <p:sldId id="311" r:id="rId47"/>
    <p:sldId id="303" r:id="rId48"/>
    <p:sldId id="304" r:id="rId49"/>
    <p:sldId id="305" r:id="rId50"/>
    <p:sldId id="312" r:id="rId51"/>
    <p:sldId id="306" r:id="rId52"/>
    <p:sldId id="307" r:id="rId53"/>
    <p:sldId id="30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19" autoAdjust="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12-Nov-20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12-Nov-20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12-Nov-20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12-Nov-20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12-Nov-20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12-Nov-20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12-Nov-20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12-Nov-20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12-Nov-20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12-Nov-20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7" Type="http://schemas.openxmlformats.org/officeDocument/2006/relationships/image" Target="../media/image5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7"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4.png"/></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Computing accumulated delays in real-time systems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9FFA-DCE1-4F62-B439-D0C0DE59B831}"/>
              </a:ext>
            </a:extLst>
          </p:cNvPr>
          <p:cNvSpPr>
            <a:spLocks noGrp="1"/>
          </p:cNvSpPr>
          <p:nvPr>
            <p:ph type="title"/>
          </p:nvPr>
        </p:nvSpPr>
        <p:spPr/>
        <p:txBody>
          <a:bodyPr/>
          <a:lstStyle/>
          <a:p>
            <a:r>
              <a:rPr lang="en-US" dirty="0"/>
              <a:t>THE DURATION BOUNDED REACHABILITY PROBLEM</a:t>
            </a:r>
          </a:p>
        </p:txBody>
      </p:sp>
    </p:spTree>
    <p:extLst>
      <p:ext uri="{BB962C8B-B14F-4D97-AF65-F5344CB8AC3E}">
        <p14:creationId xmlns:p14="http://schemas.microsoft.com/office/powerpoint/2010/main" val="1427365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0F15-FCA1-404D-AE42-7A289E6181AB}"/>
              </a:ext>
            </a:extLst>
          </p:cNvPr>
          <p:cNvSpPr>
            <a:spLocks noGrp="1"/>
          </p:cNvSpPr>
          <p:nvPr>
            <p:ph type="title"/>
          </p:nvPr>
        </p:nvSpPr>
        <p:spPr/>
        <p:txBody>
          <a:bodyPr/>
          <a:lstStyle/>
          <a:p>
            <a:r>
              <a:rPr lang="en-US" dirty="0"/>
              <a:t>Some preliminary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418A3B-2780-499B-8DA4-2409215E599E}"/>
                  </a:ext>
                </a:extLst>
              </p:cNvPr>
              <p:cNvSpPr>
                <a:spLocks noGrp="1"/>
              </p:cNvSpPr>
              <p:nvPr>
                <p:ph idx="1"/>
              </p:nvPr>
            </p:nvSpPr>
            <p:spPr/>
            <p:txBody>
              <a:bodyPr/>
              <a:lstStyle/>
              <a:p>
                <a:r>
                  <a:rPr lang="en-US" dirty="0"/>
                  <a:t>Formally, a </a:t>
                </a:r>
                <a:r>
                  <a:rPr lang="en-US" b="1" dirty="0"/>
                  <a:t>timed automaton A </a:t>
                </a:r>
                <a:r>
                  <a:rPr lang="en-US" dirty="0"/>
                  <a:t>is a triple (S, X, E) with the following components: </a:t>
                </a:r>
              </a:p>
              <a:p>
                <a:r>
                  <a:rPr lang="en-US" dirty="0"/>
                  <a:t>• S is a finite set of locations; </a:t>
                </a:r>
              </a:p>
              <a:p>
                <a:r>
                  <a:rPr lang="en-US" dirty="0"/>
                  <a:t>• X is a finite set of clocks; </a:t>
                </a:r>
              </a:p>
              <a:p>
                <a:r>
                  <a:rPr lang="en-US" dirty="0"/>
                  <a:t>• E is a finite set of transitions of the form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d>
                    <m:r>
                      <a:rPr lang="en-US" b="0" i="0" smtClean="0">
                        <a:latin typeface="Cambria Math" panose="02040503050406030204" pitchFamily="18" charset="0"/>
                        <a:ea typeface="Cambria Math" panose="02040503050406030204" pitchFamily="18" charset="0"/>
                      </a:rPr>
                      <m:t>, </m:t>
                    </m:r>
                  </m:oMath>
                </a14:m>
                <a:r>
                  <a:rPr lang="en-US" dirty="0"/>
                  <a:t>for a source location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dirty="0"/>
                  <a:t>, a target location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dirty="0"/>
                  <a:t>, a clock constraint </a:t>
                </a:r>
                <a14:m>
                  <m:oMath xmlns:m="http://schemas.openxmlformats.org/officeDocument/2006/math">
                    <m:r>
                      <a:rPr lang="en-US" b="0" i="1" smtClean="0">
                        <a:latin typeface="Cambria Math" panose="02040503050406030204" pitchFamily="18" charset="0"/>
                      </a:rPr>
                      <m:t>𝜑</m:t>
                    </m:r>
                  </m:oMath>
                </a14:m>
                <a:r>
                  <a:rPr lang="en-US" dirty="0"/>
                  <a:t>, and a clock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Each clock constraint is a positive Boolean combination of atomic formulas of the form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&lt;</m:t>
                    </m:r>
                    <m:r>
                      <a:rPr lang="en-US" b="0" i="1" smtClean="0">
                        <a:latin typeface="Cambria Math" panose="02040503050406030204" pitchFamily="18" charset="0"/>
                      </a:rPr>
                      <m:t>𝑘</m:t>
                    </m:r>
                  </m:oMath>
                </a14:m>
                <a:r>
                  <a:rPr lang="en-US" dirty="0"/>
                  <a:t> or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dirty="0"/>
                  <a:t> or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or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&lt;</m:t>
                    </m:r>
                    <m:r>
                      <a:rPr lang="en-US" b="0" i="1" smtClean="0">
                        <a:latin typeface="Cambria Math" panose="02040503050406030204" pitchFamily="18" charset="0"/>
                      </a:rPr>
                      <m:t>𝑦</m:t>
                    </m:r>
                  </m:oMath>
                </a14:m>
                <a:r>
                  <a:rPr lang="en-US" dirty="0"/>
                  <a:t>, for clock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and a nonnegative integer constant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ℕ</m:t>
                    </m:r>
                  </m:oMath>
                </a14:m>
                <a:r>
                  <a:rPr lang="en-US" dirty="0"/>
                  <a:t>.</a:t>
                </a:r>
              </a:p>
            </p:txBody>
          </p:sp>
        </mc:Choice>
        <mc:Fallback xmlns="">
          <p:sp>
            <p:nvSpPr>
              <p:cNvPr id="3" name="Content Placeholder 2">
                <a:extLst>
                  <a:ext uri="{FF2B5EF4-FFF2-40B4-BE49-F238E27FC236}">
                    <a16:creationId xmlns:a16="http://schemas.microsoft.com/office/drawing/2014/main" id="{68418A3B-2780-499B-8DA4-2409215E599E}"/>
                  </a:ext>
                </a:extLst>
              </p:cNvPr>
              <p:cNvSpPr>
                <a:spLocks noGrp="1" noRot="1" noChangeAspect="1" noMove="1" noResize="1" noEditPoints="1" noAdjustHandles="1" noChangeArrowheads="1" noChangeShapeType="1" noTextEdit="1"/>
              </p:cNvSpPr>
              <p:nvPr>
                <p:ph idx="1"/>
              </p:nvPr>
            </p:nvSpPr>
            <p:spPr>
              <a:blipFill>
                <a:blip r:embed="rId2"/>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2887155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0F15-FCA1-404D-AE42-7A289E6181AB}"/>
              </a:ext>
            </a:extLst>
          </p:cNvPr>
          <p:cNvSpPr>
            <a:spLocks noGrp="1"/>
          </p:cNvSpPr>
          <p:nvPr>
            <p:ph type="title"/>
          </p:nvPr>
        </p:nvSpPr>
        <p:spPr/>
        <p:txBody>
          <a:bodyPr/>
          <a:lstStyle/>
          <a:p>
            <a:r>
              <a:rPr lang="en-US" dirty="0"/>
              <a:t>Some preliminary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418A3B-2780-499B-8DA4-2409215E599E}"/>
                  </a:ext>
                </a:extLst>
              </p:cNvPr>
              <p:cNvSpPr>
                <a:spLocks noGrp="1"/>
              </p:cNvSpPr>
              <p:nvPr>
                <p:ph idx="1"/>
              </p:nvPr>
            </p:nvSpPr>
            <p:spPr/>
            <p:txBody>
              <a:bodyPr/>
              <a:lstStyle/>
              <a:p>
                <a:r>
                  <a:rPr lang="en-US" dirty="0"/>
                  <a:t>A configuration of the timed automaton A is fully described by specifying the location of the control and the values of all clocks.</a:t>
                </a:r>
              </a:p>
              <a:p>
                <a:r>
                  <a:rPr lang="en-US" dirty="0"/>
                  <a:t>A clock valuation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𝑋</m:t>
                        </m:r>
                      </m:sup>
                    </m:sSup>
                  </m:oMath>
                </a14:m>
                <a:r>
                  <a:rPr lang="en-US" b="0" dirty="0">
                    <a:ea typeface="Cambria Math" panose="02040503050406030204" pitchFamily="18" charset="0"/>
                  </a:rPr>
                  <a:t> is an assignment of non-negative reals to the clock X.</a:t>
                </a:r>
              </a:p>
              <a:p>
                <a:r>
                  <a:rPr lang="en-US" dirty="0">
                    <a:ea typeface="Cambria Math" panose="02040503050406030204" pitchFamily="18" charset="0"/>
                  </a:rPr>
                  <a:t>A state </a:t>
                </a:r>
                <a14:m>
                  <m:oMath xmlns:m="http://schemas.openxmlformats.org/officeDocument/2006/math">
                    <m:r>
                      <a:rPr lang="en-US" b="0" i="1" smtClean="0">
                        <a:latin typeface="Cambria Math" panose="02040503050406030204" pitchFamily="18" charset="0"/>
                        <a:ea typeface="Cambria Math" panose="02040503050406030204" pitchFamily="18" charset="0"/>
                      </a:rPr>
                      <m:t>𝜎</m:t>
                    </m:r>
                  </m:oMath>
                </a14:m>
                <a:r>
                  <a:rPr lang="en-US" dirty="0">
                    <a:ea typeface="Cambria Math" panose="02040503050406030204" pitchFamily="18" charset="0"/>
                  </a:rPr>
                  <a:t> of A is a pair (</a:t>
                </a:r>
                <a:r>
                  <a:rPr lang="en-US" dirty="0" err="1">
                    <a:ea typeface="Cambria Math" panose="02040503050406030204" pitchFamily="18" charset="0"/>
                  </a:rPr>
                  <a:t>s,c</a:t>
                </a:r>
                <a:r>
                  <a:rPr lang="en-US" dirty="0">
                    <a:ea typeface="Cambria Math" panose="02040503050406030204" pitchFamily="18" charset="0"/>
                  </a:rPr>
                  <a:t>) consisting of a location </a:t>
                </a:r>
                <a14:m>
                  <m:oMath xmlns:m="http://schemas.openxmlformats.org/officeDocument/2006/math">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r>
                  <a:rPr lang="en-US" dirty="0">
                    <a:ea typeface="Cambria Math" panose="02040503050406030204" pitchFamily="18" charset="0"/>
                  </a:rPr>
                  <a:t> and a clock valuation c.</a:t>
                </a:r>
              </a:p>
              <a:p>
                <a:r>
                  <a:rPr lang="en-US" dirty="0">
                    <a:ea typeface="Cambria Math" panose="02040503050406030204" pitchFamily="18" charset="0"/>
                  </a:rPr>
                  <a:t>[Notation]: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Σ</m:t>
                    </m:r>
                  </m:oMath>
                </a14:m>
                <a:r>
                  <a:rPr lang="en-US" dirty="0">
                    <a:ea typeface="Cambria Math" panose="02040503050406030204" pitchFamily="18" charset="0"/>
                  </a:rPr>
                  <a:t> for the infinite set of states of A.</a:t>
                </a:r>
              </a:p>
              <a:p>
                <a:endParaRPr lang="en-US" b="0"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68418A3B-2780-499B-8DA4-2409215E599E}"/>
                  </a:ext>
                </a:extLst>
              </p:cNvPr>
              <p:cNvSpPr>
                <a:spLocks noGrp="1" noRot="1" noChangeAspect="1" noMove="1" noResize="1" noEditPoints="1" noAdjustHandles="1" noChangeArrowheads="1" noChangeShapeType="1" noTextEdit="1"/>
              </p:cNvSpPr>
              <p:nvPr>
                <p:ph idx="1"/>
              </p:nvPr>
            </p:nvSpPr>
            <p:spPr>
              <a:blipFill>
                <a:blip r:embed="rId2"/>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806215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F0E5-5DE2-4DFB-AFBE-E2614208BAD7}"/>
              </a:ext>
            </a:extLst>
          </p:cNvPr>
          <p:cNvSpPr>
            <a:spLocks noGrp="1"/>
          </p:cNvSpPr>
          <p:nvPr>
            <p:ph type="title"/>
          </p:nvPr>
        </p:nvSpPr>
        <p:spPr/>
        <p:txBody>
          <a:bodyPr/>
          <a:lstStyle/>
          <a:p>
            <a:r>
              <a:rPr lang="en-US" dirty="0"/>
              <a:t>SOME preliminary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15FB27-7B01-443D-8C6E-5325E2153C4C}"/>
                  </a:ext>
                </a:extLst>
              </p:cNvPr>
              <p:cNvSpPr>
                <a:spLocks noGrp="1"/>
              </p:cNvSpPr>
              <p:nvPr>
                <p:ph idx="1"/>
              </p:nvPr>
            </p:nvSpPr>
            <p:spPr>
              <a:xfrm>
                <a:off x="477078" y="2340864"/>
                <a:ext cx="11264348" cy="3634486"/>
              </a:xfrm>
            </p:spPr>
            <p:txBody>
              <a:bodyPr/>
              <a:lstStyle/>
              <a:p>
                <a:r>
                  <a:rPr lang="en-US" dirty="0"/>
                  <a:t>The possible behaviors of the timed automaton A are defined through a successor relation on the states of A: </a:t>
                </a:r>
                <a:endParaRPr lang="en-US" b="1" dirty="0"/>
              </a:p>
              <a:p>
                <a:r>
                  <a:rPr lang="en-US" b="1" dirty="0"/>
                  <a:t>Transition successor </a:t>
                </a:r>
                <a:r>
                  <a:rPr lang="en-US" dirty="0">
                    <a:solidFill>
                      <a:srgbClr val="00B050"/>
                    </a:solidFill>
                  </a:rPr>
                  <a:t>For all states </a:t>
                </a:r>
                <a14:m>
                  <m:oMath xmlns:m="http://schemas.openxmlformats.org/officeDocument/2006/math">
                    <m:d>
                      <m:dPr>
                        <m:ctrlPr>
                          <a:rPr lang="en-US" b="0" i="1" smtClean="0">
                            <a:solidFill>
                              <a:srgbClr val="00B050"/>
                            </a:solidFill>
                            <a:latin typeface="Cambria Math" panose="02040503050406030204" pitchFamily="18" charset="0"/>
                          </a:rPr>
                        </m:ctrlPr>
                      </m:dPr>
                      <m:e>
                        <m:r>
                          <a:rPr lang="en-US" b="0" i="1" smtClean="0">
                            <a:solidFill>
                              <a:srgbClr val="00B050"/>
                            </a:solidFill>
                            <a:latin typeface="Cambria Math" panose="02040503050406030204" pitchFamily="18" charset="0"/>
                          </a:rPr>
                          <m:t>𝑠</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𝑐</m:t>
                        </m:r>
                      </m:e>
                    </m:d>
                    <m:r>
                      <a:rPr lang="en-US" b="0" i="1" smtClean="0">
                        <a:solidFill>
                          <a:srgbClr val="00B050"/>
                        </a:solidFill>
                        <a:latin typeface="Cambria Math" panose="02040503050406030204" pitchFamily="18" charset="0"/>
                      </a:rPr>
                      <m:t>∈</m:t>
                    </m:r>
                    <m:r>
                      <m:rPr>
                        <m:sty m:val="p"/>
                      </m:rPr>
                      <a:rPr lang="en-US" b="0" i="0" smtClean="0">
                        <a:solidFill>
                          <a:srgbClr val="00B050"/>
                        </a:solidFill>
                        <a:latin typeface="Cambria Math" panose="02040503050406030204" pitchFamily="18" charset="0"/>
                      </a:rPr>
                      <m:t>Σ</m:t>
                    </m:r>
                  </m:oMath>
                </a14:m>
                <a:r>
                  <a:rPr lang="en-US" dirty="0">
                    <a:solidFill>
                      <a:srgbClr val="00B050"/>
                    </a:solidFill>
                  </a:rPr>
                  <a:t> and transitions </a:t>
                </a:r>
                <a14:m>
                  <m:oMath xmlns:m="http://schemas.openxmlformats.org/officeDocument/2006/math">
                    <m:d>
                      <m:dPr>
                        <m:ctrlPr>
                          <a:rPr lang="en-US" i="1">
                            <a:solidFill>
                              <a:srgbClr val="00B050"/>
                            </a:solidFill>
                            <a:latin typeface="Cambria Math" panose="02040503050406030204" pitchFamily="18" charset="0"/>
                          </a:rPr>
                        </m:ctrlPr>
                      </m:dPr>
                      <m:e>
                        <m:r>
                          <a:rPr lang="en-US" i="1">
                            <a:solidFill>
                              <a:srgbClr val="00B050"/>
                            </a:solidFill>
                            <a:latin typeface="Cambria Math" panose="02040503050406030204" pitchFamily="18" charset="0"/>
                          </a:rPr>
                          <m:t>𝑠</m:t>
                        </m:r>
                        <m:r>
                          <a:rPr lang="en-US" i="1">
                            <a:solidFill>
                              <a:srgbClr val="00B050"/>
                            </a:solidFill>
                            <a:latin typeface="Cambria Math" panose="02040503050406030204" pitchFamily="18" charset="0"/>
                          </a:rPr>
                          <m:t>,</m:t>
                        </m:r>
                        <m:r>
                          <a:rPr lang="en-US" i="1">
                            <a:solidFill>
                              <a:srgbClr val="00B050"/>
                            </a:solidFill>
                            <a:latin typeface="Cambria Math" panose="02040503050406030204" pitchFamily="18" charset="0"/>
                          </a:rPr>
                          <m:t>𝑡</m:t>
                        </m:r>
                        <m:r>
                          <a:rPr lang="en-US" i="1">
                            <a:solidFill>
                              <a:srgbClr val="00B050"/>
                            </a:solidFill>
                            <a:latin typeface="Cambria Math" panose="02040503050406030204" pitchFamily="18" charset="0"/>
                          </a:rPr>
                          <m:t>,</m:t>
                        </m:r>
                        <m:r>
                          <a:rPr lang="en-US" i="1">
                            <a:solidFill>
                              <a:srgbClr val="00B050"/>
                            </a:solidFill>
                            <a:latin typeface="Cambria Math" panose="02040503050406030204" pitchFamily="18" charset="0"/>
                            <a:ea typeface="Cambria Math" panose="02040503050406030204" pitchFamily="18" charset="0"/>
                          </a:rPr>
                          <m:t>𝜑</m:t>
                        </m:r>
                        <m:r>
                          <a:rPr lang="en-US" i="1">
                            <a:solidFill>
                              <a:srgbClr val="00B050"/>
                            </a:solidFill>
                            <a:latin typeface="Cambria Math" panose="02040503050406030204" pitchFamily="18" charset="0"/>
                            <a:ea typeface="Cambria Math" panose="02040503050406030204" pitchFamily="18" charset="0"/>
                          </a:rPr>
                          <m:t>,</m:t>
                        </m:r>
                        <m:r>
                          <a:rPr lang="en-US" i="1">
                            <a:solidFill>
                              <a:srgbClr val="00B050"/>
                            </a:solidFill>
                            <a:latin typeface="Cambria Math" panose="02040503050406030204" pitchFamily="18" charset="0"/>
                            <a:ea typeface="Cambria Math" panose="02040503050406030204" pitchFamily="18" charset="0"/>
                          </a:rPr>
                          <m:t>𝑥</m:t>
                        </m:r>
                      </m:e>
                    </m:d>
                    <m:r>
                      <a:rPr lang="en-US" b="0" i="1" smtClean="0">
                        <a:solidFill>
                          <a:srgbClr val="00B050"/>
                        </a:solidFill>
                        <a:latin typeface="Cambria Math" panose="02040503050406030204" pitchFamily="18" charset="0"/>
                        <a:ea typeface="Cambria Math" panose="02040503050406030204" pitchFamily="18" charset="0"/>
                      </a:rPr>
                      <m:t>∈</m:t>
                    </m:r>
                    <m:r>
                      <a:rPr lang="en-US" b="0" i="1" smtClean="0">
                        <a:solidFill>
                          <a:srgbClr val="00B050"/>
                        </a:solidFill>
                        <a:latin typeface="Cambria Math" panose="02040503050406030204" pitchFamily="18" charset="0"/>
                        <a:ea typeface="Cambria Math" panose="02040503050406030204" pitchFamily="18" charset="0"/>
                      </a:rPr>
                      <m:t>𝐸</m:t>
                    </m:r>
                  </m:oMath>
                </a14:m>
                <a:r>
                  <a:rPr lang="en-US" dirty="0">
                    <a:solidFill>
                      <a:srgbClr val="00B050"/>
                    </a:solidFill>
                  </a:rPr>
                  <a:t>, if c satisfies </a:t>
                </a:r>
                <a14:m>
                  <m:oMath xmlns:m="http://schemas.openxmlformats.org/officeDocument/2006/math">
                    <m:r>
                      <m:rPr>
                        <m:sty m:val="p"/>
                      </m:rPr>
                      <a:rPr lang="en-US" b="0" i="1" smtClean="0">
                        <a:solidFill>
                          <a:srgbClr val="00B050"/>
                        </a:solidFill>
                        <a:latin typeface="Cambria Math" panose="02040503050406030204" pitchFamily="18" charset="0"/>
                      </a:rPr>
                      <m:t>φ</m:t>
                    </m:r>
                  </m:oMath>
                </a14:m>
                <a:r>
                  <a:rPr lang="en-US" dirty="0">
                    <a:solidFill>
                      <a:srgbClr val="00B050"/>
                    </a:solidFill>
                  </a:rPr>
                  <a:t>, then </a:t>
                </a:r>
                <a14:m>
                  <m:oMath xmlns:m="http://schemas.openxmlformats.org/officeDocument/2006/math">
                    <m:d>
                      <m:dPr>
                        <m:ctrlPr>
                          <a:rPr lang="en-US" b="0" i="1" smtClean="0">
                            <a:solidFill>
                              <a:srgbClr val="00B050"/>
                            </a:solidFill>
                            <a:latin typeface="Cambria Math" panose="02040503050406030204" pitchFamily="18" charset="0"/>
                          </a:rPr>
                        </m:ctrlPr>
                      </m:dPr>
                      <m:e>
                        <m:r>
                          <a:rPr lang="en-US" b="0" i="1" smtClean="0">
                            <a:solidFill>
                              <a:srgbClr val="00B050"/>
                            </a:solidFill>
                            <a:latin typeface="Cambria Math" panose="02040503050406030204" pitchFamily="18" charset="0"/>
                          </a:rPr>
                          <m:t>𝑠</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𝑐</m:t>
                        </m:r>
                      </m:e>
                    </m:d>
                    <m:sSup>
                      <m:sSupPr>
                        <m:ctrlPr>
                          <a:rPr lang="en-US" b="0"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m:t>
                        </m:r>
                      </m:e>
                      <m:sup>
                        <m:r>
                          <a:rPr lang="en-US" b="0" i="1" smtClean="0">
                            <a:solidFill>
                              <a:srgbClr val="00B050"/>
                            </a:solidFill>
                            <a:latin typeface="Cambria Math" panose="02040503050406030204" pitchFamily="18" charset="0"/>
                          </a:rPr>
                          <m:t>0</m:t>
                        </m:r>
                      </m:sup>
                    </m:sSup>
                    <m:r>
                      <a:rPr lang="en-US" b="0" i="1" smtClean="0">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𝑐</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𝑥</m:t>
                    </m:r>
                    <m:r>
                      <a:rPr lang="en-US" b="0" i="1" smtClean="0">
                        <a:solidFill>
                          <a:srgbClr val="00B050"/>
                        </a:solidFill>
                        <a:latin typeface="Cambria Math" panose="02040503050406030204" pitchFamily="18" charset="0"/>
                      </a:rPr>
                      <m:t>≔0]</m:t>
                    </m:r>
                  </m:oMath>
                </a14:m>
                <a:r>
                  <a:rPr lang="en-US" dirty="0"/>
                  <a:t>)</a:t>
                </a:r>
              </a:p>
              <a:p>
                <a:r>
                  <a:rPr lang="en-US" dirty="0"/>
                  <a:t>Note: Here precisely one clock is reset with each transition but it does not affect the expressiveness of timed automata. Why?</a:t>
                </a:r>
              </a:p>
              <a:p>
                <a:r>
                  <a:rPr lang="en-US" b="1" dirty="0"/>
                  <a:t>Time successor</a:t>
                </a:r>
                <a:r>
                  <a:rPr lang="en-US" dirty="0"/>
                  <a:t> </a:t>
                </a:r>
                <a:r>
                  <a:rPr lang="en-US" dirty="0">
                    <a:solidFill>
                      <a:srgbClr val="00B050"/>
                    </a:solidFill>
                  </a:rPr>
                  <a:t>For all states </a:t>
                </a:r>
                <a14:m>
                  <m:oMath xmlns:m="http://schemas.openxmlformats.org/officeDocument/2006/math">
                    <m:d>
                      <m:dPr>
                        <m:ctrlPr>
                          <a:rPr lang="en-US" b="0" i="1" smtClean="0">
                            <a:solidFill>
                              <a:srgbClr val="00B050"/>
                            </a:solidFill>
                            <a:latin typeface="Cambria Math" panose="02040503050406030204" pitchFamily="18" charset="0"/>
                          </a:rPr>
                        </m:ctrlPr>
                      </m:dPr>
                      <m:e>
                        <m:r>
                          <a:rPr lang="en-US" b="0" i="1" smtClean="0">
                            <a:solidFill>
                              <a:srgbClr val="00B050"/>
                            </a:solidFill>
                            <a:latin typeface="Cambria Math" panose="02040503050406030204" pitchFamily="18" charset="0"/>
                          </a:rPr>
                          <m:t>𝑠</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𝑐</m:t>
                        </m:r>
                      </m:e>
                    </m:d>
                    <m:r>
                      <a:rPr lang="en-US" b="0" i="1" smtClean="0">
                        <a:solidFill>
                          <a:srgbClr val="00B050"/>
                        </a:solidFill>
                        <a:latin typeface="Cambria Math" panose="02040503050406030204" pitchFamily="18" charset="0"/>
                      </a:rPr>
                      <m:t>∈</m:t>
                    </m:r>
                    <m:r>
                      <m:rPr>
                        <m:sty m:val="p"/>
                      </m:rPr>
                      <a:rPr lang="en-US" b="0" i="0" smtClean="0">
                        <a:solidFill>
                          <a:srgbClr val="00B050"/>
                        </a:solidFill>
                        <a:latin typeface="Cambria Math" panose="02040503050406030204" pitchFamily="18" charset="0"/>
                      </a:rPr>
                      <m:t>Σ</m:t>
                    </m:r>
                  </m:oMath>
                </a14:m>
                <a:r>
                  <a:rPr lang="en-US" dirty="0">
                    <a:solidFill>
                      <a:srgbClr val="00B050"/>
                    </a:solidFill>
                  </a:rPr>
                  <a:t> and time increments </a:t>
                </a:r>
                <a14:m>
                  <m:oMath xmlns:m="http://schemas.openxmlformats.org/officeDocument/2006/math">
                    <m:r>
                      <a:rPr lang="en-US" b="0" i="1" smtClean="0">
                        <a:solidFill>
                          <a:srgbClr val="00B050"/>
                        </a:solidFill>
                        <a:latin typeface="Cambria Math" panose="02040503050406030204" pitchFamily="18" charset="0"/>
                      </a:rPr>
                      <m:t>𝛿</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ea typeface="Cambria Math" panose="02040503050406030204" pitchFamily="18" charset="0"/>
                      </a:rPr>
                      <m:t>ℝ</m:t>
                    </m:r>
                  </m:oMath>
                </a14:m>
                <a:r>
                  <a:rPr lang="en-US" dirty="0">
                    <a:solidFill>
                      <a:srgbClr val="00B050"/>
                    </a:solidFill>
                  </a:rPr>
                  <a:t>, we have </a:t>
                </a:r>
                <a14:m>
                  <m:oMath xmlns:m="http://schemas.openxmlformats.org/officeDocument/2006/math">
                    <m:d>
                      <m:dPr>
                        <m:ctrlPr>
                          <a:rPr lang="en-US" b="0" i="1" smtClean="0">
                            <a:solidFill>
                              <a:srgbClr val="00B050"/>
                            </a:solidFill>
                            <a:latin typeface="Cambria Math" panose="02040503050406030204" pitchFamily="18" charset="0"/>
                          </a:rPr>
                        </m:ctrlPr>
                      </m:dPr>
                      <m:e>
                        <m:r>
                          <a:rPr lang="en-US" b="0" i="1" smtClean="0">
                            <a:solidFill>
                              <a:srgbClr val="00B050"/>
                            </a:solidFill>
                            <a:latin typeface="Cambria Math" panose="02040503050406030204" pitchFamily="18" charset="0"/>
                          </a:rPr>
                          <m:t>𝑠</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𝑐</m:t>
                        </m:r>
                      </m:e>
                    </m:d>
                    <m:sSup>
                      <m:sSupPr>
                        <m:ctrlPr>
                          <a:rPr lang="en-US" b="0"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m:t>
                        </m:r>
                      </m:e>
                      <m:sup>
                        <m:d>
                          <m:dPr>
                            <m:begChr m:val="{"/>
                            <m:endChr m:val="}"/>
                            <m:ctrlPr>
                              <a:rPr lang="en-US" b="0" i="1" smtClean="0">
                                <a:solidFill>
                                  <a:srgbClr val="00B050"/>
                                </a:solidFill>
                                <a:latin typeface="Cambria Math" panose="02040503050406030204" pitchFamily="18" charset="0"/>
                              </a:rPr>
                            </m:ctrlPr>
                          </m:dPr>
                          <m:e>
                            <m:r>
                              <a:rPr lang="en-US" b="0" i="1" smtClean="0">
                                <a:solidFill>
                                  <a:srgbClr val="00B050"/>
                                </a:solidFill>
                                <a:latin typeface="Cambria Math" panose="02040503050406030204" pitchFamily="18" charset="0"/>
                              </a:rPr>
                              <m:t>𝛿</m:t>
                            </m:r>
                          </m:e>
                        </m:d>
                      </m:sup>
                    </m:sSup>
                    <m:r>
                      <a:rPr lang="en-US" b="0" i="1" smtClean="0">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𝑠</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𝑐</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𝛿</m:t>
                    </m:r>
                    <m:r>
                      <a:rPr lang="en-US" b="0" i="1" smtClean="0">
                        <a:solidFill>
                          <a:srgbClr val="00B050"/>
                        </a:solidFill>
                        <a:latin typeface="Cambria Math" panose="02040503050406030204" pitchFamily="18" charset="0"/>
                      </a:rPr>
                      <m:t>)</m:t>
                    </m:r>
                  </m:oMath>
                </a14:m>
                <a:r>
                  <a:rPr lang="en-US" dirty="0">
                    <a:solidFill>
                      <a:srgbClr val="00B050"/>
                    </a:solidFill>
                  </a:rPr>
                  <a:t>.</a:t>
                </a:r>
                <a:endParaRPr lang="en-US" dirty="0"/>
              </a:p>
            </p:txBody>
          </p:sp>
        </mc:Choice>
        <mc:Fallback xmlns="">
          <p:sp>
            <p:nvSpPr>
              <p:cNvPr id="3" name="Content Placeholder 2">
                <a:extLst>
                  <a:ext uri="{FF2B5EF4-FFF2-40B4-BE49-F238E27FC236}">
                    <a16:creationId xmlns:a16="http://schemas.microsoft.com/office/drawing/2014/main" id="{7E15FB27-7B01-443D-8C6E-5325E2153C4C}"/>
                  </a:ext>
                </a:extLst>
              </p:cNvPr>
              <p:cNvSpPr>
                <a:spLocks noGrp="1" noRot="1" noChangeAspect="1" noMove="1" noResize="1" noEditPoints="1" noAdjustHandles="1" noChangeArrowheads="1" noChangeShapeType="1" noTextEdit="1"/>
              </p:cNvSpPr>
              <p:nvPr>
                <p:ph idx="1"/>
              </p:nvPr>
            </p:nvSpPr>
            <p:spPr>
              <a:xfrm>
                <a:off x="477078" y="2340864"/>
                <a:ext cx="11264348" cy="3634486"/>
              </a:xfrm>
              <a:blipFill>
                <a:blip r:embed="rId2"/>
                <a:stretch>
                  <a:fillRect l="-162" r="-325"/>
                </a:stretch>
              </a:blipFill>
            </p:spPr>
            <p:txBody>
              <a:bodyPr/>
              <a:lstStyle/>
              <a:p>
                <a:r>
                  <a:rPr lang="en-US">
                    <a:noFill/>
                  </a:rPr>
                  <a:t> </a:t>
                </a:r>
              </a:p>
            </p:txBody>
          </p:sp>
        </mc:Fallback>
      </mc:AlternateContent>
    </p:spTree>
    <p:extLst>
      <p:ext uri="{BB962C8B-B14F-4D97-AF65-F5344CB8AC3E}">
        <p14:creationId xmlns:p14="http://schemas.microsoft.com/office/powerpoint/2010/main" val="3067847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Some preliminary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CB9DC1-0D5C-484E-A370-52AB7125C931}"/>
                  </a:ext>
                </a:extLst>
              </p:cNvPr>
              <p:cNvSpPr>
                <a:spLocks noGrp="1"/>
              </p:cNvSpPr>
              <p:nvPr>
                <p:ph idx="1"/>
              </p:nvPr>
            </p:nvSpPr>
            <p:spPr/>
            <p:txBody>
              <a:bodyPr/>
              <a:lstStyle/>
              <a:p>
                <a:r>
                  <a:rPr lang="en-US" dirty="0"/>
                  <a:t>A state (t, d) is a successor of the state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𝑠</m:t>
                    </m:r>
                    <m:r>
                      <a:rPr lang="en-US" i="1" dirty="0" err="1" smtClean="0">
                        <a:latin typeface="Cambria Math" panose="02040503050406030204" pitchFamily="18" charset="0"/>
                      </a:rPr>
                      <m:t>,</m:t>
                    </m:r>
                    <m:r>
                      <a:rPr lang="en-US" i="1" dirty="0" err="1" smtClean="0">
                        <a:latin typeface="Cambria Math" panose="02040503050406030204" pitchFamily="18" charset="0"/>
                      </a:rPr>
                      <m:t>𝑐</m:t>
                    </m:r>
                    <m:r>
                      <a:rPr lang="en-US" i="1" dirty="0" smtClean="0">
                        <a:latin typeface="Cambria Math" panose="02040503050406030204" pitchFamily="18" charset="0"/>
                      </a:rPr>
                      <m:t>), </m:t>
                    </m:r>
                  </m:oMath>
                </a14:m>
                <a:r>
                  <a:rPr lang="en-US" dirty="0"/>
                  <a:t>written </a:t>
                </a:r>
                <a14:m>
                  <m:oMath xmlns:m="http://schemas.openxmlformats.org/officeDocument/2006/math">
                    <m:d>
                      <m:dPr>
                        <m:ctrlPr>
                          <a:rPr lang="en-US" i="1" dirty="0" smtClean="0">
                            <a:latin typeface="Cambria Math" panose="02040503050406030204" pitchFamily="18" charset="0"/>
                          </a:rPr>
                        </m:ctrlPr>
                      </m:dPr>
                      <m:e>
                        <m:r>
                          <a:rPr lang="en-US" i="1" dirty="0" err="1" smtClean="0">
                            <a:latin typeface="Cambria Math" panose="02040503050406030204" pitchFamily="18" charset="0"/>
                          </a:rPr>
                          <m:t>𝑠</m:t>
                        </m:r>
                        <m:r>
                          <a:rPr lang="en-US" i="1" dirty="0" err="1" smtClean="0">
                            <a:latin typeface="Cambria Math" panose="02040503050406030204" pitchFamily="18" charset="0"/>
                          </a:rPr>
                          <m:t>,</m:t>
                        </m:r>
                        <m:r>
                          <a:rPr lang="en-US" i="1" dirty="0" err="1" smtClean="0">
                            <a:latin typeface="Cambria Math" panose="02040503050406030204" pitchFamily="18" charset="0"/>
                          </a:rPr>
                          <m:t>𝑐</m:t>
                        </m:r>
                      </m:e>
                    </m:d>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err="1" smtClean="0">
                        <a:latin typeface="Cambria Math" panose="02040503050406030204" pitchFamily="18" charset="0"/>
                      </a:rPr>
                      <m:t>𝑡</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 </m:t>
                    </m:r>
                  </m:oMath>
                </a14:m>
                <a:r>
                  <a:rPr lang="en-US" dirty="0"/>
                  <a:t>iff there exists a nonnegative real S such that     </a:t>
                </a:r>
                <a14:m>
                  <m:oMath xmlns:m="http://schemas.openxmlformats.org/officeDocument/2006/math">
                    <m:d>
                      <m:dPr>
                        <m:ctrlPr>
                          <a:rPr lang="en-US" i="1" dirty="0" smtClean="0">
                            <a:latin typeface="Cambria Math" panose="02040503050406030204" pitchFamily="18" charset="0"/>
                          </a:rPr>
                        </m:ctrlPr>
                      </m:dPr>
                      <m:e>
                        <m:r>
                          <a:rPr lang="en-US" i="1" dirty="0" smtClean="0">
                            <a:latin typeface="Cambria Math" panose="02040503050406030204" pitchFamily="18" charset="0"/>
                          </a:rPr>
                          <m:t>𝑠</m:t>
                        </m:r>
                        <m:r>
                          <a:rPr lang="en-US" i="1" dirty="0" smtClean="0">
                            <a:latin typeface="Cambria Math" panose="02040503050406030204" pitchFamily="18" charset="0"/>
                          </a:rPr>
                          <m:t>, </m:t>
                        </m:r>
                        <m:r>
                          <a:rPr lang="en-US" i="1" dirty="0" smtClean="0">
                            <a:latin typeface="Cambria Math" panose="02040503050406030204" pitchFamily="18" charset="0"/>
                          </a:rPr>
                          <m:t>𝑐</m:t>
                        </m:r>
                      </m:e>
                    </m:d>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err="1" smtClean="0">
                        <a:latin typeface="Cambria Math" panose="02040503050406030204" pitchFamily="18" charset="0"/>
                      </a:rPr>
                      <m:t>𝑡</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m:t>
                    </m:r>
                  </m:oMath>
                </a14:m>
                <a:endParaRPr lang="en-US" dirty="0"/>
              </a:p>
              <a:p>
                <a:r>
                  <a:rPr lang="en-US" dirty="0"/>
                  <a:t> The successor relation defines an infinite graph </a:t>
                </a:r>
                <a14:m>
                  <m:oMath xmlns:m="http://schemas.openxmlformats.org/officeDocument/2006/math">
                    <m:r>
                      <m:rPr>
                        <m:sty m:val="p"/>
                      </m:rPr>
                      <a:rPr lang="en-US" i="1" dirty="0">
                        <a:latin typeface="Cambria Math" panose="02040503050406030204" pitchFamily="18" charset="0"/>
                      </a:rPr>
                      <m:t>K</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 </m:t>
                    </m:r>
                  </m:oMath>
                </a14:m>
                <a:r>
                  <a:rPr lang="en-US" dirty="0"/>
                  <a:t>on the state space</a:t>
                </a:r>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Σ</m:t>
                    </m:r>
                    <m:r>
                      <a:rPr lang="en-US" b="0" i="0" smtClean="0">
                        <a:latin typeface="Cambria Math" panose="02040503050406030204" pitchFamily="18" charset="0"/>
                      </a:rPr>
                      <m:t> </m:t>
                    </m:r>
                  </m:oMath>
                </a14:m>
                <a:r>
                  <a:rPr lang="en-US" dirty="0"/>
                  <a:t>of A. The transitive closure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m:t>
                        </m:r>
                      </m:e>
                      <m:sup>
                        <m:r>
                          <a:rPr lang="en-US" b="0" i="1" dirty="0" smtClean="0">
                            <a:latin typeface="Cambria Math" panose="02040503050406030204" pitchFamily="18" charset="0"/>
                          </a:rPr>
                          <m:t>∗</m:t>
                        </m:r>
                      </m:sup>
                    </m:sSup>
                  </m:oMath>
                </a14:m>
                <a:r>
                  <a:rPr lang="en-US" dirty="0"/>
                  <a:t> of the successor relation </a:t>
                </a:r>
                <a14:m>
                  <m:oMath xmlns:m="http://schemas.openxmlformats.org/officeDocument/2006/math">
                    <m:r>
                      <a:rPr lang="en-US" b="0" i="1" smtClean="0">
                        <a:latin typeface="Cambria Math" panose="02040503050406030204" pitchFamily="18" charset="0"/>
                      </a:rPr>
                      <m:t>→</m:t>
                    </m:r>
                  </m:oMath>
                </a14:m>
                <a:r>
                  <a:rPr lang="en-US" dirty="0"/>
                  <a:t> is called the </a:t>
                </a:r>
                <a:r>
                  <a:rPr lang="en-US" i="1" dirty="0"/>
                  <a:t>reachability relation of A.</a:t>
                </a:r>
              </a:p>
            </p:txBody>
          </p:sp>
        </mc:Choice>
        <mc:Fallback xmlns="">
          <p:sp>
            <p:nvSpPr>
              <p:cNvPr id="3" name="Content Placeholder 2">
                <a:extLst>
                  <a:ext uri="{FF2B5EF4-FFF2-40B4-BE49-F238E27FC236}">
                    <a16:creationId xmlns:a16="http://schemas.microsoft.com/office/drawing/2014/main" id="{1ACB9DC1-0D5C-484E-A370-52AB7125C931}"/>
                  </a:ext>
                </a:extLst>
              </p:cNvPr>
              <p:cNvSpPr>
                <a:spLocks noGrp="1" noRot="1" noChangeAspect="1" noMove="1" noResize="1" noEditPoints="1" noAdjustHandles="1" noChangeArrowheads="1" noChangeShapeType="1" noTextEdit="1"/>
              </p:cNvSpPr>
              <p:nvPr>
                <p:ph idx="1"/>
              </p:nvPr>
            </p:nvSpPr>
            <p:spPr>
              <a:blipFill>
                <a:blip r:embed="rId2"/>
                <a:stretch>
                  <a:fillRect l="-166" r="-884"/>
                </a:stretch>
              </a:blipFill>
            </p:spPr>
            <p:txBody>
              <a:bodyPr/>
              <a:lstStyle/>
              <a:p>
                <a:r>
                  <a:rPr lang="en-US">
                    <a:noFill/>
                  </a:rPr>
                  <a:t> </a:t>
                </a:r>
              </a:p>
            </p:txBody>
          </p:sp>
        </mc:Fallback>
      </mc:AlternateContent>
    </p:spTree>
    <p:extLst>
      <p:ext uri="{BB962C8B-B14F-4D97-AF65-F5344CB8AC3E}">
        <p14:creationId xmlns:p14="http://schemas.microsoft.com/office/powerpoint/2010/main" val="4217200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EXAMPLE of a timed run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EC49D84-5805-487E-871C-E687D9A76885}"/>
                  </a:ext>
                </a:extLst>
              </p:cNvPr>
              <p:cNvSpPr>
                <a:spLocks noGrp="1"/>
              </p:cNvSpPr>
              <p:nvPr>
                <p:ph idx="1"/>
              </p:nvPr>
            </p:nvSpPr>
            <p:spPr>
              <a:xfrm>
                <a:off x="581193" y="3149882"/>
                <a:ext cx="11029615" cy="3634486"/>
              </a:xfrm>
            </p:spPr>
            <p:txBody>
              <a:bodyPr/>
              <a:lstStyle/>
              <a:p>
                <a:r>
                  <a:rPr lang="en-US" dirty="0"/>
                  <a:t>An example of  Successor relation is :</a:t>
                </a:r>
              </a:p>
              <a:p>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,0,0</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1.2</m:t>
                        </m:r>
                      </m:sup>
                    </m:sSup>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,1.2,1.2</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0</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𝑏</m:t>
                        </m:r>
                        <m:r>
                          <a:rPr lang="en-US" b="0" i="1" smtClean="0">
                            <a:latin typeface="Cambria Math" panose="02040503050406030204" pitchFamily="18" charset="0"/>
                          </a:rPr>
                          <m:t>,0,0</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𝑏</m:t>
                        </m:r>
                        <m:r>
                          <a:rPr lang="en-US" b="0" i="1" smtClean="0">
                            <a:latin typeface="Cambria Math" panose="02040503050406030204" pitchFamily="18" charset="0"/>
                          </a:rPr>
                          <m:t>,1,1</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0</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rPr>
                          <m:t>,1,1</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rPr>
                          <m:t>,3.2,2.2</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0</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,0,3.2)</m:t>
                    </m:r>
                  </m:oMath>
                </a14:m>
                <a:endParaRPr lang="en-US" b="0" dirty="0"/>
              </a:p>
            </p:txBody>
          </p:sp>
        </mc:Choice>
        <mc:Fallback xmlns="">
          <p:sp>
            <p:nvSpPr>
              <p:cNvPr id="4" name="Content Placeholder 3">
                <a:extLst>
                  <a:ext uri="{FF2B5EF4-FFF2-40B4-BE49-F238E27FC236}">
                    <a16:creationId xmlns:a16="http://schemas.microsoft.com/office/drawing/2014/main" id="{FEC49D84-5805-487E-871C-E687D9A76885}"/>
                  </a:ext>
                </a:extLst>
              </p:cNvPr>
              <p:cNvSpPr>
                <a:spLocks noGrp="1" noRot="1" noChangeAspect="1" noMove="1" noResize="1" noEditPoints="1" noAdjustHandles="1" noChangeArrowheads="1" noChangeShapeType="1" noTextEdit="1"/>
              </p:cNvSpPr>
              <p:nvPr>
                <p:ph idx="1"/>
              </p:nvPr>
            </p:nvSpPr>
            <p:spPr>
              <a:xfrm>
                <a:off x="581193" y="3149882"/>
                <a:ext cx="11029615" cy="3634486"/>
              </a:xfrm>
              <a:blipFill>
                <a:blip r:embed="rId7"/>
                <a:stretch>
                  <a:fillRect l="-166"/>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F4A2099-2263-498F-B0AC-9737AC4A38FB}"/>
              </a:ext>
            </a:extLst>
          </p:cNvPr>
          <p:cNvPicPr>
            <a:picLocks noChangeAspect="1"/>
          </p:cNvPicPr>
          <p:nvPr/>
        </p:nvPicPr>
        <p:blipFill>
          <a:blip r:embed="rId8"/>
          <a:stretch>
            <a:fillRect/>
          </a:stretch>
        </p:blipFill>
        <p:spPr>
          <a:xfrm>
            <a:off x="1265052" y="2248684"/>
            <a:ext cx="3200932" cy="2016587"/>
          </a:xfrm>
          <a:prstGeom prst="rect">
            <a:avLst/>
          </a:prstGeom>
        </p:spPr>
      </p:pic>
      <p:cxnSp>
        <p:nvCxnSpPr>
          <p:cNvPr id="11" name="Straight Arrow Connector 10">
            <a:extLst>
              <a:ext uri="{FF2B5EF4-FFF2-40B4-BE49-F238E27FC236}">
                <a16:creationId xmlns:a16="http://schemas.microsoft.com/office/drawing/2014/main" id="{306B9688-5477-42DC-8C8F-7AE82FE366B4}"/>
              </a:ext>
            </a:extLst>
          </p:cNvPr>
          <p:cNvCxnSpPr/>
          <p:nvPr/>
        </p:nvCxnSpPr>
        <p:spPr>
          <a:xfrm>
            <a:off x="1656522" y="2822713"/>
            <a:ext cx="212035" cy="92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757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CLOCK REGIONS AND REGION GRAPH</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E4E7543-C056-4E16-985C-06B888CAACD0}"/>
                  </a:ext>
                </a:extLst>
              </p:cNvPr>
              <p:cNvSpPr>
                <a:spLocks noGrp="1"/>
              </p:cNvSpPr>
              <p:nvPr>
                <p:ph idx="1"/>
              </p:nvPr>
            </p:nvSpPr>
            <p:spPr/>
            <p:txBody>
              <a:bodyPr/>
              <a:lstStyle/>
              <a:p>
                <a:r>
                  <a:rPr lang="en-US" dirty="0"/>
                  <a:t>Suppose that we are given a timed automaton A and an equivalence relation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on the states </a:t>
                </a:r>
                <a14:m>
                  <m:oMath xmlns:m="http://schemas.openxmlformats.org/officeDocument/2006/math">
                    <m:r>
                      <m:rPr>
                        <m:sty m:val="p"/>
                      </m:rPr>
                      <a:rPr lang="en-US" b="0" i="0" smtClean="0">
                        <a:latin typeface="Cambria Math" panose="02040503050406030204" pitchFamily="18" charset="0"/>
                      </a:rPr>
                      <m:t>Σ</m:t>
                    </m:r>
                  </m:oMath>
                </a14:m>
                <a:r>
                  <a:rPr lang="en-US" dirty="0"/>
                  <a:t> of A. </a:t>
                </a:r>
              </a:p>
              <a:p>
                <a:r>
                  <a:rPr lang="en-US" dirty="0"/>
                  <a:t>For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
                      <m:rPr>
                        <m:sty m:val="p"/>
                      </m:rPr>
                      <a:rPr lang="en-US" b="0" i="0" smtClean="0">
                        <a:latin typeface="Cambria Math" panose="02040503050406030204" pitchFamily="18" charset="0"/>
                      </a:rPr>
                      <m:t>Σ</m:t>
                    </m:r>
                    <m:r>
                      <a:rPr lang="en-US" b="0" i="1" smtClean="0">
                        <a:latin typeface="Cambria Math" panose="02040503050406030204" pitchFamily="18" charset="0"/>
                      </a:rPr>
                      <m:t>,</m:t>
                    </m:r>
                  </m:oMath>
                </a14:m>
                <a:r>
                  <a:rPr lang="en-US" b="0" dirty="0"/>
                  <a:t> we write </a:t>
                </a: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𝜎</m:t>
                            </m:r>
                          </m:e>
                        </m:d>
                      </m:e>
                      <m:sub>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Σ</m:t>
                    </m:r>
                  </m:oMath>
                </a14:m>
                <a:r>
                  <a:rPr lang="en-US" dirty="0">
                    <a:ea typeface="Cambria Math" panose="02040503050406030204" pitchFamily="18" charset="0"/>
                  </a:rPr>
                  <a:t> for the equivalence class of states that contains the states </a:t>
                </a:r>
                <a14:m>
                  <m:oMath xmlns:m="http://schemas.openxmlformats.org/officeDocument/2006/math">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r>
                  <a:rPr lang="en-US" dirty="0"/>
                  <a:t>The successor relation </a:t>
                </a:r>
                <a14:m>
                  <m:oMath xmlns:m="http://schemas.openxmlformats.org/officeDocument/2006/math">
                    <m:r>
                      <a:rPr lang="en-US" b="0" i="1" smtClean="0">
                        <a:latin typeface="Cambria Math" panose="02040503050406030204" pitchFamily="18" charset="0"/>
                      </a:rPr>
                      <m:t>→</m:t>
                    </m:r>
                  </m:oMath>
                </a14:m>
                <a:r>
                  <a:rPr lang="en-US" dirty="0"/>
                  <a:t> is extended to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dirty="0"/>
                  <a:t>equivalence classes as follows:</a:t>
                </a:r>
              </a:p>
              <a:p>
                <a:pPr marL="0" indent="0">
                  <a:buNone/>
                </a:pP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𝜎</m:t>
                            </m:r>
                          </m:e>
                        </m:d>
                      </m:e>
                      <m:sub>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b="0" i="1" smtClean="0">
                                <a:latin typeface="Cambria Math" panose="02040503050406030204" pitchFamily="18" charset="0"/>
                              </a:rPr>
                              <m:t>𝜏</m:t>
                            </m:r>
                          </m:e>
                        </m:d>
                      </m:e>
                      <m:sub>
                        <m:r>
                          <a:rPr lang="en-US" i="1">
                            <a:latin typeface="Cambria Math" panose="02040503050406030204" pitchFamily="18" charset="0"/>
                            <a:ea typeface="Cambria Math" panose="02040503050406030204" pitchFamily="18" charset="0"/>
                          </a:rPr>
                          <m:t>≅</m:t>
                        </m:r>
                      </m:sub>
                    </m:sSub>
                  </m:oMath>
                </a14:m>
                <a:r>
                  <a:rPr lang="en-US" dirty="0"/>
                  <a:t> iff there is a state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𝜎</m:t>
                            </m:r>
                          </m:e>
                        </m:d>
                      </m:e>
                      <m:sub>
                        <m:r>
                          <a:rPr lang="en-US" i="1">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  </m:t>
                    </m:r>
                  </m:oMath>
                </a14:m>
                <a:r>
                  <a:rPr lang="en-US" dirty="0"/>
                  <a:t>a state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𝜏</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𝜏</m:t>
                            </m:r>
                          </m:e>
                        </m:d>
                      </m:e>
                      <m:sub>
                        <m:r>
                          <a:rPr lang="en-US" i="1">
                            <a:latin typeface="Cambria Math" panose="02040503050406030204" pitchFamily="18" charset="0"/>
                            <a:ea typeface="Cambria Math" panose="02040503050406030204" pitchFamily="18" charset="0"/>
                          </a:rPr>
                          <m:t>≅</m:t>
                        </m:r>
                      </m:sub>
                    </m:sSub>
                  </m:oMath>
                </a14:m>
                <a:r>
                  <a:rPr lang="en-US" dirty="0"/>
                  <a:t>, and a nonnegative real </a:t>
                </a:r>
                <a14:m>
                  <m:oMath xmlns:m="http://schemas.openxmlformats.org/officeDocument/2006/math">
                    <m:r>
                      <a:rPr lang="en-US" b="0" i="1" smtClean="0">
                        <a:latin typeface="Cambria Math" panose="02040503050406030204" pitchFamily="18" charset="0"/>
                      </a:rPr>
                      <m:t>𝛿</m:t>
                    </m:r>
                  </m:oMath>
                </a14:m>
                <a:r>
                  <a:rPr lang="en-US" dirty="0"/>
                  <a:t> such that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𝛿</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𝜏</m:t>
                        </m:r>
                      </m:e>
                      <m:sup>
                        <m:r>
                          <a:rPr lang="en-US" b="0" i="1" smtClean="0">
                            <a:latin typeface="Cambria Math" panose="02040503050406030204" pitchFamily="18" charset="0"/>
                          </a:rPr>
                          <m:t>′</m:t>
                        </m:r>
                      </m:sup>
                    </m:sSup>
                    <m:r>
                      <a:rPr lang="en-US" b="0" i="1" smtClean="0">
                        <a:latin typeface="Cambria Math" panose="02040503050406030204" pitchFamily="18" charset="0"/>
                      </a:rPr>
                      <m:t> </m:t>
                    </m:r>
                  </m:oMath>
                </a14:m>
                <a:endParaRPr lang="en-US" dirty="0"/>
              </a:p>
              <a:p>
                <a:pPr marL="0" indent="0">
                  <a:buNone/>
                </a:pPr>
                <a:r>
                  <a:rPr lang="en-US" dirty="0"/>
                  <a:t>and for all nonnegative reals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&lt;</m:t>
                    </m:r>
                    <m:r>
                      <a:rPr lang="en-US" b="0" i="1" smtClean="0">
                        <a:latin typeface="Cambria Math" panose="02040503050406030204" pitchFamily="18" charset="0"/>
                      </a:rPr>
                      <m:t>𝛿</m:t>
                    </m:r>
                  </m:oMath>
                </a14:m>
                <a:r>
                  <a:rPr lang="en-US" dirty="0"/>
                  <a:t>, we have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𝜖</m:t>
                        </m:r>
                      </m:e>
                    </m:d>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𝜎</m:t>
                            </m:r>
                          </m:e>
                        </m:d>
                      </m:e>
                      <m:sub>
                        <m:r>
                          <a:rPr lang="en-US" i="1">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b="0" i="1" smtClean="0">
                                <a:latin typeface="Cambria Math" panose="02040503050406030204" pitchFamily="18" charset="0"/>
                              </a:rPr>
                              <m:t>𝜏</m:t>
                            </m:r>
                          </m:e>
                        </m:d>
                      </m:e>
                      <m:sub>
                        <m:r>
                          <a:rPr lang="en-US" i="1">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m:t>
                    </m:r>
                  </m:oMath>
                </a14:m>
                <a:r>
                  <a:rPr lang="en-US" dirty="0"/>
                  <a:t>.</a:t>
                </a:r>
                <a:endParaRPr lang="en-US" b="0" dirty="0">
                  <a:ea typeface="Cambria Math" panose="02040503050406030204" pitchFamily="18" charset="0"/>
                </a:endParaRPr>
              </a:p>
            </p:txBody>
          </p:sp>
        </mc:Choice>
        <mc:Fallback xmlns="">
          <p:sp>
            <p:nvSpPr>
              <p:cNvPr id="4" name="Content Placeholder 3">
                <a:extLst>
                  <a:ext uri="{FF2B5EF4-FFF2-40B4-BE49-F238E27FC236}">
                    <a16:creationId xmlns:a16="http://schemas.microsoft.com/office/drawing/2014/main" id="{4E4E7543-C056-4E16-985C-06B888CAACD0}"/>
                  </a:ext>
                </a:extLst>
              </p:cNvPr>
              <p:cNvSpPr>
                <a:spLocks noGrp="1" noRot="1" noChangeAspect="1" noMove="1" noResize="1" noEditPoints="1" noAdjustHandles="1" noChangeArrowheads="1" noChangeShapeType="1" noTextEdit="1"/>
              </p:cNvSpPr>
              <p:nvPr>
                <p:ph idx="1"/>
              </p:nvPr>
            </p:nvSpPr>
            <p:spPr>
              <a:blipFill>
                <a:blip r:embed="rId2"/>
                <a:stretch>
                  <a:fillRect l="-331"/>
                </a:stretch>
              </a:blipFill>
            </p:spPr>
            <p:txBody>
              <a:bodyPr/>
              <a:lstStyle/>
              <a:p>
                <a:r>
                  <a:rPr lang="en-US">
                    <a:noFill/>
                  </a:rPr>
                  <a:t> </a:t>
                </a:r>
              </a:p>
            </p:txBody>
          </p:sp>
        </mc:Fallback>
      </mc:AlternateContent>
    </p:spTree>
    <p:extLst>
      <p:ext uri="{BB962C8B-B14F-4D97-AF65-F5344CB8AC3E}">
        <p14:creationId xmlns:p14="http://schemas.microsoft.com/office/powerpoint/2010/main" val="1148728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CLOCK REGIONS AND REGION GRAPH</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4E4E7543-C056-4E16-985C-06B888CAACD0}"/>
                  </a:ext>
                </a:extLst>
              </p:cNvPr>
              <p:cNvSpPr>
                <a:spLocks noGrp="1"/>
              </p:cNvSpPr>
              <p:nvPr>
                <p:ph idx="1"/>
              </p:nvPr>
            </p:nvSpPr>
            <p:spPr>
              <a:xfrm>
                <a:off x="687210" y="2367368"/>
                <a:ext cx="11029615" cy="3634486"/>
              </a:xfrm>
            </p:spPr>
            <p:txBody>
              <a:bodyPr>
                <a:normAutofit/>
              </a:bodyPr>
              <a:lstStyle/>
              <a:p>
                <a:r>
                  <a:rPr lang="en-US" dirty="0"/>
                  <a:t>The </a:t>
                </a:r>
                <a:r>
                  <a:rPr lang="en-US" b="1" dirty="0"/>
                  <a:t>quotient graph </a:t>
                </a:r>
                <a:r>
                  <a:rPr lang="en-US" dirty="0"/>
                  <a:t>of A with respect to the equivalence relation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written </a:t>
                </a:r>
                <a14:m>
                  <m:oMath xmlns:m="http://schemas.openxmlformats.org/officeDocument/2006/math">
                    <m:sSub>
                      <m:sSubPr>
                        <m:ctrlPr>
                          <a:rPr lang="en-US" b="0" i="1" dirty="0" smtClean="0">
                            <a:latin typeface="Cambria Math" panose="02040503050406030204" pitchFamily="18" charset="0"/>
                          </a:rPr>
                        </m:ctrlPr>
                      </m:sSubPr>
                      <m:e>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𝐾</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e>
                            </m:d>
                          </m:e>
                        </m:d>
                      </m:e>
                      <m:sub>
                        <m:r>
                          <a:rPr lang="en-US" b="0" i="1" dirty="0" smtClean="0">
                            <a:latin typeface="Cambria Math" panose="02040503050406030204" pitchFamily="18" charset="0"/>
                            <a:ea typeface="Cambria Math" panose="02040503050406030204" pitchFamily="18" charset="0"/>
                          </a:rPr>
                          <m:t>≅</m:t>
                        </m:r>
                      </m:sub>
                    </m:sSub>
                  </m:oMath>
                </a14:m>
                <a:r>
                  <a:rPr lang="en-US" dirty="0"/>
                  <a:t>, is a graph whose vertices are the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-equivalence classes and whose edges are given by the successor relation </a:t>
                </a:r>
                <a14:m>
                  <m:oMath xmlns:m="http://schemas.openxmlformats.org/officeDocument/2006/math">
                    <m:r>
                      <a:rPr lang="en-US" b="0" i="1" smtClean="0">
                        <a:latin typeface="Cambria Math" panose="02040503050406030204" pitchFamily="18" charset="0"/>
                      </a:rPr>
                      <m:t>→</m:t>
                    </m:r>
                  </m:oMath>
                </a14:m>
                <a:r>
                  <a:rPr lang="en-US" dirty="0"/>
                  <a:t>.</a:t>
                </a:r>
              </a:p>
              <a:p>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is </a:t>
                </a:r>
                <a:r>
                  <a:rPr lang="en-US" b="1" dirty="0"/>
                  <a:t>back stable </a:t>
                </a:r>
                <a:r>
                  <a:rPr lang="en-US" dirty="0"/>
                  <a:t>iff whenever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𝜏</m:t>
                    </m:r>
                  </m:oMath>
                </a14:m>
                <a:r>
                  <a:rPr lang="en-US" dirty="0"/>
                  <a:t>, then for all states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𝜏</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𝜏</m:t>
                            </m:r>
                          </m:e>
                        </m:d>
                      </m:e>
                      <m:sub>
                        <m:r>
                          <a:rPr lang="en-US" i="1">
                            <a:latin typeface="Cambria Math" panose="02040503050406030204" pitchFamily="18" charset="0"/>
                            <a:ea typeface="Cambria Math" panose="02040503050406030204" pitchFamily="18" charset="0"/>
                          </a:rPr>
                          <m:t>≅</m:t>
                        </m:r>
                      </m:sub>
                    </m:sSub>
                  </m:oMath>
                </a14:m>
                <a:r>
                  <a:rPr lang="en-US" dirty="0"/>
                  <a:t>, there is a state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m:t>
                        </m:r>
                      </m:sup>
                    </m:sSup>
                    <m:r>
                      <a:rPr lang="en-US" i="1">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𝜎</m:t>
                            </m:r>
                          </m:e>
                        </m:d>
                      </m:e>
                      <m:sub>
                        <m:r>
                          <a:rPr lang="en-US" i="1">
                            <a:latin typeface="Cambria Math" panose="02040503050406030204" pitchFamily="18" charset="0"/>
                            <a:ea typeface="Cambria Math" panose="02040503050406030204" pitchFamily="18" charset="0"/>
                          </a:rPr>
                          <m:t>≅</m:t>
                        </m:r>
                      </m:sub>
                    </m:sSub>
                    <m:r>
                      <a:rPr lang="en-US" i="1">
                        <a:latin typeface="Cambria Math" panose="02040503050406030204" pitchFamily="18" charset="0"/>
                        <a:ea typeface="Cambria Math" panose="02040503050406030204" pitchFamily="18" charset="0"/>
                      </a:rPr>
                      <m:t> </m:t>
                    </m:r>
                  </m:oMath>
                </a14:m>
                <a:r>
                  <a:rPr lang="en-US" dirty="0"/>
                  <a:t>such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m:t>
                        </m:r>
                      </m:sup>
                    </m:sSup>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m:t>
                        </m:r>
                      </m:sup>
                    </m:sSup>
                    <m:r>
                      <a:rPr lang="en-US" i="1">
                        <a:latin typeface="Cambria Math" panose="02040503050406030204" pitchFamily="18" charset="0"/>
                      </a:rPr>
                      <m:t> </m:t>
                    </m:r>
                  </m:oMath>
                </a14:m>
                <a:r>
                  <a:rPr lang="en-US" dirty="0"/>
                  <a:t>.</a:t>
                </a:r>
              </a:p>
              <a:p>
                <a:r>
                  <a:rPr lang="en-US" dirty="0"/>
                  <a:t>The quotient graph with respect to a (back) stable equivalence relation can be used for solving </a:t>
                </a:r>
                <a:r>
                  <a:rPr lang="en-US" b="1" dirty="0"/>
                  <a:t>the reachability problem</a:t>
                </a:r>
                <a:r>
                  <a:rPr lang="en-US" dirty="0"/>
                  <a:t> between equivalence classes:</a:t>
                </a:r>
              </a:p>
              <a:p>
                <a:pPr marL="0" indent="0">
                  <a:buNone/>
                </a:pPr>
                <a:r>
                  <a:rPr lang="en-US" dirty="0"/>
                  <a:t>Given two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equivalence classes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oMath>
                </a14:m>
                <a:r>
                  <a:rPr lang="en-US" dirty="0"/>
                  <a:t>, is there a state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and a state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r>
                      <a:rPr lang="en-US" b="0" i="1" smtClean="0">
                        <a:latin typeface="Cambria Math" panose="02040503050406030204" pitchFamily="18" charset="0"/>
                      </a:rPr>
                      <m:t>  </m:t>
                    </m:r>
                  </m:oMath>
                </a14:m>
                <a:r>
                  <a:rPr lang="en-US" dirty="0"/>
                  <a:t>such that </a:t>
                </a:r>
                <a14:m>
                  <m:oMath xmlns:m="http://schemas.openxmlformats.org/officeDocument/2006/math">
                    <m:r>
                      <a:rPr lang="en-US" b="0" i="1" smtClean="0">
                        <a:latin typeface="Cambria Math" panose="02040503050406030204" pitchFamily="18" charset="0"/>
                      </a:rPr>
                      <m:t>𝜎</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𝜏</m:t>
                    </m:r>
                  </m:oMath>
                </a14:m>
                <a:r>
                  <a:rPr lang="en-US" dirty="0"/>
                  <a:t>? </a:t>
                </a:r>
              </a:p>
              <a:p>
                <a:pPr marL="0" indent="0">
                  <a:buNone/>
                </a:pPr>
                <a:r>
                  <a:rPr lang="en-US" dirty="0"/>
                  <a:t>If the equivalence relation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is (back) stable, then the answer to the reachability problem is affirmative iff there is a path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oMath>
                </a14:m>
                <a:r>
                  <a:rPr lang="en-US" dirty="0"/>
                  <a:t> in the quotient graph </a:t>
                </a:r>
                <a14:m>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e>
                        </m:d>
                      </m:e>
                      <m:sub>
                        <m:r>
                          <a:rPr lang="en-US" i="1">
                            <a:latin typeface="Cambria Math" panose="02040503050406030204" pitchFamily="18" charset="0"/>
                            <a:ea typeface="Cambria Math" panose="02040503050406030204" pitchFamily="18" charset="0"/>
                          </a:rPr>
                          <m:t>≅</m:t>
                        </m:r>
                      </m:sub>
                    </m:sSub>
                  </m:oMath>
                </a14:m>
                <a:r>
                  <a:rPr lang="en-US" dirty="0"/>
                  <a:t>.</a:t>
                </a:r>
                <a:endParaRPr lang="en-US" b="0" dirty="0">
                  <a:ea typeface="Cambria Math" panose="02040503050406030204" pitchFamily="18" charset="0"/>
                </a:endParaRPr>
              </a:p>
            </p:txBody>
          </p:sp>
        </mc:Choice>
        <mc:Fallback>
          <p:sp>
            <p:nvSpPr>
              <p:cNvPr id="4" name="Content Placeholder 3">
                <a:extLst>
                  <a:ext uri="{FF2B5EF4-FFF2-40B4-BE49-F238E27FC236}">
                    <a16:creationId xmlns:a16="http://schemas.microsoft.com/office/drawing/2014/main" id="{4E4E7543-C056-4E16-985C-06B888CAACD0}"/>
                  </a:ext>
                </a:extLst>
              </p:cNvPr>
              <p:cNvSpPr>
                <a:spLocks noGrp="1" noRot="1" noChangeAspect="1" noMove="1" noResize="1" noEditPoints="1" noAdjustHandles="1" noChangeArrowheads="1" noChangeShapeType="1" noTextEdit="1"/>
              </p:cNvSpPr>
              <p:nvPr>
                <p:ph idx="1"/>
              </p:nvPr>
            </p:nvSpPr>
            <p:spPr>
              <a:xfrm>
                <a:off x="687210" y="2367368"/>
                <a:ext cx="11029615" cy="3634486"/>
              </a:xfrm>
              <a:blipFill>
                <a:blip r:embed="rId2"/>
                <a:stretch>
                  <a:fillRect l="-387"/>
                </a:stretch>
              </a:blipFill>
            </p:spPr>
            <p:txBody>
              <a:bodyPr/>
              <a:lstStyle/>
              <a:p>
                <a:r>
                  <a:rPr lang="en-US">
                    <a:noFill/>
                  </a:rPr>
                  <a:t> </a:t>
                </a:r>
              </a:p>
            </p:txBody>
          </p:sp>
        </mc:Fallback>
      </mc:AlternateContent>
    </p:spTree>
    <p:extLst>
      <p:ext uri="{BB962C8B-B14F-4D97-AF65-F5344CB8AC3E}">
        <p14:creationId xmlns:p14="http://schemas.microsoft.com/office/powerpoint/2010/main" val="2059950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REGION GRAPH</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E4E7543-C056-4E16-985C-06B888CAACD0}"/>
                  </a:ext>
                </a:extLst>
              </p:cNvPr>
              <p:cNvSpPr>
                <a:spLocks noGrp="1"/>
              </p:cNvSpPr>
              <p:nvPr>
                <p:ph idx="1"/>
              </p:nvPr>
            </p:nvSpPr>
            <p:spPr/>
            <p:txBody>
              <a:bodyPr>
                <a:normAutofit/>
              </a:bodyPr>
              <a:lstStyle/>
              <a:p>
                <a:r>
                  <a:rPr lang="en-US" dirty="0"/>
                  <a:t>The region graph of the timed automaton A is a quotient graph of A with respect to the particular equivalence relation defined below.</a:t>
                </a:r>
              </a:p>
              <a:p>
                <a:r>
                  <a:rPr lang="en-US" dirty="0"/>
                  <a:t> For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let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𝑚</m:t>
                        </m:r>
                      </m:e>
                      <m:sub>
                        <m:r>
                          <a:rPr lang="en-US" i="1" dirty="0" smtClean="0">
                            <a:latin typeface="Cambria Math" panose="02040503050406030204" pitchFamily="18" charset="0"/>
                          </a:rPr>
                          <m:t>𝑥</m:t>
                        </m:r>
                      </m:sub>
                    </m:sSub>
                  </m:oMath>
                </a14:m>
                <a:r>
                  <a:rPr lang="en-US" dirty="0"/>
                  <a:t> be the largest constant that the clock x compared to in any clock constraint of A.</a:t>
                </a:r>
              </a:p>
              <a:p>
                <a:r>
                  <a:rPr lang="en-US" dirty="0"/>
                  <a:t> For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ℝ</m:t>
                    </m:r>
                  </m:oMath>
                </a14:m>
                <a:r>
                  <a:rPr lang="en-US" dirty="0"/>
                  <a:t>, let </a:t>
                </a:r>
                <a14:m>
                  <m:oMath xmlns:m="http://schemas.openxmlformats.org/officeDocument/2006/math">
                    <m:r>
                      <a:rPr lang="en-US" b="0" i="1" smtClean="0">
                        <a:latin typeface="Cambria Math" panose="02040503050406030204" pitchFamily="18" charset="0"/>
                      </a:rPr>
                      <m:t>\</m:t>
                    </m:r>
                    <m:r>
                      <m:rPr>
                        <m:sty m:val="p"/>
                      </m:rPr>
                      <a:rPr lang="en-US" b="0" i="1" smtClean="0">
                        <a:latin typeface="Cambria Math" panose="02040503050406030204" pitchFamily="18" charset="0"/>
                      </a:rPr>
                      <m:t>floor</m:t>
                    </m:r>
                    <m:d>
                      <m:dPr>
                        <m:ctrlPr>
                          <a:rPr lang="en-US" b="0" i="1" smtClean="0">
                            <a:latin typeface="Cambria Math" panose="02040503050406030204" pitchFamily="18" charset="0"/>
                          </a:rPr>
                        </m:ctrlPr>
                      </m:dPr>
                      <m:e>
                        <m:r>
                          <a:rPr lang="en-US" b="0" i="1" smtClean="0">
                            <a:latin typeface="Cambria Math" panose="02040503050406030204" pitchFamily="18" charset="0"/>
                          </a:rPr>
                          <m:t>𝛿</m:t>
                        </m:r>
                      </m:e>
                    </m:d>
                  </m:oMath>
                </a14:m>
                <a:r>
                  <a:rPr lang="en-US" dirty="0"/>
                  <a:t> denote the integral part of </a:t>
                </a:r>
                <a14:m>
                  <m:oMath xmlns:m="http://schemas.openxmlformats.org/officeDocument/2006/math">
                    <m:r>
                      <a:rPr lang="en-US" b="0" i="1" smtClean="0">
                        <a:latin typeface="Cambria Math" panose="02040503050406030204" pitchFamily="18" charset="0"/>
                      </a:rPr>
                      <m:t>𝛿</m:t>
                    </m:r>
                  </m:oMath>
                </a14:m>
                <a:r>
                  <a:rPr lang="en-US" dirty="0"/>
                  <a:t>, and let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oMath>
                </a14:m>
                <a:r>
                  <a:rPr lang="en-US" dirty="0"/>
                  <a:t> denote the fractional part of </a:t>
                </a:r>
                <a14:m>
                  <m:oMath xmlns:m="http://schemas.openxmlformats.org/officeDocument/2006/math">
                    <m:r>
                      <a:rPr lang="en-US" b="0" i="1" smtClean="0">
                        <a:latin typeface="Cambria Math" panose="02040503050406030204" pitchFamily="18" charset="0"/>
                      </a:rPr>
                      <m:t>𝛿</m:t>
                    </m:r>
                  </m:oMath>
                </a14:m>
                <a:r>
                  <a:rPr lang="en-US" dirty="0"/>
                  <a:t>(thus,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m:t>
                        </m:r>
                      </m:sup>
                    </m:sSup>
                    <m:r>
                      <a:rPr lang="en-US" b="0" i="1" smtClean="0">
                        <a:latin typeface="Cambria Math" panose="02040503050406030204" pitchFamily="18" charset="0"/>
                      </a:rPr>
                      <m:t>+ \</m:t>
                    </m:r>
                    <m:r>
                      <m:rPr>
                        <m:sty m:val="p"/>
                      </m:rPr>
                      <a:rPr lang="en-US" b="0" i="1" smtClean="0">
                        <a:latin typeface="Cambria Math" panose="02040503050406030204" pitchFamily="18" charset="0"/>
                      </a:rPr>
                      <m:t>floor</m:t>
                    </m:r>
                    <m:d>
                      <m:dPr>
                        <m:ctrlPr>
                          <a:rPr lang="en-US" b="0" i="1" smtClean="0">
                            <a:latin typeface="Cambria Math" panose="02040503050406030204" pitchFamily="18" charset="0"/>
                          </a:rPr>
                        </m:ctrlPr>
                      </m:dPr>
                      <m:e>
                        <m:r>
                          <a:rPr lang="en-US" b="0" i="1" smtClean="0">
                            <a:latin typeface="Cambria Math" panose="02040503050406030204" pitchFamily="18" charset="0"/>
                          </a:rPr>
                          <m:t>𝛿</m:t>
                        </m:r>
                      </m:e>
                    </m:d>
                  </m:oMath>
                </a14:m>
                <a:r>
                  <a:rPr lang="en-US" dirty="0"/>
                  <a:t>). Two states (s, c) and (t, d) of A are region-equivalent written (s, c)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(t, d), iff the following four conditions hold:</a:t>
                </a:r>
              </a:p>
              <a:p>
                <a:pPr lvl="1"/>
                <a:r>
                  <a:rPr lang="en-US" dirty="0"/>
                  <a:t> s = t</a:t>
                </a:r>
              </a:p>
              <a:p>
                <a:pPr lvl="1"/>
                <a:r>
                  <a:rPr lang="en-US" dirty="0"/>
                  <a:t>for each clock x </a:t>
                </a:r>
                <a14:m>
                  <m:oMath xmlns:m="http://schemas.openxmlformats.org/officeDocument/2006/math">
                    <m:r>
                      <a:rPr lang="en-US" b="0" i="1" smtClean="0">
                        <a:latin typeface="Cambria Math" panose="02040503050406030204" pitchFamily="18" charset="0"/>
                      </a:rPr>
                      <m:t>∈</m:t>
                    </m:r>
                  </m:oMath>
                </a14:m>
                <a:r>
                  <a:rPr lang="en-US" dirty="0"/>
                  <a:t> X, either </a:t>
                </a:r>
                <a14:m>
                  <m:oMath xmlns:m="http://schemas.openxmlformats.org/officeDocument/2006/math">
                    <m:r>
                      <a:rPr lang="en-US" i="1" dirty="0" smtClean="0">
                        <a:latin typeface="Cambria Math" panose="02040503050406030204" pitchFamily="18" charset="0"/>
                      </a:rPr>
                      <m:t>\</m:t>
                    </m:r>
                    <m:r>
                      <m:rPr>
                        <m:sty m:val="p"/>
                      </m:rPr>
                      <a:rPr lang="en-US" i="1" dirty="0" smtClean="0">
                        <a:latin typeface="Cambria Math" panose="02040503050406030204" pitchFamily="18" charset="0"/>
                      </a:rPr>
                      <m:t>floor</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a:latin typeface="Cambria Math" panose="02040503050406030204" pitchFamily="18" charset="0"/>
                      </a:rPr>
                      <m:t>(</m:t>
                    </m:r>
                    <m:r>
                      <a:rPr lang="en-US" i="1" dirty="0">
                        <a:latin typeface="Cambria Math" panose="02040503050406030204" pitchFamily="18" charset="0"/>
                      </a:rPr>
                      <m:t>𝑥</m:t>
                    </m:r>
                    <m:r>
                      <a:rPr lang="en-US" i="1" dirty="0" smtClean="0">
                        <a:latin typeface="Cambria Math" panose="02040503050406030204" pitchFamily="18" charset="0"/>
                      </a:rPr>
                      <m:t>)) </m:t>
                    </m:r>
                    <m:r>
                      <a:rPr lang="en-US" i="1" dirty="0">
                        <a:latin typeface="Cambria Math" panose="02040503050406030204" pitchFamily="18" charset="0"/>
                      </a:rPr>
                      <m:t>= </m:t>
                    </m:r>
                    <m:r>
                      <a:rPr lang="en-US" i="1" dirty="0" smtClean="0">
                        <a:latin typeface="Cambria Math" panose="02040503050406030204" pitchFamily="18" charset="0"/>
                      </a:rPr>
                      <m:t>\</m:t>
                    </m:r>
                    <m:r>
                      <m:rPr>
                        <m:sty m:val="p"/>
                      </m:rPr>
                      <a:rPr lang="en-US" i="1" dirty="0" smtClean="0">
                        <a:latin typeface="Cambria Math" panose="02040503050406030204" pitchFamily="18" charset="0"/>
                      </a:rPr>
                      <m:t>floor</m:t>
                    </m:r>
                    <m:r>
                      <a:rPr lang="en-US" i="1" dirty="0" smtClean="0">
                        <a:latin typeface="Cambria Math" panose="02040503050406030204" pitchFamily="18" charset="0"/>
                      </a:rPr>
                      <m:t>(</m:t>
                    </m:r>
                    <m:r>
                      <a:rPr lang="en-US" i="1" dirty="0" smtClean="0">
                        <a:latin typeface="Cambria Math" panose="02040503050406030204" pitchFamily="18" charset="0"/>
                      </a:rPr>
                      <m:t>𝑑</m:t>
                    </m:r>
                    <m:r>
                      <a:rPr lang="en-US" i="1" dirty="0">
                        <a:latin typeface="Cambria Math" panose="02040503050406030204" pitchFamily="18" charset="0"/>
                      </a:rPr>
                      <m:t>(</m:t>
                    </m:r>
                    <m:r>
                      <a:rPr lang="en-US" i="1" dirty="0">
                        <a:latin typeface="Cambria Math" panose="02040503050406030204" pitchFamily="18" charset="0"/>
                      </a:rPr>
                      <m:t>𝑥</m:t>
                    </m:r>
                    <m:r>
                      <a:rPr lang="en-US" i="1" dirty="0" smtClean="0">
                        <a:latin typeface="Cambria Math" panose="02040503050406030204" pitchFamily="18" charset="0"/>
                      </a:rPr>
                      <m:t>))</m:t>
                    </m:r>
                  </m:oMath>
                </a14:m>
                <a:r>
                  <a:rPr lang="en-US" dirty="0"/>
                  <a:t>, or both </a:t>
                </a:r>
                <a14:m>
                  <m:oMath xmlns:m="http://schemas.openxmlformats.org/officeDocument/2006/math">
                    <m:r>
                      <a:rPr lang="en-US" i="1" dirty="0" smtClean="0">
                        <a:latin typeface="Cambria Math" panose="02040503050406030204" pitchFamily="18" charset="0"/>
                      </a:rPr>
                      <m:t>𝑐</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𝑥</m:t>
                        </m:r>
                      </m:e>
                    </m:d>
                    <m:r>
                      <a:rPr lang="en-US" b="0" i="1" dirty="0" smtClean="0">
                        <a:latin typeface="Cambria Math" panose="02040503050406030204" pitchFamily="18" charset="0"/>
                      </a:rPr>
                      <m:t>&gt;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𝑥</m:t>
                        </m:r>
                      </m:sub>
                    </m:sSub>
                  </m:oMath>
                </a14:m>
                <a:r>
                  <a:rPr lang="en-US" dirty="0"/>
                  <a:t> and </a:t>
                </a:r>
                <a14:m>
                  <m:oMath xmlns:m="http://schemas.openxmlformats.org/officeDocument/2006/math">
                    <m:r>
                      <m:rPr>
                        <m:sty m:val="p"/>
                      </m:rPr>
                      <a:rPr lang="en-US" b="0" i="0" dirty="0" smtClean="0">
                        <a:latin typeface="Cambria Math" panose="02040503050406030204" pitchFamily="18" charset="0"/>
                      </a:rPr>
                      <m:t>d</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&gt;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𝑥</m:t>
                        </m:r>
                      </m:sub>
                    </m:sSub>
                  </m:oMath>
                </a14:m>
                <a:endParaRPr lang="en-US" dirty="0"/>
              </a:p>
              <a:p>
                <a:pPr lvl="1"/>
                <a:r>
                  <a:rPr lang="en-US" dirty="0"/>
                  <a:t>for all clocks x, y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the valuation c satisfies x’ </a:t>
                </a:r>
                <a14:m>
                  <m:oMath xmlns:m="http://schemas.openxmlformats.org/officeDocument/2006/math">
                    <m:r>
                      <a:rPr lang="en-US" b="0" i="1" smtClean="0">
                        <a:latin typeface="Cambria Math" panose="02040503050406030204" pitchFamily="18" charset="0"/>
                      </a:rPr>
                      <m:t>≤</m:t>
                    </m:r>
                  </m:oMath>
                </a14:m>
                <a:r>
                  <a:rPr lang="en-US" dirty="0"/>
                  <a:t> y’ iff the valuation d satisfies x’ </a:t>
                </a:r>
                <a14:m>
                  <m:oMath xmlns:m="http://schemas.openxmlformats.org/officeDocument/2006/math">
                    <m:r>
                      <a:rPr lang="en-US" b="0" i="1" smtClean="0">
                        <a:latin typeface="Cambria Math" panose="02040503050406030204" pitchFamily="18" charset="0"/>
                      </a:rPr>
                      <m:t>≤</m:t>
                    </m:r>
                  </m:oMath>
                </a14:m>
                <a:r>
                  <a:rPr lang="en-US" dirty="0"/>
                  <a:t> y’</a:t>
                </a:r>
              </a:p>
              <a:p>
                <a:pPr lvl="1"/>
                <a:r>
                  <a:rPr lang="en-US" dirty="0"/>
                  <a:t>for each clock x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the valuation c satisfies x’ = 0 iff the valuation d satisfies x’ = 0.</a:t>
                </a:r>
                <a:endParaRPr lang="en-US" b="0" dirty="0">
                  <a:ea typeface="Cambria Math" panose="02040503050406030204" pitchFamily="18" charset="0"/>
                </a:endParaRPr>
              </a:p>
            </p:txBody>
          </p:sp>
        </mc:Choice>
        <mc:Fallback xmlns="">
          <p:sp>
            <p:nvSpPr>
              <p:cNvPr id="4" name="Content Placeholder 3">
                <a:extLst>
                  <a:ext uri="{FF2B5EF4-FFF2-40B4-BE49-F238E27FC236}">
                    <a16:creationId xmlns:a16="http://schemas.microsoft.com/office/drawing/2014/main" id="{4E4E7543-C056-4E16-985C-06B888CAACD0}"/>
                  </a:ext>
                </a:extLst>
              </p:cNvPr>
              <p:cNvSpPr>
                <a:spLocks noGrp="1" noRot="1" noChangeAspect="1" noMove="1" noResize="1" noEditPoints="1" noAdjustHandles="1" noChangeArrowheads="1" noChangeShapeType="1" noTextEdit="1"/>
              </p:cNvSpPr>
              <p:nvPr>
                <p:ph idx="1"/>
              </p:nvPr>
            </p:nvSpPr>
            <p:spPr>
              <a:blipFill>
                <a:blip r:embed="rId2"/>
                <a:stretch>
                  <a:fillRect l="-166" r="-608"/>
                </a:stretch>
              </a:blipFill>
            </p:spPr>
            <p:txBody>
              <a:bodyPr/>
              <a:lstStyle/>
              <a:p>
                <a:r>
                  <a:rPr lang="en-US">
                    <a:noFill/>
                  </a:rPr>
                  <a:t> </a:t>
                </a:r>
              </a:p>
            </p:txBody>
          </p:sp>
        </mc:Fallback>
      </mc:AlternateContent>
    </p:spTree>
    <p:extLst>
      <p:ext uri="{BB962C8B-B14F-4D97-AF65-F5344CB8AC3E}">
        <p14:creationId xmlns:p14="http://schemas.microsoft.com/office/powerpoint/2010/main" val="1207813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REGION GRAPH</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E4E7543-C056-4E16-985C-06B888CAACD0}"/>
                  </a:ext>
                </a:extLst>
              </p:cNvPr>
              <p:cNvSpPr>
                <a:spLocks noGrp="1"/>
              </p:cNvSpPr>
              <p:nvPr>
                <p:ph idx="1"/>
              </p:nvPr>
            </p:nvSpPr>
            <p:spPr/>
            <p:txBody>
              <a:bodyPr>
                <a:normAutofit/>
              </a:bodyPr>
              <a:lstStyle/>
              <a:p>
                <a:r>
                  <a:rPr lang="en-US" dirty="0"/>
                  <a:t>Example: </a:t>
                </a:r>
              </a:p>
              <a:p>
                <a:r>
                  <a:rPr lang="en-US" b="0" dirty="0">
                    <a:solidFill>
                      <a:srgbClr val="00B050"/>
                    </a:solidFill>
                    <a:ea typeface="Cambria Math" panose="02040503050406030204" pitchFamily="18" charset="0"/>
                  </a:rPr>
                  <a:t>If we have 3 clocks </a:t>
                </a:r>
                <a:r>
                  <a:rPr lang="en-US" b="0" dirty="0" err="1">
                    <a:solidFill>
                      <a:srgbClr val="00B050"/>
                    </a:solidFill>
                    <a:ea typeface="Cambria Math" panose="02040503050406030204" pitchFamily="18" charset="0"/>
                  </a:rPr>
                  <a:t>x,y,z</a:t>
                </a:r>
                <a:r>
                  <a:rPr lang="en-US" b="0" dirty="0">
                    <a:solidFill>
                      <a:srgbClr val="00B050"/>
                    </a:solidFill>
                    <a:ea typeface="Cambria Math" panose="02040503050406030204" pitchFamily="18" charset="0"/>
                  </a:rPr>
                  <a:t> then the region R </a:t>
                </a:r>
                <a:r>
                  <a:rPr lang="en-US" dirty="0">
                    <a:solidFill>
                      <a:srgbClr val="00B050"/>
                    </a:solidFill>
                    <a:ea typeface="Cambria Math" panose="02040503050406030204" pitchFamily="18" charset="0"/>
                  </a:rPr>
                  <a:t>= [s, x=2, y = 1.2 , z =0.9] contains all the states (</a:t>
                </a:r>
                <a:r>
                  <a:rPr lang="en-US" dirty="0" err="1">
                    <a:solidFill>
                      <a:srgbClr val="00B050"/>
                    </a:solidFill>
                    <a:ea typeface="Cambria Math" panose="02040503050406030204" pitchFamily="18" charset="0"/>
                  </a:rPr>
                  <a:t>s,c</a:t>
                </a:r>
                <a:r>
                  <a:rPr lang="en-US" dirty="0">
                    <a:solidFill>
                      <a:srgbClr val="00B050"/>
                    </a:solidFill>
                    <a:ea typeface="Cambria Math" panose="02040503050406030204" pitchFamily="18" charset="0"/>
                  </a:rPr>
                  <a:t>) such that c satisfies </a:t>
                </a:r>
                <a14:m>
                  <m:oMath xmlns:m="http://schemas.openxmlformats.org/officeDocument/2006/math">
                    <m:r>
                      <a:rPr lang="en-US" i="1" dirty="0" smtClean="0">
                        <a:solidFill>
                          <a:srgbClr val="00B050"/>
                        </a:solidFill>
                        <a:latin typeface="Cambria Math" panose="02040503050406030204" pitchFamily="18" charset="0"/>
                        <a:ea typeface="Cambria Math" panose="02040503050406030204" pitchFamily="18" charset="0"/>
                      </a:rPr>
                      <m:t>\</m:t>
                    </m:r>
                    <m:r>
                      <m:rPr>
                        <m:sty m:val="p"/>
                      </m:rPr>
                      <a:rPr lang="en-US" i="1" dirty="0" smtClean="0">
                        <a:solidFill>
                          <a:srgbClr val="00B050"/>
                        </a:solidFill>
                        <a:latin typeface="Cambria Math" panose="02040503050406030204" pitchFamily="18" charset="0"/>
                        <a:ea typeface="Cambria Math" panose="02040503050406030204" pitchFamily="18" charset="0"/>
                      </a:rPr>
                      <m:t>floor</m:t>
                    </m:r>
                    <m:r>
                      <a:rPr lang="en-US" i="1" dirty="0" smtClean="0">
                        <a:solidFill>
                          <a:srgbClr val="00B050"/>
                        </a:solidFill>
                        <a:latin typeface="Cambria Math" panose="02040503050406030204" pitchFamily="18" charset="0"/>
                        <a:ea typeface="Cambria Math" panose="02040503050406030204" pitchFamily="18" charset="0"/>
                      </a:rPr>
                      <m:t>(</m:t>
                    </m:r>
                    <m:r>
                      <a:rPr lang="en-US" i="1" dirty="0" smtClean="0">
                        <a:solidFill>
                          <a:srgbClr val="00B050"/>
                        </a:solidFill>
                        <a:latin typeface="Cambria Math" panose="02040503050406030204" pitchFamily="18" charset="0"/>
                        <a:ea typeface="Cambria Math" panose="02040503050406030204" pitchFamily="18" charset="0"/>
                      </a:rPr>
                      <m:t>𝑥</m:t>
                    </m:r>
                    <m:r>
                      <a:rPr lang="en-US" i="1" dirty="0" smtClean="0">
                        <a:solidFill>
                          <a:srgbClr val="00B050"/>
                        </a:solidFill>
                        <a:latin typeface="Cambria Math" panose="02040503050406030204" pitchFamily="18" charset="0"/>
                        <a:ea typeface="Cambria Math" panose="02040503050406030204" pitchFamily="18" charset="0"/>
                      </a:rPr>
                      <m:t>) = 2, \</m:t>
                    </m:r>
                    <m:r>
                      <m:rPr>
                        <m:sty m:val="p"/>
                      </m:rPr>
                      <a:rPr lang="en-US" i="1" dirty="0" smtClean="0">
                        <a:solidFill>
                          <a:srgbClr val="00B050"/>
                        </a:solidFill>
                        <a:latin typeface="Cambria Math" panose="02040503050406030204" pitchFamily="18" charset="0"/>
                        <a:ea typeface="Cambria Math" panose="02040503050406030204" pitchFamily="18" charset="0"/>
                      </a:rPr>
                      <m:t>floor</m:t>
                    </m:r>
                    <m:r>
                      <a:rPr lang="en-US" i="1" dirty="0" smtClean="0">
                        <a:solidFill>
                          <a:srgbClr val="00B050"/>
                        </a:solidFill>
                        <a:latin typeface="Cambria Math" panose="02040503050406030204" pitchFamily="18" charset="0"/>
                        <a:ea typeface="Cambria Math" panose="02040503050406030204" pitchFamily="18" charset="0"/>
                      </a:rPr>
                      <m:t>(</m:t>
                    </m:r>
                    <m:r>
                      <a:rPr lang="en-US" i="1" dirty="0" smtClean="0">
                        <a:solidFill>
                          <a:srgbClr val="00B050"/>
                        </a:solidFill>
                        <a:latin typeface="Cambria Math" panose="02040503050406030204" pitchFamily="18" charset="0"/>
                        <a:ea typeface="Cambria Math" panose="02040503050406030204" pitchFamily="18" charset="0"/>
                      </a:rPr>
                      <m:t>𝑦</m:t>
                    </m:r>
                    <m:r>
                      <a:rPr lang="en-US" i="1" dirty="0" smtClean="0">
                        <a:solidFill>
                          <a:srgbClr val="00B050"/>
                        </a:solidFill>
                        <a:latin typeface="Cambria Math" panose="02040503050406030204" pitchFamily="18" charset="0"/>
                        <a:ea typeface="Cambria Math" panose="02040503050406030204" pitchFamily="18" charset="0"/>
                      </a:rPr>
                      <m:t>) = 1, \</m:t>
                    </m:r>
                    <m:r>
                      <m:rPr>
                        <m:sty m:val="p"/>
                      </m:rPr>
                      <a:rPr lang="en-US" i="1" dirty="0" smtClean="0">
                        <a:solidFill>
                          <a:srgbClr val="00B050"/>
                        </a:solidFill>
                        <a:latin typeface="Cambria Math" panose="02040503050406030204" pitchFamily="18" charset="0"/>
                        <a:ea typeface="Cambria Math" panose="02040503050406030204" pitchFamily="18" charset="0"/>
                      </a:rPr>
                      <m:t>floor</m:t>
                    </m:r>
                    <m:r>
                      <a:rPr lang="en-US" i="1" dirty="0" smtClean="0">
                        <a:solidFill>
                          <a:srgbClr val="00B050"/>
                        </a:solidFill>
                        <a:latin typeface="Cambria Math" panose="02040503050406030204" pitchFamily="18" charset="0"/>
                        <a:ea typeface="Cambria Math" panose="02040503050406030204" pitchFamily="18" charset="0"/>
                      </a:rPr>
                      <m:t>(</m:t>
                    </m:r>
                    <m:r>
                      <a:rPr lang="en-US" i="1" dirty="0" smtClean="0">
                        <a:solidFill>
                          <a:srgbClr val="00B050"/>
                        </a:solidFill>
                        <a:latin typeface="Cambria Math" panose="02040503050406030204" pitchFamily="18" charset="0"/>
                        <a:ea typeface="Cambria Math" panose="02040503050406030204" pitchFamily="18" charset="0"/>
                      </a:rPr>
                      <m:t>𝑧</m:t>
                    </m:r>
                    <m:r>
                      <a:rPr lang="en-US" i="1" dirty="0" smtClean="0">
                        <a:solidFill>
                          <a:srgbClr val="00B050"/>
                        </a:solidFill>
                        <a:latin typeface="Cambria Math" panose="02040503050406030204" pitchFamily="18" charset="0"/>
                        <a:ea typeface="Cambria Math" panose="02040503050406030204" pitchFamily="18" charset="0"/>
                      </a:rPr>
                      <m:t>) = 0</m:t>
                    </m:r>
                  </m:oMath>
                </a14:m>
                <a:r>
                  <a:rPr lang="en-US" dirty="0">
                    <a:solidFill>
                      <a:srgbClr val="00B050"/>
                    </a:solidFill>
                    <a:ea typeface="Cambria Math" panose="02040503050406030204" pitchFamily="18" charset="0"/>
                  </a:rPr>
                  <a:t> and </a:t>
                </a:r>
                <a14:m>
                  <m:oMath xmlns:m="http://schemas.openxmlformats.org/officeDocument/2006/math">
                    <m:r>
                      <a:rPr lang="en-US" i="1" dirty="0" smtClean="0">
                        <a:solidFill>
                          <a:srgbClr val="00B050"/>
                        </a:solidFill>
                        <a:latin typeface="Cambria Math" panose="02040503050406030204" pitchFamily="18" charset="0"/>
                        <a:ea typeface="Cambria Math" panose="02040503050406030204" pitchFamily="18" charset="0"/>
                      </a:rPr>
                      <m:t>0=</m:t>
                    </m:r>
                    <m:r>
                      <a:rPr lang="en-US" i="1" dirty="0" smtClean="0">
                        <a:solidFill>
                          <a:srgbClr val="00B050"/>
                        </a:solidFill>
                        <a:latin typeface="Cambria Math" panose="02040503050406030204" pitchFamily="18" charset="0"/>
                        <a:ea typeface="Cambria Math" panose="02040503050406030204" pitchFamily="18" charset="0"/>
                      </a:rPr>
                      <m:t>𝑥</m:t>
                    </m:r>
                    <m:r>
                      <a:rPr lang="en-US" i="1" dirty="0" smtClean="0">
                        <a:solidFill>
                          <a:srgbClr val="00B050"/>
                        </a:solidFill>
                        <a:latin typeface="Cambria Math" panose="02040503050406030204" pitchFamily="18" charset="0"/>
                        <a:ea typeface="Cambria Math" panose="02040503050406030204" pitchFamily="18" charset="0"/>
                      </a:rPr>
                      <m:t>’ &lt; </m:t>
                    </m:r>
                    <m:r>
                      <a:rPr lang="en-US" i="1" dirty="0" smtClean="0">
                        <a:solidFill>
                          <a:srgbClr val="00B050"/>
                        </a:solidFill>
                        <a:latin typeface="Cambria Math" panose="02040503050406030204" pitchFamily="18" charset="0"/>
                        <a:ea typeface="Cambria Math" panose="02040503050406030204" pitchFamily="18" charset="0"/>
                      </a:rPr>
                      <m:t>𝑦</m:t>
                    </m:r>
                    <m:r>
                      <a:rPr lang="en-US" i="1" dirty="0" smtClean="0">
                        <a:solidFill>
                          <a:srgbClr val="00B050"/>
                        </a:solidFill>
                        <a:latin typeface="Cambria Math" panose="02040503050406030204" pitchFamily="18" charset="0"/>
                        <a:ea typeface="Cambria Math" panose="02040503050406030204" pitchFamily="18" charset="0"/>
                      </a:rPr>
                      <m:t>’ &lt; </m:t>
                    </m:r>
                    <m:r>
                      <a:rPr lang="en-US" i="1" dirty="0" smtClean="0">
                        <a:solidFill>
                          <a:srgbClr val="00B050"/>
                        </a:solidFill>
                        <a:latin typeface="Cambria Math" panose="02040503050406030204" pitchFamily="18" charset="0"/>
                        <a:ea typeface="Cambria Math" panose="02040503050406030204" pitchFamily="18" charset="0"/>
                      </a:rPr>
                      <m:t>𝑧</m:t>
                    </m:r>
                    <m:r>
                      <a:rPr lang="en-US" i="1" dirty="0" smtClean="0">
                        <a:solidFill>
                          <a:srgbClr val="00B050"/>
                        </a:solidFill>
                        <a:latin typeface="Cambria Math" panose="02040503050406030204" pitchFamily="18" charset="0"/>
                        <a:ea typeface="Cambria Math" panose="02040503050406030204" pitchFamily="18" charset="0"/>
                      </a:rPr>
                      <m:t>’</m:t>
                    </m:r>
                  </m:oMath>
                </a14:m>
                <a:endParaRPr lang="en-US" b="0" dirty="0">
                  <a:solidFill>
                    <a:srgbClr val="00B050"/>
                  </a:solidFill>
                  <a:ea typeface="Cambria Math" panose="02040503050406030204" pitchFamily="18" charset="0"/>
                </a:endParaRPr>
              </a:p>
              <a:p>
                <a:r>
                  <a:rPr lang="en-US" dirty="0">
                    <a:solidFill>
                      <a:srgbClr val="00B050"/>
                    </a:solidFill>
                    <a:ea typeface="Cambria Math" panose="02040503050406030204" pitchFamily="18" charset="0"/>
                  </a:rPr>
                  <a:t>Thus the region R generalizes to [s, </a:t>
                </a:r>
                <a14:m>
                  <m:oMath xmlns:m="http://schemas.openxmlformats.org/officeDocument/2006/math">
                    <m:r>
                      <a:rPr lang="en-US" i="1" dirty="0" smtClean="0">
                        <a:solidFill>
                          <a:srgbClr val="00B050"/>
                        </a:solidFill>
                        <a:latin typeface="Cambria Math" panose="02040503050406030204" pitchFamily="18" charset="0"/>
                        <a:ea typeface="Cambria Math" panose="02040503050406030204" pitchFamily="18" charset="0"/>
                      </a:rPr>
                      <m:t>\</m:t>
                    </m:r>
                    <m:r>
                      <m:rPr>
                        <m:sty m:val="p"/>
                      </m:rPr>
                      <a:rPr lang="en-US" i="1" dirty="0" smtClean="0">
                        <a:solidFill>
                          <a:srgbClr val="00B050"/>
                        </a:solidFill>
                        <a:latin typeface="Cambria Math" panose="02040503050406030204" pitchFamily="18" charset="0"/>
                        <a:ea typeface="Cambria Math" panose="02040503050406030204" pitchFamily="18" charset="0"/>
                      </a:rPr>
                      <m:t>floor</m:t>
                    </m:r>
                    <m:d>
                      <m:dPr>
                        <m:ctrlPr>
                          <a:rPr lang="en-US" i="1" dirty="0" smtClean="0">
                            <a:solidFill>
                              <a:srgbClr val="00B050"/>
                            </a:solidFill>
                            <a:latin typeface="Cambria Math" panose="02040503050406030204" pitchFamily="18" charset="0"/>
                            <a:ea typeface="Cambria Math" panose="02040503050406030204" pitchFamily="18" charset="0"/>
                          </a:rPr>
                        </m:ctrlPr>
                      </m:dPr>
                      <m:e>
                        <m:r>
                          <a:rPr lang="en-US" i="1" dirty="0" smtClean="0">
                            <a:solidFill>
                              <a:srgbClr val="00B050"/>
                            </a:solidFill>
                            <a:latin typeface="Cambria Math" panose="02040503050406030204" pitchFamily="18" charset="0"/>
                            <a:ea typeface="Cambria Math" panose="02040503050406030204" pitchFamily="18" charset="0"/>
                          </a:rPr>
                          <m:t>𝑥</m:t>
                        </m:r>
                      </m:e>
                    </m:d>
                    <m:r>
                      <a:rPr lang="en-US" i="1" dirty="0" smtClean="0">
                        <a:solidFill>
                          <a:srgbClr val="00B050"/>
                        </a:solidFill>
                        <a:latin typeface="Cambria Math" panose="02040503050406030204" pitchFamily="18" charset="0"/>
                        <a:ea typeface="Cambria Math" panose="02040503050406030204" pitchFamily="18" charset="0"/>
                      </a:rPr>
                      <m:t>= 2, \</m:t>
                    </m:r>
                    <m:r>
                      <m:rPr>
                        <m:sty m:val="p"/>
                      </m:rPr>
                      <a:rPr lang="en-US" i="1" dirty="0" smtClean="0">
                        <a:solidFill>
                          <a:srgbClr val="00B050"/>
                        </a:solidFill>
                        <a:latin typeface="Cambria Math" panose="02040503050406030204" pitchFamily="18" charset="0"/>
                        <a:ea typeface="Cambria Math" panose="02040503050406030204" pitchFamily="18" charset="0"/>
                      </a:rPr>
                      <m:t>floor</m:t>
                    </m:r>
                    <m:d>
                      <m:dPr>
                        <m:ctrlPr>
                          <a:rPr lang="en-US" i="1" dirty="0" smtClean="0">
                            <a:solidFill>
                              <a:srgbClr val="00B050"/>
                            </a:solidFill>
                            <a:latin typeface="Cambria Math" panose="02040503050406030204" pitchFamily="18" charset="0"/>
                            <a:ea typeface="Cambria Math" panose="02040503050406030204" pitchFamily="18" charset="0"/>
                          </a:rPr>
                        </m:ctrlPr>
                      </m:dPr>
                      <m:e>
                        <m:r>
                          <a:rPr lang="en-US" i="1" dirty="0" smtClean="0">
                            <a:solidFill>
                              <a:srgbClr val="00B050"/>
                            </a:solidFill>
                            <a:latin typeface="Cambria Math" panose="02040503050406030204" pitchFamily="18" charset="0"/>
                            <a:ea typeface="Cambria Math" panose="02040503050406030204" pitchFamily="18" charset="0"/>
                          </a:rPr>
                          <m:t>𝑦</m:t>
                        </m:r>
                      </m:e>
                    </m:d>
                    <m:r>
                      <a:rPr lang="en-US" i="1" dirty="0" smtClean="0">
                        <a:solidFill>
                          <a:srgbClr val="00B050"/>
                        </a:solidFill>
                        <a:latin typeface="Cambria Math" panose="02040503050406030204" pitchFamily="18" charset="0"/>
                        <a:ea typeface="Cambria Math" panose="02040503050406030204" pitchFamily="18" charset="0"/>
                      </a:rPr>
                      <m:t>= 1, \</m:t>
                    </m:r>
                    <m:r>
                      <m:rPr>
                        <m:sty m:val="p"/>
                      </m:rPr>
                      <a:rPr lang="en-US" i="1" dirty="0" smtClean="0">
                        <a:solidFill>
                          <a:srgbClr val="00B050"/>
                        </a:solidFill>
                        <a:latin typeface="Cambria Math" panose="02040503050406030204" pitchFamily="18" charset="0"/>
                        <a:ea typeface="Cambria Math" panose="02040503050406030204" pitchFamily="18" charset="0"/>
                      </a:rPr>
                      <m:t>floor</m:t>
                    </m:r>
                    <m:d>
                      <m:dPr>
                        <m:ctrlPr>
                          <a:rPr lang="en-US" i="1" dirty="0" smtClean="0">
                            <a:solidFill>
                              <a:srgbClr val="00B050"/>
                            </a:solidFill>
                            <a:latin typeface="Cambria Math" panose="02040503050406030204" pitchFamily="18" charset="0"/>
                            <a:ea typeface="Cambria Math" panose="02040503050406030204" pitchFamily="18" charset="0"/>
                          </a:rPr>
                        </m:ctrlPr>
                      </m:dPr>
                      <m:e>
                        <m:r>
                          <a:rPr lang="en-US" i="1" dirty="0" smtClean="0">
                            <a:solidFill>
                              <a:srgbClr val="00B050"/>
                            </a:solidFill>
                            <a:latin typeface="Cambria Math" panose="02040503050406030204" pitchFamily="18" charset="0"/>
                            <a:ea typeface="Cambria Math" panose="02040503050406030204" pitchFamily="18" charset="0"/>
                          </a:rPr>
                          <m:t>𝑧</m:t>
                        </m:r>
                      </m:e>
                    </m:d>
                    <m:r>
                      <a:rPr lang="en-US" i="1" dirty="0" smtClean="0">
                        <a:solidFill>
                          <a:srgbClr val="00B050"/>
                        </a:solidFill>
                        <a:latin typeface="Cambria Math" panose="02040503050406030204" pitchFamily="18" charset="0"/>
                        <a:ea typeface="Cambria Math" panose="02040503050406030204" pitchFamily="18" charset="0"/>
                      </a:rPr>
                      <m:t>=0</m:t>
                    </m:r>
                    <m:r>
                      <a:rPr lang="en-US" b="0" i="0" dirty="0" smtClean="0">
                        <a:solidFill>
                          <a:srgbClr val="00B050"/>
                        </a:solidFill>
                        <a:latin typeface="Cambria Math" panose="02040503050406030204" pitchFamily="18" charset="0"/>
                        <a:ea typeface="Cambria Math" panose="02040503050406030204" pitchFamily="18" charset="0"/>
                      </a:rPr>
                      <m:t>,</m:t>
                    </m:r>
                    <m:r>
                      <a:rPr lang="en-US" i="1" dirty="0" smtClean="0">
                        <a:solidFill>
                          <a:srgbClr val="00B050"/>
                        </a:solidFill>
                        <a:latin typeface="Cambria Math" panose="02040503050406030204" pitchFamily="18" charset="0"/>
                        <a:ea typeface="Cambria Math" panose="02040503050406030204" pitchFamily="18" charset="0"/>
                      </a:rPr>
                      <m:t>0=</m:t>
                    </m:r>
                    <m:r>
                      <a:rPr lang="en-US" i="1" dirty="0" smtClean="0">
                        <a:solidFill>
                          <a:srgbClr val="00B050"/>
                        </a:solidFill>
                        <a:latin typeface="Cambria Math" panose="02040503050406030204" pitchFamily="18" charset="0"/>
                        <a:ea typeface="Cambria Math" panose="02040503050406030204" pitchFamily="18" charset="0"/>
                      </a:rPr>
                      <m:t>𝑥</m:t>
                    </m:r>
                    <m:r>
                      <a:rPr lang="en-US" i="1" dirty="0" smtClean="0">
                        <a:solidFill>
                          <a:srgbClr val="00B050"/>
                        </a:solidFill>
                        <a:latin typeface="Cambria Math" panose="02040503050406030204" pitchFamily="18" charset="0"/>
                        <a:ea typeface="Cambria Math" panose="02040503050406030204" pitchFamily="18" charset="0"/>
                      </a:rPr>
                      <m:t>’ &lt; </m:t>
                    </m:r>
                    <m:r>
                      <a:rPr lang="en-US" i="1" dirty="0" smtClean="0">
                        <a:solidFill>
                          <a:srgbClr val="00B050"/>
                        </a:solidFill>
                        <a:latin typeface="Cambria Math" panose="02040503050406030204" pitchFamily="18" charset="0"/>
                        <a:ea typeface="Cambria Math" panose="02040503050406030204" pitchFamily="18" charset="0"/>
                      </a:rPr>
                      <m:t>𝑦</m:t>
                    </m:r>
                    <m:r>
                      <a:rPr lang="en-US" i="1" dirty="0" smtClean="0">
                        <a:solidFill>
                          <a:srgbClr val="00B050"/>
                        </a:solidFill>
                        <a:latin typeface="Cambria Math" panose="02040503050406030204" pitchFamily="18" charset="0"/>
                        <a:ea typeface="Cambria Math" panose="02040503050406030204" pitchFamily="18" charset="0"/>
                      </a:rPr>
                      <m:t>’ &lt; </m:t>
                    </m:r>
                    <m:r>
                      <a:rPr lang="en-US" i="1" dirty="0" smtClean="0">
                        <a:solidFill>
                          <a:srgbClr val="00B050"/>
                        </a:solidFill>
                        <a:latin typeface="Cambria Math" panose="02040503050406030204" pitchFamily="18" charset="0"/>
                        <a:ea typeface="Cambria Math" panose="02040503050406030204" pitchFamily="18" charset="0"/>
                      </a:rPr>
                      <m:t>𝑧</m:t>
                    </m:r>
                    <m:r>
                      <a:rPr lang="en-US" i="1" dirty="0" smtClean="0">
                        <a:solidFill>
                          <a:srgbClr val="00B050"/>
                        </a:solidFill>
                        <a:latin typeface="Cambria Math" panose="02040503050406030204" pitchFamily="18" charset="0"/>
                        <a:ea typeface="Cambria Math" panose="02040503050406030204" pitchFamily="18" charset="0"/>
                      </a:rPr>
                      <m:t>’</m:t>
                    </m:r>
                  </m:oMath>
                </a14:m>
                <a:r>
                  <a:rPr lang="en-US" dirty="0">
                    <a:solidFill>
                      <a:srgbClr val="00B050"/>
                    </a:solidFill>
                    <a:ea typeface="Cambria Math" panose="02040503050406030204" pitchFamily="18" charset="0"/>
                  </a:rPr>
                  <a:t>]</a:t>
                </a:r>
              </a:p>
              <a:p>
                <a:r>
                  <a:rPr lang="en-US" dirty="0"/>
                  <a:t>There are only finitely many regions, because the exact value of the integral part of a clock x is recorded only if it is smaller than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r>
                      <a:rPr lang="en-US" b="0" i="1" smtClean="0">
                        <a:latin typeface="Cambria Math" panose="02040503050406030204" pitchFamily="18" charset="0"/>
                      </a:rPr>
                      <m:t>.</m:t>
                    </m:r>
                  </m:oMath>
                </a14:m>
                <a:r>
                  <a:rPr lang="en-US" dirty="0"/>
                  <a:t> The number of regions is bounded by </a:t>
                </a:r>
                <a14:m>
                  <m:oMath xmlns:m="http://schemas.openxmlformats.org/officeDocument/2006/math">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𝑆</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𝑛</m:t>
                        </m:r>
                      </m:sup>
                    </m:sSup>
                    <m:r>
                      <a:rPr lang="en-US" b="0" i="1" dirty="0" smtClean="0">
                        <a:latin typeface="Cambria Math" panose="02040503050406030204" pitchFamily="18" charset="0"/>
                      </a:rPr>
                      <m:t>×</m:t>
                    </m:r>
                    <m:r>
                      <m:rPr>
                        <m:sty m:val="p"/>
                      </m:rPr>
                      <a:rPr lang="en-US" i="1" dirty="0" err="1" smtClean="0">
                        <a:latin typeface="Cambria Math" panose="02040503050406030204" pitchFamily="18" charset="0"/>
                      </a:rPr>
                      <m:t>n</m:t>
                    </m:r>
                    <m:r>
                      <a:rPr lang="en-US" i="1" dirty="0" err="1"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𝜋</m:t>
                        </m:r>
                      </m:e>
                      <m:sub>
                        <m:r>
                          <a:rPr lang="en-US" b="0" i="1" dirty="0" smtClean="0">
                            <a:latin typeface="Cambria Math" panose="02040503050406030204" pitchFamily="18" charset="0"/>
                          </a:rPr>
                          <m:t>𝑥</m:t>
                        </m:r>
                        <m:r>
                          <a:rPr lang="en-US" b="0" i="1" dirty="0" smtClean="0">
                            <a:latin typeface="Cambria Math" panose="02040503050406030204" pitchFamily="18" charset="0"/>
                          </a:rPr>
                          <m:t>∈</m:t>
                        </m:r>
                        <m:r>
                          <m:rPr>
                            <m:sty m:val="p"/>
                          </m:rPr>
                          <a:rPr lang="en-US" b="0" i="1" dirty="0" smtClean="0">
                            <a:latin typeface="Cambria Math" panose="02040503050406030204" pitchFamily="18" charset="0"/>
                          </a:rPr>
                          <m:t>X</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𝑥</m:t>
                        </m:r>
                      </m:sub>
                    </m:sSub>
                    <m:r>
                      <a:rPr lang="en-US" b="0" i="1" dirty="0" smtClean="0">
                        <a:latin typeface="Cambria Math" panose="02040503050406030204" pitchFamily="18" charset="0"/>
                      </a:rPr>
                      <m:t>+1)</m:t>
                    </m:r>
                  </m:oMath>
                </a14:m>
                <a:r>
                  <a:rPr lang="en-US" dirty="0"/>
                  <a:t>, where n = |X| is the number of clocks.</a:t>
                </a:r>
                <a:endParaRPr lang="en-US" b="0" dirty="0">
                  <a:ea typeface="Cambria Math" panose="02040503050406030204" pitchFamily="18" charset="0"/>
                </a:endParaRPr>
              </a:p>
            </p:txBody>
          </p:sp>
        </mc:Choice>
        <mc:Fallback xmlns="">
          <p:sp>
            <p:nvSpPr>
              <p:cNvPr id="4" name="Content Placeholder 3">
                <a:extLst>
                  <a:ext uri="{FF2B5EF4-FFF2-40B4-BE49-F238E27FC236}">
                    <a16:creationId xmlns:a16="http://schemas.microsoft.com/office/drawing/2014/main" id="{4E4E7543-C056-4E16-985C-06B888CAACD0}"/>
                  </a:ext>
                </a:extLst>
              </p:cNvPr>
              <p:cNvSpPr>
                <a:spLocks noGrp="1" noRot="1" noChangeAspect="1" noMove="1" noResize="1" noEditPoints="1" noAdjustHandles="1" noChangeArrowheads="1" noChangeShapeType="1" noTextEdit="1"/>
              </p:cNvSpPr>
              <p:nvPr>
                <p:ph idx="1"/>
              </p:nvPr>
            </p:nvSpPr>
            <p:spPr>
              <a:blipFill>
                <a:blip r:embed="rId2"/>
                <a:stretch>
                  <a:fillRect l="-166" r="-718"/>
                </a:stretch>
              </a:blipFill>
            </p:spPr>
            <p:txBody>
              <a:bodyPr/>
              <a:lstStyle/>
              <a:p>
                <a:r>
                  <a:rPr lang="en-US">
                    <a:noFill/>
                  </a:rPr>
                  <a:t> </a:t>
                </a:r>
              </a:p>
            </p:txBody>
          </p:sp>
        </mc:Fallback>
      </mc:AlternateContent>
    </p:spTree>
    <p:extLst>
      <p:ext uri="{BB962C8B-B14F-4D97-AF65-F5344CB8AC3E}">
        <p14:creationId xmlns:p14="http://schemas.microsoft.com/office/powerpoint/2010/main" val="284556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8A4F-0724-42DE-987E-CFBB2E89F384}"/>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6E9353B-CD4D-4870-AD05-F30D2E112038}"/>
              </a:ext>
            </a:extLst>
          </p:cNvPr>
          <p:cNvSpPr>
            <a:spLocks noGrp="1"/>
          </p:cNvSpPr>
          <p:nvPr>
            <p:ph idx="1"/>
          </p:nvPr>
        </p:nvSpPr>
        <p:spPr/>
        <p:txBody>
          <a:bodyPr/>
          <a:lstStyle/>
          <a:p>
            <a:r>
              <a:rPr lang="en-US" b="0" dirty="0"/>
              <a:t>Model Checking has emerged as a powerful tool  for automatic verification of FSM and it has been extended to real-time systems.</a:t>
            </a:r>
          </a:p>
          <a:p>
            <a:r>
              <a:rPr lang="en-US" dirty="0"/>
              <a:t>Given the description of a finite-state system together with its timing assumptions, there are algorithms that test whether the system satisfies a specification written in a real-time temporal logic.</a:t>
            </a:r>
          </a:p>
          <a:p>
            <a:endParaRPr lang="en-US" b="0" dirty="0"/>
          </a:p>
        </p:txBody>
      </p:sp>
    </p:spTree>
    <p:extLst>
      <p:ext uri="{BB962C8B-B14F-4D97-AF65-F5344CB8AC3E}">
        <p14:creationId xmlns:p14="http://schemas.microsoft.com/office/powerpoint/2010/main" val="263897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REGION GRAPH</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E4E7543-C056-4E16-985C-06B888CAACD0}"/>
                  </a:ext>
                </a:extLst>
              </p:cNvPr>
              <p:cNvSpPr>
                <a:spLocks noGrp="1"/>
              </p:cNvSpPr>
              <p:nvPr>
                <p:ph idx="1"/>
              </p:nvPr>
            </p:nvSpPr>
            <p:spPr/>
            <p:txBody>
              <a:bodyPr>
                <a:normAutofit/>
              </a:bodyPr>
              <a:lstStyle/>
              <a:p>
                <a:r>
                  <a:rPr lang="en-US" dirty="0"/>
                  <a:t>The region equivalence relation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dirty="0"/>
                  <a:t>is stable as well as back-stable. </a:t>
                </a:r>
              </a:p>
              <a:p>
                <a:r>
                  <a:rPr lang="en-US" dirty="0"/>
                  <a:t>Hence the region graph can be used for solving reachability problems between regions, and also for solving time-bounded reachability problems!</a:t>
                </a:r>
              </a:p>
              <a:p>
                <a:r>
                  <a:rPr lang="en-US" dirty="0"/>
                  <a:t>A region R is a boundary region iff there is some clock x such that R satisfies the constraint x’ = 0. </a:t>
                </a:r>
              </a:p>
              <a:p>
                <a:r>
                  <a:rPr lang="en-US" dirty="0"/>
                  <a:t>A region that is not a boundary region is called an open region.</a:t>
                </a:r>
                <a:endParaRPr lang="en-US" b="0" dirty="0">
                  <a:ea typeface="Cambria Math" panose="02040503050406030204" pitchFamily="18" charset="0"/>
                </a:endParaRPr>
              </a:p>
            </p:txBody>
          </p:sp>
        </mc:Choice>
        <mc:Fallback xmlns="">
          <p:sp>
            <p:nvSpPr>
              <p:cNvPr id="4" name="Content Placeholder 3">
                <a:extLst>
                  <a:ext uri="{FF2B5EF4-FFF2-40B4-BE49-F238E27FC236}">
                    <a16:creationId xmlns:a16="http://schemas.microsoft.com/office/drawing/2014/main" id="{4E4E7543-C056-4E16-985C-06B888CAACD0}"/>
                  </a:ext>
                </a:extLst>
              </p:cNvPr>
              <p:cNvSpPr>
                <a:spLocks noGrp="1" noRot="1" noChangeAspect="1" noMove="1" noResize="1" noEditPoints="1" noAdjustHandles="1" noChangeArrowheads="1" noChangeShapeType="1" noTextEdit="1"/>
              </p:cNvSpPr>
              <p:nvPr>
                <p:ph idx="1"/>
              </p:nvPr>
            </p:nvSpPr>
            <p:spPr>
              <a:blipFill>
                <a:blip r:embed="rId2"/>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1663911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REGION GRAPH</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E4E7543-C056-4E16-985C-06B888CAACD0}"/>
                  </a:ext>
                </a:extLst>
              </p:cNvPr>
              <p:cNvSpPr>
                <a:spLocks noGrp="1"/>
              </p:cNvSpPr>
              <p:nvPr>
                <p:ph idx="1"/>
              </p:nvPr>
            </p:nvSpPr>
            <p:spPr/>
            <p:txBody>
              <a:bodyPr>
                <a:normAutofit/>
              </a:bodyPr>
              <a:lstStyle/>
              <a:p>
                <a:r>
                  <a:rPr lang="en-US" dirty="0"/>
                  <a:t>For a boundary region R, we define its predecessor region </a:t>
                </a:r>
                <a:r>
                  <a:rPr lang="en-US" dirty="0" err="1"/>
                  <a:t>pred</a:t>
                </a:r>
                <a:r>
                  <a:rPr lang="en-US" dirty="0"/>
                  <a:t>(R) to be the open region Q such that for all states (s, c) </a:t>
                </a:r>
                <a14:m>
                  <m:oMath xmlns:m="http://schemas.openxmlformats.org/officeDocument/2006/math">
                    <m:r>
                      <a:rPr lang="en-US" b="0" i="1" smtClean="0">
                        <a:latin typeface="Cambria Math" panose="02040503050406030204" pitchFamily="18" charset="0"/>
                      </a:rPr>
                      <m:t>∈</m:t>
                    </m:r>
                  </m:oMath>
                </a14:m>
                <a:r>
                  <a:rPr lang="en-US" dirty="0"/>
                  <a:t> Q, there is a time increment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ℝ</m:t>
                    </m:r>
                    <m:r>
                      <a:rPr lang="en-US" b="0" i="1" smtClean="0">
                        <a:latin typeface="Cambria Math" panose="02040503050406030204" pitchFamily="18" charset="0"/>
                        <a:ea typeface="Cambria Math" panose="02040503050406030204" pitchFamily="18" charset="0"/>
                      </a:rPr>
                      <m:t> </m:t>
                    </m:r>
                  </m:oMath>
                </a14:m>
                <a:r>
                  <a:rPr lang="en-US" dirty="0"/>
                  <a:t>such that (</a:t>
                </a:r>
                <a:r>
                  <a:rPr lang="en-US" dirty="0" err="1"/>
                  <a:t>s,c</a:t>
                </a:r>
                <a:r>
                  <a:rPr lang="en-US" dirty="0"/>
                  <a:t>+</a:t>
                </a:r>
                <a14:m>
                  <m:oMath xmlns:m="http://schemas.openxmlformats.org/officeDocument/2006/math">
                    <m:r>
                      <a:rPr lang="en-US" b="0" i="1" smtClean="0">
                        <a:latin typeface="Cambria Math" panose="02040503050406030204" pitchFamily="18" charset="0"/>
                      </a:rPr>
                      <m:t>𝛿</m:t>
                    </m:r>
                  </m:oMath>
                </a14:m>
                <a:r>
                  <a:rPr lang="en-US" dirty="0"/>
                  <a:t>) </a:t>
                </a:r>
                <a14:m>
                  <m:oMath xmlns:m="http://schemas.openxmlformats.org/officeDocument/2006/math">
                    <m:r>
                      <a:rPr lang="en-US" b="0" i="1" smtClean="0">
                        <a:latin typeface="Cambria Math" panose="02040503050406030204" pitchFamily="18" charset="0"/>
                      </a:rPr>
                      <m:t>∈</m:t>
                    </m:r>
                  </m:oMath>
                </a14:m>
                <a:r>
                  <a:rPr lang="en-US" dirty="0"/>
                  <a:t> R and for all nonnegative reals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&lt;</m:t>
                    </m:r>
                    <m:r>
                      <a:rPr lang="en-US" b="0" i="1" smtClean="0">
                        <a:latin typeface="Cambria Math" panose="02040503050406030204" pitchFamily="18" charset="0"/>
                      </a:rPr>
                      <m:t>𝛿</m:t>
                    </m:r>
                  </m:oMath>
                </a14:m>
                <a:r>
                  <a:rPr lang="en-US" dirty="0"/>
                  <a:t>, we have (</a:t>
                </a:r>
                <a:r>
                  <a:rPr lang="en-US" dirty="0" err="1"/>
                  <a:t>s,c</a:t>
                </a:r>
                <a:r>
                  <a:rPr lang="en-US" dirty="0"/>
                  <a:t>+</a:t>
                </a:r>
                <a14:m>
                  <m:oMath xmlns:m="http://schemas.openxmlformats.org/officeDocument/2006/math">
                    <m:r>
                      <a:rPr lang="en-US" b="0" i="1" smtClean="0">
                        <a:latin typeface="Cambria Math" panose="02040503050406030204" pitchFamily="18" charset="0"/>
                      </a:rPr>
                      <m:t>𝜖</m:t>
                    </m:r>
                  </m:oMath>
                </a14:m>
                <a:r>
                  <a:rPr lang="en-US" dirty="0"/>
                  <a:t>) </a:t>
                </a:r>
                <a14:m>
                  <m:oMath xmlns:m="http://schemas.openxmlformats.org/officeDocument/2006/math">
                    <m:r>
                      <a:rPr lang="en-US" b="0" i="1" smtClean="0">
                        <a:latin typeface="Cambria Math" panose="02040503050406030204" pitchFamily="18" charset="0"/>
                      </a:rPr>
                      <m:t>∈</m:t>
                    </m:r>
                  </m:oMath>
                </a14:m>
                <a:r>
                  <a:rPr lang="en-US" dirty="0"/>
                  <a:t> Q.</a:t>
                </a:r>
              </a:p>
              <a:p>
                <a:r>
                  <a:rPr lang="en-US" dirty="0"/>
                  <a:t>Similarly, we define its successor region </a:t>
                </a:r>
                <a:r>
                  <a:rPr lang="en-US" dirty="0" err="1"/>
                  <a:t>succ</a:t>
                </a:r>
                <a:r>
                  <a:rPr lang="en-US" dirty="0"/>
                  <a:t>(R) to be the open region Q’ such that for all states (s, c) </a:t>
                </a:r>
                <a14:m>
                  <m:oMath xmlns:m="http://schemas.openxmlformats.org/officeDocument/2006/math">
                    <m:r>
                      <a:rPr lang="en-US" b="0" i="1" smtClean="0">
                        <a:latin typeface="Cambria Math" panose="02040503050406030204" pitchFamily="18" charset="0"/>
                      </a:rPr>
                      <m:t>∈</m:t>
                    </m:r>
                  </m:oMath>
                </a14:m>
                <a:r>
                  <a:rPr lang="en-US" dirty="0"/>
                  <a:t> Q’, there is a time increment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ℝ</m:t>
                    </m:r>
                    <m:r>
                      <a:rPr lang="en-US" b="0" i="1" smtClean="0">
                        <a:latin typeface="Cambria Math" panose="02040503050406030204" pitchFamily="18" charset="0"/>
                        <a:ea typeface="Cambria Math" panose="02040503050406030204" pitchFamily="18" charset="0"/>
                      </a:rPr>
                      <m:t> </m:t>
                    </m:r>
                  </m:oMath>
                </a14:m>
                <a:r>
                  <a:rPr lang="en-US" dirty="0"/>
                  <a:t>such that (</a:t>
                </a:r>
                <a:r>
                  <a:rPr lang="en-US" dirty="0" err="1"/>
                  <a:t>s,c</a:t>
                </a:r>
                <a:r>
                  <a:rPr lang="en-US" dirty="0"/>
                  <a:t>-</a:t>
                </a:r>
                <a14:m>
                  <m:oMath xmlns:m="http://schemas.openxmlformats.org/officeDocument/2006/math">
                    <m:r>
                      <a:rPr lang="en-US" b="0" i="1" smtClean="0">
                        <a:latin typeface="Cambria Math" panose="02040503050406030204" pitchFamily="18" charset="0"/>
                      </a:rPr>
                      <m:t>𝛿</m:t>
                    </m:r>
                  </m:oMath>
                </a14:m>
                <a:r>
                  <a:rPr lang="en-US" dirty="0"/>
                  <a:t>) </a:t>
                </a:r>
                <a14:m>
                  <m:oMath xmlns:m="http://schemas.openxmlformats.org/officeDocument/2006/math">
                    <m:r>
                      <a:rPr lang="en-US" b="0" i="1" smtClean="0">
                        <a:latin typeface="Cambria Math" panose="02040503050406030204" pitchFamily="18" charset="0"/>
                      </a:rPr>
                      <m:t>∈</m:t>
                    </m:r>
                  </m:oMath>
                </a14:m>
                <a:r>
                  <a:rPr lang="en-US" dirty="0"/>
                  <a:t> R and for all nonnegative reals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&lt;</m:t>
                    </m:r>
                    <m:r>
                      <a:rPr lang="en-US" b="0" i="1" smtClean="0">
                        <a:latin typeface="Cambria Math" panose="02040503050406030204" pitchFamily="18" charset="0"/>
                      </a:rPr>
                      <m:t>𝛿</m:t>
                    </m:r>
                  </m:oMath>
                </a14:m>
                <a:r>
                  <a:rPr lang="en-US" dirty="0"/>
                  <a:t>, we have (</a:t>
                </a:r>
                <a:r>
                  <a:rPr lang="en-US" dirty="0" err="1"/>
                  <a:t>s,c</a:t>
                </a:r>
                <a:r>
                  <a:rPr lang="en-US" dirty="0"/>
                  <a:t>-</a:t>
                </a:r>
                <a14:m>
                  <m:oMath xmlns:m="http://schemas.openxmlformats.org/officeDocument/2006/math">
                    <m:r>
                      <a:rPr lang="en-US" b="0" i="1" smtClean="0">
                        <a:latin typeface="Cambria Math" panose="02040503050406030204" pitchFamily="18" charset="0"/>
                      </a:rPr>
                      <m:t>𝜖</m:t>
                    </m:r>
                  </m:oMath>
                </a14:m>
                <a:r>
                  <a:rPr lang="en-US" dirty="0"/>
                  <a:t>) </a:t>
                </a:r>
                <a14:m>
                  <m:oMath xmlns:m="http://schemas.openxmlformats.org/officeDocument/2006/math">
                    <m:r>
                      <a:rPr lang="en-US" b="0" i="1" smtClean="0">
                        <a:latin typeface="Cambria Math" panose="02040503050406030204" pitchFamily="18" charset="0"/>
                      </a:rPr>
                      <m:t>∈</m:t>
                    </m:r>
                  </m:oMath>
                </a14:m>
                <a:r>
                  <a:rPr lang="en-US" dirty="0"/>
                  <a:t> Q’.</a:t>
                </a:r>
              </a:p>
              <a:p>
                <a:r>
                  <a:rPr lang="en-US" b="0" dirty="0">
                    <a:solidFill>
                      <a:srgbClr val="00B050"/>
                    </a:solidFill>
                    <a:ea typeface="Cambria Math" panose="02040503050406030204" pitchFamily="18" charset="0"/>
                  </a:rPr>
                  <a:t>For example, a boundary region R given by,</a:t>
                </a:r>
              </a:p>
              <a:p>
                <a:pPr marL="0" indent="0">
                  <a:buNone/>
                </a:pPr>
                <a:r>
                  <a:rPr lang="en-US" dirty="0">
                    <a:solidFill>
                      <a:srgbClr val="00B050"/>
                    </a:solidFill>
                    <a:ea typeface="Cambria Math" panose="02040503050406030204" pitchFamily="18" charset="0"/>
                  </a:rPr>
                  <a:t>[s, </a:t>
                </a:r>
                <a14:m>
                  <m:oMath xmlns:m="http://schemas.openxmlformats.org/officeDocument/2006/math">
                    <m:r>
                      <a:rPr lang="en-US" i="1" dirty="0" smtClean="0">
                        <a:solidFill>
                          <a:srgbClr val="00B050"/>
                        </a:solidFill>
                        <a:latin typeface="Cambria Math" panose="02040503050406030204" pitchFamily="18" charset="0"/>
                        <a:ea typeface="Cambria Math" panose="02040503050406030204" pitchFamily="18" charset="0"/>
                      </a:rPr>
                      <m:t>\</m:t>
                    </m:r>
                    <m:r>
                      <m:rPr>
                        <m:sty m:val="p"/>
                      </m:rPr>
                      <a:rPr lang="en-US" i="1" dirty="0" smtClean="0">
                        <a:solidFill>
                          <a:srgbClr val="00B050"/>
                        </a:solidFill>
                        <a:latin typeface="Cambria Math" panose="02040503050406030204" pitchFamily="18" charset="0"/>
                        <a:ea typeface="Cambria Math" panose="02040503050406030204" pitchFamily="18" charset="0"/>
                      </a:rPr>
                      <m:t>floor</m:t>
                    </m:r>
                    <m:d>
                      <m:dPr>
                        <m:ctrlPr>
                          <a:rPr lang="en-US" i="1" dirty="0" smtClean="0">
                            <a:solidFill>
                              <a:srgbClr val="00B050"/>
                            </a:solidFill>
                            <a:latin typeface="Cambria Math" panose="02040503050406030204" pitchFamily="18" charset="0"/>
                            <a:ea typeface="Cambria Math" panose="02040503050406030204" pitchFamily="18" charset="0"/>
                          </a:rPr>
                        </m:ctrlPr>
                      </m:dPr>
                      <m:e>
                        <m:r>
                          <a:rPr lang="en-US" i="1" dirty="0" smtClean="0">
                            <a:solidFill>
                              <a:srgbClr val="00B050"/>
                            </a:solidFill>
                            <a:latin typeface="Cambria Math" panose="02040503050406030204" pitchFamily="18" charset="0"/>
                            <a:ea typeface="Cambria Math" panose="02040503050406030204" pitchFamily="18" charset="0"/>
                          </a:rPr>
                          <m:t>𝑥</m:t>
                        </m:r>
                      </m:e>
                    </m:d>
                    <m:r>
                      <a:rPr lang="en-US" i="1" dirty="0" smtClean="0">
                        <a:solidFill>
                          <a:srgbClr val="00B050"/>
                        </a:solidFill>
                        <a:latin typeface="Cambria Math" panose="02040503050406030204" pitchFamily="18" charset="0"/>
                        <a:ea typeface="Cambria Math" panose="02040503050406030204" pitchFamily="18" charset="0"/>
                      </a:rPr>
                      <m:t>= 2, \</m:t>
                    </m:r>
                    <m:r>
                      <m:rPr>
                        <m:sty m:val="p"/>
                      </m:rPr>
                      <a:rPr lang="en-US" i="1" dirty="0" smtClean="0">
                        <a:solidFill>
                          <a:srgbClr val="00B050"/>
                        </a:solidFill>
                        <a:latin typeface="Cambria Math" panose="02040503050406030204" pitchFamily="18" charset="0"/>
                        <a:ea typeface="Cambria Math" panose="02040503050406030204" pitchFamily="18" charset="0"/>
                      </a:rPr>
                      <m:t>floor</m:t>
                    </m:r>
                    <m:d>
                      <m:dPr>
                        <m:ctrlPr>
                          <a:rPr lang="en-US" i="1" dirty="0" smtClean="0">
                            <a:solidFill>
                              <a:srgbClr val="00B050"/>
                            </a:solidFill>
                            <a:latin typeface="Cambria Math" panose="02040503050406030204" pitchFamily="18" charset="0"/>
                            <a:ea typeface="Cambria Math" panose="02040503050406030204" pitchFamily="18" charset="0"/>
                          </a:rPr>
                        </m:ctrlPr>
                      </m:dPr>
                      <m:e>
                        <m:r>
                          <a:rPr lang="en-US" i="1" dirty="0" smtClean="0">
                            <a:solidFill>
                              <a:srgbClr val="00B050"/>
                            </a:solidFill>
                            <a:latin typeface="Cambria Math" panose="02040503050406030204" pitchFamily="18" charset="0"/>
                            <a:ea typeface="Cambria Math" panose="02040503050406030204" pitchFamily="18" charset="0"/>
                          </a:rPr>
                          <m:t>𝑦</m:t>
                        </m:r>
                      </m:e>
                    </m:d>
                    <m:r>
                      <a:rPr lang="en-US" i="1" dirty="0" smtClean="0">
                        <a:solidFill>
                          <a:srgbClr val="00B050"/>
                        </a:solidFill>
                        <a:latin typeface="Cambria Math" panose="02040503050406030204" pitchFamily="18" charset="0"/>
                        <a:ea typeface="Cambria Math" panose="02040503050406030204" pitchFamily="18" charset="0"/>
                      </a:rPr>
                      <m:t>= 1, \</m:t>
                    </m:r>
                    <m:r>
                      <m:rPr>
                        <m:sty m:val="p"/>
                      </m:rPr>
                      <a:rPr lang="en-US" i="1" dirty="0" smtClean="0">
                        <a:solidFill>
                          <a:srgbClr val="00B050"/>
                        </a:solidFill>
                        <a:latin typeface="Cambria Math" panose="02040503050406030204" pitchFamily="18" charset="0"/>
                        <a:ea typeface="Cambria Math" panose="02040503050406030204" pitchFamily="18" charset="0"/>
                      </a:rPr>
                      <m:t>floor</m:t>
                    </m:r>
                    <m:d>
                      <m:dPr>
                        <m:ctrlPr>
                          <a:rPr lang="en-US" i="1" dirty="0" smtClean="0">
                            <a:solidFill>
                              <a:srgbClr val="00B050"/>
                            </a:solidFill>
                            <a:latin typeface="Cambria Math" panose="02040503050406030204" pitchFamily="18" charset="0"/>
                            <a:ea typeface="Cambria Math" panose="02040503050406030204" pitchFamily="18" charset="0"/>
                          </a:rPr>
                        </m:ctrlPr>
                      </m:dPr>
                      <m:e>
                        <m:r>
                          <a:rPr lang="en-US" i="1" dirty="0" smtClean="0">
                            <a:solidFill>
                              <a:srgbClr val="00B050"/>
                            </a:solidFill>
                            <a:latin typeface="Cambria Math" panose="02040503050406030204" pitchFamily="18" charset="0"/>
                            <a:ea typeface="Cambria Math" panose="02040503050406030204" pitchFamily="18" charset="0"/>
                          </a:rPr>
                          <m:t>𝑧</m:t>
                        </m:r>
                      </m:e>
                    </m:d>
                    <m:r>
                      <a:rPr lang="en-US" i="1" dirty="0" smtClean="0">
                        <a:solidFill>
                          <a:srgbClr val="00B050"/>
                        </a:solidFill>
                        <a:latin typeface="Cambria Math" panose="02040503050406030204" pitchFamily="18" charset="0"/>
                        <a:ea typeface="Cambria Math" panose="02040503050406030204" pitchFamily="18" charset="0"/>
                      </a:rPr>
                      <m:t>=0</m:t>
                    </m:r>
                    <m:r>
                      <a:rPr lang="en-US" b="0" i="0" dirty="0" smtClean="0">
                        <a:solidFill>
                          <a:srgbClr val="00B050"/>
                        </a:solidFill>
                        <a:latin typeface="Cambria Math" panose="02040503050406030204" pitchFamily="18" charset="0"/>
                        <a:ea typeface="Cambria Math" panose="02040503050406030204" pitchFamily="18" charset="0"/>
                      </a:rPr>
                      <m:t>,</m:t>
                    </m:r>
                    <m:r>
                      <a:rPr lang="en-US" i="1" dirty="0" smtClean="0">
                        <a:solidFill>
                          <a:srgbClr val="00B050"/>
                        </a:solidFill>
                        <a:latin typeface="Cambria Math" panose="02040503050406030204" pitchFamily="18" charset="0"/>
                        <a:ea typeface="Cambria Math" panose="02040503050406030204" pitchFamily="18" charset="0"/>
                      </a:rPr>
                      <m:t>0=</m:t>
                    </m:r>
                    <m:r>
                      <a:rPr lang="en-US" i="1" dirty="0" smtClean="0">
                        <a:solidFill>
                          <a:srgbClr val="00B050"/>
                        </a:solidFill>
                        <a:latin typeface="Cambria Math" panose="02040503050406030204" pitchFamily="18" charset="0"/>
                        <a:ea typeface="Cambria Math" panose="02040503050406030204" pitchFamily="18" charset="0"/>
                      </a:rPr>
                      <m:t>𝑥</m:t>
                    </m:r>
                    <m:r>
                      <a:rPr lang="en-US" i="1" dirty="0" smtClean="0">
                        <a:solidFill>
                          <a:srgbClr val="00B050"/>
                        </a:solidFill>
                        <a:latin typeface="Cambria Math" panose="02040503050406030204" pitchFamily="18" charset="0"/>
                        <a:ea typeface="Cambria Math" panose="02040503050406030204" pitchFamily="18" charset="0"/>
                      </a:rPr>
                      <m:t>’ &lt; </m:t>
                    </m:r>
                    <m:r>
                      <a:rPr lang="en-US" i="1" dirty="0" smtClean="0">
                        <a:solidFill>
                          <a:srgbClr val="00B050"/>
                        </a:solidFill>
                        <a:latin typeface="Cambria Math" panose="02040503050406030204" pitchFamily="18" charset="0"/>
                        <a:ea typeface="Cambria Math" panose="02040503050406030204" pitchFamily="18" charset="0"/>
                      </a:rPr>
                      <m:t>𝑦</m:t>
                    </m:r>
                    <m:r>
                      <a:rPr lang="en-US" i="1" dirty="0" smtClean="0">
                        <a:solidFill>
                          <a:srgbClr val="00B050"/>
                        </a:solidFill>
                        <a:latin typeface="Cambria Math" panose="02040503050406030204" pitchFamily="18" charset="0"/>
                        <a:ea typeface="Cambria Math" panose="02040503050406030204" pitchFamily="18" charset="0"/>
                      </a:rPr>
                      <m:t>’ &lt; </m:t>
                    </m:r>
                    <m:r>
                      <a:rPr lang="en-US" i="1" dirty="0" smtClean="0">
                        <a:solidFill>
                          <a:srgbClr val="00B050"/>
                        </a:solidFill>
                        <a:latin typeface="Cambria Math" panose="02040503050406030204" pitchFamily="18" charset="0"/>
                        <a:ea typeface="Cambria Math" panose="02040503050406030204" pitchFamily="18" charset="0"/>
                      </a:rPr>
                      <m:t>𝑧</m:t>
                    </m:r>
                    <m:r>
                      <a:rPr lang="en-US" i="1" dirty="0" smtClean="0">
                        <a:solidFill>
                          <a:srgbClr val="00B050"/>
                        </a:solidFill>
                        <a:latin typeface="Cambria Math" panose="02040503050406030204" pitchFamily="18" charset="0"/>
                        <a:ea typeface="Cambria Math" panose="02040503050406030204" pitchFamily="18" charset="0"/>
                      </a:rPr>
                      <m:t>’</m:t>
                    </m:r>
                  </m:oMath>
                </a14:m>
                <a:r>
                  <a:rPr lang="en-US" dirty="0">
                    <a:solidFill>
                      <a:srgbClr val="00B050"/>
                    </a:solidFill>
                    <a:ea typeface="Cambria Math" panose="02040503050406030204" pitchFamily="18" charset="0"/>
                  </a:rPr>
                  <a:t>]</a:t>
                </a:r>
              </a:p>
              <a:p>
                <a:pPr marL="0" indent="0">
                  <a:buNone/>
                </a:pPr>
                <a:r>
                  <a:rPr lang="en-US" dirty="0" err="1">
                    <a:solidFill>
                      <a:srgbClr val="00B050"/>
                    </a:solidFill>
                    <a:ea typeface="Cambria Math" panose="02040503050406030204" pitchFamily="18" charset="0"/>
                  </a:rPr>
                  <a:t>Pred</a:t>
                </a:r>
                <a:r>
                  <a:rPr lang="en-US" dirty="0">
                    <a:solidFill>
                      <a:srgbClr val="00B050"/>
                    </a:solidFill>
                    <a:ea typeface="Cambria Math" panose="02040503050406030204" pitchFamily="18" charset="0"/>
                  </a:rPr>
                  <a:t>(R) is the open region [s, </a:t>
                </a:r>
                <a14:m>
                  <m:oMath xmlns:m="http://schemas.openxmlformats.org/officeDocument/2006/math">
                    <m:r>
                      <a:rPr lang="en-US" i="1" dirty="0" smtClean="0">
                        <a:solidFill>
                          <a:srgbClr val="00B050"/>
                        </a:solidFill>
                        <a:latin typeface="Cambria Math" panose="02040503050406030204" pitchFamily="18" charset="0"/>
                        <a:ea typeface="Cambria Math" panose="02040503050406030204" pitchFamily="18" charset="0"/>
                      </a:rPr>
                      <m:t>\</m:t>
                    </m:r>
                    <m:r>
                      <m:rPr>
                        <m:sty m:val="p"/>
                      </m:rPr>
                      <a:rPr lang="en-US" i="1" dirty="0" smtClean="0">
                        <a:solidFill>
                          <a:srgbClr val="00B050"/>
                        </a:solidFill>
                        <a:latin typeface="Cambria Math" panose="02040503050406030204" pitchFamily="18" charset="0"/>
                        <a:ea typeface="Cambria Math" panose="02040503050406030204" pitchFamily="18" charset="0"/>
                      </a:rPr>
                      <m:t>floor</m:t>
                    </m:r>
                    <m:d>
                      <m:dPr>
                        <m:ctrlPr>
                          <a:rPr lang="en-US" i="1" dirty="0" smtClean="0">
                            <a:solidFill>
                              <a:srgbClr val="00B050"/>
                            </a:solidFill>
                            <a:latin typeface="Cambria Math" panose="02040503050406030204" pitchFamily="18" charset="0"/>
                            <a:ea typeface="Cambria Math" panose="02040503050406030204" pitchFamily="18" charset="0"/>
                          </a:rPr>
                        </m:ctrlPr>
                      </m:dPr>
                      <m:e>
                        <m:r>
                          <a:rPr lang="en-US" i="1" dirty="0" smtClean="0">
                            <a:solidFill>
                              <a:srgbClr val="00B050"/>
                            </a:solidFill>
                            <a:latin typeface="Cambria Math" panose="02040503050406030204" pitchFamily="18" charset="0"/>
                            <a:ea typeface="Cambria Math" panose="02040503050406030204" pitchFamily="18" charset="0"/>
                          </a:rPr>
                          <m:t>𝑥</m:t>
                        </m:r>
                      </m:e>
                    </m:d>
                    <m:r>
                      <a:rPr lang="en-US" i="1" dirty="0" smtClean="0">
                        <a:solidFill>
                          <a:srgbClr val="00B050"/>
                        </a:solidFill>
                        <a:latin typeface="Cambria Math" panose="02040503050406030204" pitchFamily="18" charset="0"/>
                        <a:ea typeface="Cambria Math" panose="02040503050406030204" pitchFamily="18" charset="0"/>
                      </a:rPr>
                      <m:t>=</m:t>
                    </m:r>
                    <m:r>
                      <a:rPr lang="en-US" b="0" i="1" dirty="0" smtClean="0">
                        <a:solidFill>
                          <a:srgbClr val="00B050"/>
                        </a:solidFill>
                        <a:latin typeface="Cambria Math" panose="02040503050406030204" pitchFamily="18" charset="0"/>
                        <a:ea typeface="Cambria Math" panose="02040503050406030204" pitchFamily="18" charset="0"/>
                      </a:rPr>
                      <m:t>1</m:t>
                    </m:r>
                    <m:r>
                      <a:rPr lang="en-US" i="1" dirty="0" smtClean="0">
                        <a:solidFill>
                          <a:srgbClr val="00B050"/>
                        </a:solidFill>
                        <a:latin typeface="Cambria Math" panose="02040503050406030204" pitchFamily="18" charset="0"/>
                        <a:ea typeface="Cambria Math" panose="02040503050406030204" pitchFamily="18" charset="0"/>
                      </a:rPr>
                      <m:t>, \</m:t>
                    </m:r>
                    <m:r>
                      <m:rPr>
                        <m:sty m:val="p"/>
                      </m:rPr>
                      <a:rPr lang="en-US" i="1" dirty="0" smtClean="0">
                        <a:solidFill>
                          <a:srgbClr val="00B050"/>
                        </a:solidFill>
                        <a:latin typeface="Cambria Math" panose="02040503050406030204" pitchFamily="18" charset="0"/>
                        <a:ea typeface="Cambria Math" panose="02040503050406030204" pitchFamily="18" charset="0"/>
                      </a:rPr>
                      <m:t>floor</m:t>
                    </m:r>
                    <m:d>
                      <m:dPr>
                        <m:ctrlPr>
                          <a:rPr lang="en-US" i="1" dirty="0" smtClean="0">
                            <a:solidFill>
                              <a:srgbClr val="00B050"/>
                            </a:solidFill>
                            <a:latin typeface="Cambria Math" panose="02040503050406030204" pitchFamily="18" charset="0"/>
                            <a:ea typeface="Cambria Math" panose="02040503050406030204" pitchFamily="18" charset="0"/>
                          </a:rPr>
                        </m:ctrlPr>
                      </m:dPr>
                      <m:e>
                        <m:r>
                          <a:rPr lang="en-US" i="1" dirty="0" smtClean="0">
                            <a:solidFill>
                              <a:srgbClr val="00B050"/>
                            </a:solidFill>
                            <a:latin typeface="Cambria Math" panose="02040503050406030204" pitchFamily="18" charset="0"/>
                            <a:ea typeface="Cambria Math" panose="02040503050406030204" pitchFamily="18" charset="0"/>
                          </a:rPr>
                          <m:t>𝑦</m:t>
                        </m:r>
                      </m:e>
                    </m:d>
                    <m:r>
                      <a:rPr lang="en-US" i="1" dirty="0" smtClean="0">
                        <a:solidFill>
                          <a:srgbClr val="00B050"/>
                        </a:solidFill>
                        <a:latin typeface="Cambria Math" panose="02040503050406030204" pitchFamily="18" charset="0"/>
                        <a:ea typeface="Cambria Math" panose="02040503050406030204" pitchFamily="18" charset="0"/>
                      </a:rPr>
                      <m:t>= 1, \</m:t>
                    </m:r>
                    <m:r>
                      <m:rPr>
                        <m:sty m:val="p"/>
                      </m:rPr>
                      <a:rPr lang="en-US" i="1" dirty="0" smtClean="0">
                        <a:solidFill>
                          <a:srgbClr val="00B050"/>
                        </a:solidFill>
                        <a:latin typeface="Cambria Math" panose="02040503050406030204" pitchFamily="18" charset="0"/>
                        <a:ea typeface="Cambria Math" panose="02040503050406030204" pitchFamily="18" charset="0"/>
                      </a:rPr>
                      <m:t>floor</m:t>
                    </m:r>
                    <m:d>
                      <m:dPr>
                        <m:ctrlPr>
                          <a:rPr lang="en-US" i="1" dirty="0" smtClean="0">
                            <a:solidFill>
                              <a:srgbClr val="00B050"/>
                            </a:solidFill>
                            <a:latin typeface="Cambria Math" panose="02040503050406030204" pitchFamily="18" charset="0"/>
                            <a:ea typeface="Cambria Math" panose="02040503050406030204" pitchFamily="18" charset="0"/>
                          </a:rPr>
                        </m:ctrlPr>
                      </m:dPr>
                      <m:e>
                        <m:r>
                          <a:rPr lang="en-US" i="1" dirty="0" smtClean="0">
                            <a:solidFill>
                              <a:srgbClr val="00B050"/>
                            </a:solidFill>
                            <a:latin typeface="Cambria Math" panose="02040503050406030204" pitchFamily="18" charset="0"/>
                            <a:ea typeface="Cambria Math" panose="02040503050406030204" pitchFamily="18" charset="0"/>
                          </a:rPr>
                          <m:t>𝑧</m:t>
                        </m:r>
                      </m:e>
                    </m:d>
                    <m:r>
                      <a:rPr lang="en-US" i="1" dirty="0" smtClean="0">
                        <a:solidFill>
                          <a:srgbClr val="00B050"/>
                        </a:solidFill>
                        <a:latin typeface="Cambria Math" panose="02040503050406030204" pitchFamily="18" charset="0"/>
                        <a:ea typeface="Cambria Math" panose="02040503050406030204" pitchFamily="18" charset="0"/>
                      </a:rPr>
                      <m:t>=0</m:t>
                    </m:r>
                    <m:r>
                      <a:rPr lang="en-US" b="0" i="0" dirty="0" smtClean="0">
                        <a:solidFill>
                          <a:srgbClr val="00B050"/>
                        </a:solidFill>
                        <a:latin typeface="Cambria Math" panose="02040503050406030204" pitchFamily="18" charset="0"/>
                        <a:ea typeface="Cambria Math" panose="02040503050406030204" pitchFamily="18" charset="0"/>
                      </a:rPr>
                      <m:t>, </m:t>
                    </m:r>
                    <m:r>
                      <m:rPr>
                        <m:sty m:val="p"/>
                      </m:rPr>
                      <a:rPr lang="en-US" b="0" i="0" dirty="0" smtClean="0">
                        <a:solidFill>
                          <a:srgbClr val="00B050"/>
                        </a:solidFill>
                        <a:latin typeface="Cambria Math" panose="02040503050406030204" pitchFamily="18" charset="0"/>
                        <a:ea typeface="Cambria Math" panose="02040503050406030204" pitchFamily="18" charset="0"/>
                      </a:rPr>
                      <m:t>y</m:t>
                    </m:r>
                    <m:r>
                      <a:rPr lang="en-US" b="0" i="0" dirty="0" smtClean="0">
                        <a:solidFill>
                          <a:srgbClr val="00B050"/>
                        </a:solidFill>
                        <a:latin typeface="Cambria Math" panose="02040503050406030204" pitchFamily="18" charset="0"/>
                        <a:ea typeface="Cambria Math" panose="02040503050406030204" pitchFamily="18" charset="0"/>
                      </a:rPr>
                      <m:t>′</m:t>
                    </m:r>
                    <m:r>
                      <a:rPr lang="en-US" i="1" dirty="0" smtClean="0">
                        <a:solidFill>
                          <a:srgbClr val="00B050"/>
                        </a:solidFill>
                        <a:latin typeface="Cambria Math" panose="02040503050406030204" pitchFamily="18" charset="0"/>
                        <a:ea typeface="Cambria Math" panose="02040503050406030204" pitchFamily="18" charset="0"/>
                      </a:rPr>
                      <m:t> &lt;</m:t>
                    </m:r>
                    <m:r>
                      <a:rPr lang="en-US" b="0" i="1" dirty="0" smtClean="0">
                        <a:solidFill>
                          <a:srgbClr val="00B050"/>
                        </a:solidFill>
                        <a:latin typeface="Cambria Math" panose="02040503050406030204" pitchFamily="18" charset="0"/>
                        <a:ea typeface="Cambria Math" panose="02040503050406030204" pitchFamily="18" charset="0"/>
                      </a:rPr>
                      <m:t>𝑧</m:t>
                    </m:r>
                    <m:r>
                      <a:rPr lang="en-US" i="1" dirty="0" smtClean="0">
                        <a:solidFill>
                          <a:srgbClr val="00B050"/>
                        </a:solidFill>
                        <a:latin typeface="Cambria Math" panose="02040503050406030204" pitchFamily="18" charset="0"/>
                        <a:ea typeface="Cambria Math" panose="02040503050406030204" pitchFamily="18" charset="0"/>
                      </a:rPr>
                      <m:t>’ &lt;</m:t>
                    </m:r>
                    <m:r>
                      <a:rPr lang="en-US" b="0" i="1" dirty="0" smtClean="0">
                        <a:solidFill>
                          <a:srgbClr val="00B050"/>
                        </a:solidFill>
                        <a:latin typeface="Cambria Math" panose="02040503050406030204" pitchFamily="18" charset="0"/>
                        <a:ea typeface="Cambria Math" panose="02040503050406030204" pitchFamily="18" charset="0"/>
                      </a:rPr>
                      <m:t>𝑥</m:t>
                    </m:r>
                    <m:r>
                      <a:rPr lang="en-US" i="1" dirty="0" smtClean="0">
                        <a:solidFill>
                          <a:srgbClr val="00B050"/>
                        </a:solidFill>
                        <a:latin typeface="Cambria Math" panose="02040503050406030204" pitchFamily="18" charset="0"/>
                        <a:ea typeface="Cambria Math" panose="02040503050406030204" pitchFamily="18" charset="0"/>
                      </a:rPr>
                      <m:t>’</m:t>
                    </m:r>
                  </m:oMath>
                </a14:m>
                <a:r>
                  <a:rPr lang="en-US" dirty="0">
                    <a:solidFill>
                      <a:srgbClr val="00B050"/>
                    </a:solidFill>
                    <a:ea typeface="Cambria Math" panose="02040503050406030204" pitchFamily="18" charset="0"/>
                  </a:rPr>
                  <a:t>]</a:t>
                </a:r>
              </a:p>
              <a:p>
                <a:pPr marL="0" indent="0">
                  <a:buNone/>
                </a:pPr>
                <a:r>
                  <a:rPr lang="en-US" dirty="0" err="1">
                    <a:solidFill>
                      <a:srgbClr val="00B050"/>
                    </a:solidFill>
                    <a:ea typeface="Cambria Math" panose="02040503050406030204" pitchFamily="18" charset="0"/>
                  </a:rPr>
                  <a:t>Succ</a:t>
                </a:r>
                <a:r>
                  <a:rPr lang="en-US" dirty="0">
                    <a:solidFill>
                      <a:srgbClr val="00B050"/>
                    </a:solidFill>
                    <a:ea typeface="Cambria Math" panose="02040503050406030204" pitchFamily="18" charset="0"/>
                  </a:rPr>
                  <a:t>(R) is the open region [s, </a:t>
                </a:r>
                <a14:m>
                  <m:oMath xmlns:m="http://schemas.openxmlformats.org/officeDocument/2006/math">
                    <m:r>
                      <a:rPr lang="en-US" i="1" dirty="0" smtClean="0">
                        <a:solidFill>
                          <a:srgbClr val="00B050"/>
                        </a:solidFill>
                        <a:latin typeface="Cambria Math" panose="02040503050406030204" pitchFamily="18" charset="0"/>
                        <a:ea typeface="Cambria Math" panose="02040503050406030204" pitchFamily="18" charset="0"/>
                      </a:rPr>
                      <m:t>\</m:t>
                    </m:r>
                    <m:r>
                      <m:rPr>
                        <m:sty m:val="p"/>
                      </m:rPr>
                      <a:rPr lang="en-US" i="1" dirty="0" smtClean="0">
                        <a:solidFill>
                          <a:srgbClr val="00B050"/>
                        </a:solidFill>
                        <a:latin typeface="Cambria Math" panose="02040503050406030204" pitchFamily="18" charset="0"/>
                        <a:ea typeface="Cambria Math" panose="02040503050406030204" pitchFamily="18" charset="0"/>
                      </a:rPr>
                      <m:t>floor</m:t>
                    </m:r>
                    <m:d>
                      <m:dPr>
                        <m:ctrlPr>
                          <a:rPr lang="en-US" i="1" dirty="0" smtClean="0">
                            <a:solidFill>
                              <a:srgbClr val="00B050"/>
                            </a:solidFill>
                            <a:latin typeface="Cambria Math" panose="02040503050406030204" pitchFamily="18" charset="0"/>
                            <a:ea typeface="Cambria Math" panose="02040503050406030204" pitchFamily="18" charset="0"/>
                          </a:rPr>
                        </m:ctrlPr>
                      </m:dPr>
                      <m:e>
                        <m:r>
                          <a:rPr lang="en-US" i="1" dirty="0" smtClean="0">
                            <a:solidFill>
                              <a:srgbClr val="00B050"/>
                            </a:solidFill>
                            <a:latin typeface="Cambria Math" panose="02040503050406030204" pitchFamily="18" charset="0"/>
                            <a:ea typeface="Cambria Math" panose="02040503050406030204" pitchFamily="18" charset="0"/>
                          </a:rPr>
                          <m:t>𝑥</m:t>
                        </m:r>
                      </m:e>
                    </m:d>
                    <m:r>
                      <a:rPr lang="en-US" i="1" dirty="0" smtClean="0">
                        <a:solidFill>
                          <a:srgbClr val="00B050"/>
                        </a:solidFill>
                        <a:latin typeface="Cambria Math" panose="02040503050406030204" pitchFamily="18" charset="0"/>
                        <a:ea typeface="Cambria Math" panose="02040503050406030204" pitchFamily="18" charset="0"/>
                      </a:rPr>
                      <m:t>=</m:t>
                    </m:r>
                    <m:r>
                      <a:rPr lang="en-US" b="0" i="1" dirty="0" smtClean="0">
                        <a:solidFill>
                          <a:srgbClr val="00B050"/>
                        </a:solidFill>
                        <a:latin typeface="Cambria Math" panose="02040503050406030204" pitchFamily="18" charset="0"/>
                        <a:ea typeface="Cambria Math" panose="02040503050406030204" pitchFamily="18" charset="0"/>
                      </a:rPr>
                      <m:t>1</m:t>
                    </m:r>
                    <m:r>
                      <a:rPr lang="en-US" i="1" dirty="0" smtClean="0">
                        <a:solidFill>
                          <a:srgbClr val="00B050"/>
                        </a:solidFill>
                        <a:latin typeface="Cambria Math" panose="02040503050406030204" pitchFamily="18" charset="0"/>
                        <a:ea typeface="Cambria Math" panose="02040503050406030204" pitchFamily="18" charset="0"/>
                      </a:rPr>
                      <m:t>, \</m:t>
                    </m:r>
                    <m:r>
                      <m:rPr>
                        <m:sty m:val="p"/>
                      </m:rPr>
                      <a:rPr lang="en-US" i="1" dirty="0" smtClean="0">
                        <a:solidFill>
                          <a:srgbClr val="00B050"/>
                        </a:solidFill>
                        <a:latin typeface="Cambria Math" panose="02040503050406030204" pitchFamily="18" charset="0"/>
                        <a:ea typeface="Cambria Math" panose="02040503050406030204" pitchFamily="18" charset="0"/>
                      </a:rPr>
                      <m:t>floor</m:t>
                    </m:r>
                    <m:d>
                      <m:dPr>
                        <m:ctrlPr>
                          <a:rPr lang="en-US" i="1" dirty="0" smtClean="0">
                            <a:solidFill>
                              <a:srgbClr val="00B050"/>
                            </a:solidFill>
                            <a:latin typeface="Cambria Math" panose="02040503050406030204" pitchFamily="18" charset="0"/>
                            <a:ea typeface="Cambria Math" panose="02040503050406030204" pitchFamily="18" charset="0"/>
                          </a:rPr>
                        </m:ctrlPr>
                      </m:dPr>
                      <m:e>
                        <m:r>
                          <a:rPr lang="en-US" i="1" dirty="0" smtClean="0">
                            <a:solidFill>
                              <a:srgbClr val="00B050"/>
                            </a:solidFill>
                            <a:latin typeface="Cambria Math" panose="02040503050406030204" pitchFamily="18" charset="0"/>
                            <a:ea typeface="Cambria Math" panose="02040503050406030204" pitchFamily="18" charset="0"/>
                          </a:rPr>
                          <m:t>𝑦</m:t>
                        </m:r>
                      </m:e>
                    </m:d>
                    <m:r>
                      <a:rPr lang="en-US" i="1" dirty="0" smtClean="0">
                        <a:solidFill>
                          <a:srgbClr val="00B050"/>
                        </a:solidFill>
                        <a:latin typeface="Cambria Math" panose="02040503050406030204" pitchFamily="18" charset="0"/>
                        <a:ea typeface="Cambria Math" panose="02040503050406030204" pitchFamily="18" charset="0"/>
                      </a:rPr>
                      <m:t>= 1, \</m:t>
                    </m:r>
                    <m:r>
                      <m:rPr>
                        <m:sty m:val="p"/>
                      </m:rPr>
                      <a:rPr lang="en-US" i="1" dirty="0" smtClean="0">
                        <a:solidFill>
                          <a:srgbClr val="00B050"/>
                        </a:solidFill>
                        <a:latin typeface="Cambria Math" panose="02040503050406030204" pitchFamily="18" charset="0"/>
                        <a:ea typeface="Cambria Math" panose="02040503050406030204" pitchFamily="18" charset="0"/>
                      </a:rPr>
                      <m:t>floor</m:t>
                    </m:r>
                    <m:d>
                      <m:dPr>
                        <m:ctrlPr>
                          <a:rPr lang="en-US" i="1" dirty="0" smtClean="0">
                            <a:solidFill>
                              <a:srgbClr val="00B050"/>
                            </a:solidFill>
                            <a:latin typeface="Cambria Math" panose="02040503050406030204" pitchFamily="18" charset="0"/>
                            <a:ea typeface="Cambria Math" panose="02040503050406030204" pitchFamily="18" charset="0"/>
                          </a:rPr>
                        </m:ctrlPr>
                      </m:dPr>
                      <m:e>
                        <m:r>
                          <a:rPr lang="en-US" i="1" dirty="0" smtClean="0">
                            <a:solidFill>
                              <a:srgbClr val="00B050"/>
                            </a:solidFill>
                            <a:latin typeface="Cambria Math" panose="02040503050406030204" pitchFamily="18" charset="0"/>
                            <a:ea typeface="Cambria Math" panose="02040503050406030204" pitchFamily="18" charset="0"/>
                          </a:rPr>
                          <m:t>𝑧</m:t>
                        </m:r>
                      </m:e>
                    </m:d>
                    <m:r>
                      <a:rPr lang="en-US" i="1" dirty="0" smtClean="0">
                        <a:solidFill>
                          <a:srgbClr val="00B050"/>
                        </a:solidFill>
                        <a:latin typeface="Cambria Math" panose="02040503050406030204" pitchFamily="18" charset="0"/>
                        <a:ea typeface="Cambria Math" panose="02040503050406030204" pitchFamily="18" charset="0"/>
                      </a:rPr>
                      <m:t>=0</m:t>
                    </m:r>
                    <m:r>
                      <a:rPr lang="en-US" b="0" i="0" dirty="0" smtClean="0">
                        <a:solidFill>
                          <a:srgbClr val="00B050"/>
                        </a:solidFill>
                        <a:latin typeface="Cambria Math" panose="02040503050406030204" pitchFamily="18" charset="0"/>
                        <a:ea typeface="Cambria Math" panose="02040503050406030204" pitchFamily="18" charset="0"/>
                      </a:rPr>
                      <m:t>, 0&lt; </m:t>
                    </m:r>
                    <m:r>
                      <m:rPr>
                        <m:sty m:val="p"/>
                      </m:rPr>
                      <a:rPr lang="en-US" b="0" i="0" dirty="0" smtClean="0">
                        <a:solidFill>
                          <a:srgbClr val="00B050"/>
                        </a:solidFill>
                        <a:latin typeface="Cambria Math" panose="02040503050406030204" pitchFamily="18" charset="0"/>
                        <a:ea typeface="Cambria Math" panose="02040503050406030204" pitchFamily="18" charset="0"/>
                      </a:rPr>
                      <m:t>x</m:t>
                    </m:r>
                    <m:r>
                      <a:rPr lang="en-US" b="0" i="0" dirty="0" smtClean="0">
                        <a:solidFill>
                          <a:srgbClr val="00B050"/>
                        </a:solidFill>
                        <a:latin typeface="Cambria Math" panose="02040503050406030204" pitchFamily="18" charset="0"/>
                        <a:ea typeface="Cambria Math" panose="02040503050406030204" pitchFamily="18" charset="0"/>
                      </a:rPr>
                      <m:t>′</m:t>
                    </m:r>
                    <m:r>
                      <a:rPr lang="en-US" i="1" dirty="0" smtClean="0">
                        <a:solidFill>
                          <a:srgbClr val="00B050"/>
                        </a:solidFill>
                        <a:latin typeface="Cambria Math" panose="02040503050406030204" pitchFamily="18" charset="0"/>
                        <a:ea typeface="Cambria Math" panose="02040503050406030204" pitchFamily="18" charset="0"/>
                      </a:rPr>
                      <m:t> &lt;</m:t>
                    </m:r>
                    <m:r>
                      <a:rPr lang="en-US" b="0" i="1" dirty="0" smtClean="0">
                        <a:solidFill>
                          <a:srgbClr val="00B050"/>
                        </a:solidFill>
                        <a:latin typeface="Cambria Math" panose="02040503050406030204" pitchFamily="18" charset="0"/>
                        <a:ea typeface="Cambria Math" panose="02040503050406030204" pitchFamily="18" charset="0"/>
                      </a:rPr>
                      <m:t>𝑦</m:t>
                    </m:r>
                    <m:r>
                      <a:rPr lang="en-US" i="1" dirty="0" smtClean="0">
                        <a:solidFill>
                          <a:srgbClr val="00B050"/>
                        </a:solidFill>
                        <a:latin typeface="Cambria Math" panose="02040503050406030204" pitchFamily="18" charset="0"/>
                        <a:ea typeface="Cambria Math" panose="02040503050406030204" pitchFamily="18" charset="0"/>
                      </a:rPr>
                      <m:t>’ &lt;</m:t>
                    </m:r>
                    <m:r>
                      <a:rPr lang="en-US" b="0" i="1" dirty="0" smtClean="0">
                        <a:solidFill>
                          <a:srgbClr val="00B050"/>
                        </a:solidFill>
                        <a:latin typeface="Cambria Math" panose="02040503050406030204" pitchFamily="18" charset="0"/>
                        <a:ea typeface="Cambria Math" panose="02040503050406030204" pitchFamily="18" charset="0"/>
                      </a:rPr>
                      <m:t>𝑧</m:t>
                    </m:r>
                    <m:r>
                      <a:rPr lang="en-US" i="1" dirty="0" smtClean="0">
                        <a:solidFill>
                          <a:srgbClr val="00B050"/>
                        </a:solidFill>
                        <a:latin typeface="Cambria Math" panose="02040503050406030204" pitchFamily="18" charset="0"/>
                        <a:ea typeface="Cambria Math" panose="02040503050406030204" pitchFamily="18" charset="0"/>
                      </a:rPr>
                      <m:t>’</m:t>
                    </m:r>
                  </m:oMath>
                </a14:m>
                <a:r>
                  <a:rPr lang="en-US" dirty="0">
                    <a:solidFill>
                      <a:srgbClr val="00B050"/>
                    </a:solidFill>
                    <a:ea typeface="Cambria Math" panose="02040503050406030204" pitchFamily="18" charset="0"/>
                  </a:rPr>
                  <a:t>]</a:t>
                </a:r>
              </a:p>
              <a:p>
                <a:endParaRPr lang="en-US" b="0" dirty="0">
                  <a:ea typeface="Cambria Math" panose="02040503050406030204" pitchFamily="18" charset="0"/>
                </a:endParaRPr>
              </a:p>
            </p:txBody>
          </p:sp>
        </mc:Choice>
        <mc:Fallback xmlns="">
          <p:sp>
            <p:nvSpPr>
              <p:cNvPr id="4" name="Content Placeholder 3">
                <a:extLst>
                  <a:ext uri="{FF2B5EF4-FFF2-40B4-BE49-F238E27FC236}">
                    <a16:creationId xmlns:a16="http://schemas.microsoft.com/office/drawing/2014/main" id="{4E4E7543-C056-4E16-985C-06B888CAACD0}"/>
                  </a:ext>
                </a:extLst>
              </p:cNvPr>
              <p:cNvSpPr>
                <a:spLocks noGrp="1" noRot="1" noChangeAspect="1" noMove="1" noResize="1" noEditPoints="1" noAdjustHandles="1" noChangeArrowheads="1" noChangeShapeType="1" noTextEdit="1"/>
              </p:cNvSpPr>
              <p:nvPr>
                <p:ph idx="1"/>
              </p:nvPr>
            </p:nvSpPr>
            <p:spPr>
              <a:blipFill>
                <a:blip r:embed="rId2"/>
                <a:stretch>
                  <a:fillRect l="-331" t="-1174" r="-608"/>
                </a:stretch>
              </a:blipFill>
            </p:spPr>
            <p:txBody>
              <a:bodyPr/>
              <a:lstStyle/>
              <a:p>
                <a:r>
                  <a:rPr lang="en-US">
                    <a:noFill/>
                  </a:rPr>
                  <a:t> </a:t>
                </a:r>
              </a:p>
            </p:txBody>
          </p:sp>
        </mc:Fallback>
      </mc:AlternateContent>
    </p:spTree>
    <p:extLst>
      <p:ext uri="{BB962C8B-B14F-4D97-AF65-F5344CB8AC3E}">
        <p14:creationId xmlns:p14="http://schemas.microsoft.com/office/powerpoint/2010/main" val="4235690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REGION GRAPH</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E4E7543-C056-4E16-985C-06B888CAACD0}"/>
                  </a:ext>
                </a:extLst>
              </p:cNvPr>
              <p:cNvSpPr>
                <a:spLocks noGrp="1"/>
              </p:cNvSpPr>
              <p:nvPr>
                <p:ph idx="1"/>
              </p:nvPr>
            </p:nvSpPr>
            <p:spPr/>
            <p:txBody>
              <a:bodyPr>
                <a:normAutofit/>
              </a:bodyPr>
              <a:lstStyle/>
              <a:p>
                <a:r>
                  <a:rPr lang="en-US" dirty="0"/>
                  <a:t>The edges of the region graph R(A) fall into two categories:</a:t>
                </a:r>
              </a:p>
              <a:p>
                <a:r>
                  <a:rPr lang="en-US" b="1" dirty="0"/>
                  <a:t>Transition edges</a:t>
                </a:r>
                <a:r>
                  <a:rPr lang="en-US" dirty="0"/>
                  <a:t> If (s, 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0</m:t>
                        </m:r>
                      </m:sup>
                    </m:sSup>
                  </m:oMath>
                </a14:m>
                <a:r>
                  <a:rPr lang="en-US" dirty="0"/>
                  <a:t> (t, d), then there is an edge from the region </a:t>
                </a:r>
                <a14:m>
                  <m:oMath xmlns:m="http://schemas.openxmlformats.org/officeDocument/2006/math">
                    <m:sSub>
                      <m:sSubPr>
                        <m:ctrlPr>
                          <a:rPr lang="en-US" b="0" i="1" dirty="0" smtClean="0">
                            <a:latin typeface="Cambria Math" panose="02040503050406030204" pitchFamily="18" charset="0"/>
                          </a:rPr>
                        </m:ctrlPr>
                      </m:sSubPr>
                      <m:e>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𝑠</m:t>
                            </m:r>
                            <m:r>
                              <a:rPr lang="en-US" i="1" dirty="0" smtClean="0">
                                <a:latin typeface="Cambria Math" panose="02040503050406030204" pitchFamily="18" charset="0"/>
                              </a:rPr>
                              <m:t>, </m:t>
                            </m:r>
                            <m:r>
                              <a:rPr lang="en-US" i="1" dirty="0" smtClean="0">
                                <a:latin typeface="Cambria Math" panose="02040503050406030204" pitchFamily="18" charset="0"/>
                              </a:rPr>
                              <m:t>𝑐</m:t>
                            </m:r>
                          </m:e>
                        </m:d>
                      </m:e>
                      <m:sub>
                        <m:r>
                          <a:rPr lang="en-US" b="0" i="1" dirty="0" smtClean="0">
                            <a:latin typeface="Cambria Math" panose="02040503050406030204" pitchFamily="18" charset="0"/>
                            <a:ea typeface="Cambria Math" panose="02040503050406030204" pitchFamily="18" charset="0"/>
                          </a:rPr>
                          <m:t>≅</m:t>
                        </m:r>
                      </m:sub>
                    </m:sSub>
                  </m:oMath>
                </a14:m>
                <a:r>
                  <a:rPr lang="en-US" dirty="0"/>
                  <a:t> to the region </a:t>
                </a:r>
                <a14:m>
                  <m:oMath xmlns:m="http://schemas.openxmlformats.org/officeDocument/2006/math">
                    <m:sSub>
                      <m:sSubPr>
                        <m:ctrlPr>
                          <a:rPr lang="en-US" b="0" i="1" dirty="0" smtClean="0">
                            <a:latin typeface="Cambria Math" panose="02040503050406030204" pitchFamily="18" charset="0"/>
                          </a:rPr>
                        </m:ctrlPr>
                      </m:sSubPr>
                      <m:e>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𝑡</m:t>
                            </m:r>
                            <m:r>
                              <a:rPr lang="en-US" i="1" dirty="0" smtClean="0">
                                <a:latin typeface="Cambria Math" panose="02040503050406030204" pitchFamily="18" charset="0"/>
                              </a:rPr>
                              <m:t>, </m:t>
                            </m:r>
                            <m:r>
                              <a:rPr lang="en-US" i="1" dirty="0" smtClean="0">
                                <a:latin typeface="Cambria Math" panose="02040503050406030204" pitchFamily="18" charset="0"/>
                              </a:rPr>
                              <m:t>𝑑</m:t>
                            </m:r>
                          </m:e>
                        </m:d>
                      </m:e>
                      <m:sub>
                        <m:r>
                          <a:rPr lang="en-US" b="0" i="1" dirty="0" smtClean="0">
                            <a:latin typeface="Cambria Math" panose="02040503050406030204" pitchFamily="18" charset="0"/>
                            <a:ea typeface="Cambria Math" panose="02040503050406030204" pitchFamily="18" charset="0"/>
                          </a:rPr>
                          <m:t>≈</m:t>
                        </m:r>
                      </m:sub>
                    </m:sSub>
                  </m:oMath>
                </a14:m>
                <a:r>
                  <a:rPr lang="en-US" dirty="0"/>
                  <a:t>. </a:t>
                </a:r>
              </a:p>
              <a:p>
                <a:r>
                  <a:rPr lang="en-US" b="1" dirty="0"/>
                  <a:t>Time edges</a:t>
                </a:r>
                <a:r>
                  <a:rPr lang="en-US" dirty="0"/>
                  <a:t> For each boundary region R, there is an edge from </a:t>
                </a:r>
                <a:r>
                  <a:rPr lang="en-US" dirty="0" err="1"/>
                  <a:t>pred</a:t>
                </a:r>
                <a:r>
                  <a:rPr lang="en-US" dirty="0"/>
                  <a:t>(R) to R, and an edge from R to </a:t>
                </a:r>
                <a:r>
                  <a:rPr lang="en-US" dirty="0" err="1"/>
                  <a:t>succ</a:t>
                </a:r>
                <a:r>
                  <a:rPr lang="en-US" dirty="0"/>
                  <a:t>(R).</a:t>
                </a:r>
              </a:p>
              <a:p>
                <a:r>
                  <a:rPr lang="en-US" dirty="0"/>
                  <a:t>Note: Regions with self loops can be ignored for reachability problems. </a:t>
                </a:r>
                <a:endParaRPr lang="en-US" b="0" dirty="0">
                  <a:ea typeface="Cambria Math" panose="02040503050406030204" pitchFamily="18" charset="0"/>
                </a:endParaRPr>
              </a:p>
            </p:txBody>
          </p:sp>
        </mc:Choice>
        <mc:Fallback xmlns="">
          <p:sp>
            <p:nvSpPr>
              <p:cNvPr id="4" name="Content Placeholder 3">
                <a:extLst>
                  <a:ext uri="{FF2B5EF4-FFF2-40B4-BE49-F238E27FC236}">
                    <a16:creationId xmlns:a16="http://schemas.microsoft.com/office/drawing/2014/main" id="{4E4E7543-C056-4E16-985C-06B888CAACD0}"/>
                  </a:ext>
                </a:extLst>
              </p:cNvPr>
              <p:cNvSpPr>
                <a:spLocks noGrp="1" noRot="1" noChangeAspect="1" noMove="1" noResize="1" noEditPoints="1" noAdjustHandles="1" noChangeArrowheads="1" noChangeShapeType="1" noTextEdit="1"/>
              </p:cNvSpPr>
              <p:nvPr>
                <p:ph idx="1"/>
              </p:nvPr>
            </p:nvSpPr>
            <p:spPr>
              <a:blipFill>
                <a:blip r:embed="rId2"/>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2353239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Duration measures and duration bounded reachability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E4E7543-C056-4E16-985C-06B888CAACD0}"/>
                  </a:ext>
                </a:extLst>
              </p:cNvPr>
              <p:cNvSpPr>
                <a:spLocks noGrp="1"/>
              </p:cNvSpPr>
              <p:nvPr>
                <p:ph idx="1"/>
              </p:nvPr>
            </p:nvSpPr>
            <p:spPr/>
            <p:txBody>
              <a:bodyPr>
                <a:normAutofit/>
              </a:bodyPr>
              <a:lstStyle/>
              <a:p>
                <a:r>
                  <a:rPr lang="en-US" dirty="0"/>
                  <a:t>A </a:t>
                </a:r>
                <a:r>
                  <a:rPr lang="en-US" b="1" dirty="0"/>
                  <a:t>duration measure </a:t>
                </a:r>
                <a:r>
                  <a:rPr lang="en-US" dirty="0"/>
                  <a:t>for the timed automaton A is a function p from the locations of A to the nonnegative integers.</a:t>
                </a:r>
              </a:p>
              <a:p>
                <a:r>
                  <a:rPr lang="en-US" dirty="0"/>
                  <a:t>A </a:t>
                </a:r>
                <a:r>
                  <a:rPr lang="en-US" b="1" dirty="0"/>
                  <a:t>duration constraint</a:t>
                </a:r>
                <a:r>
                  <a:rPr lang="en-US" dirty="0"/>
                  <a:t> for A is of the form </a:t>
                </a:r>
                <a14:m>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𝑝</m:t>
                        </m:r>
                      </m:e>
                    </m:nary>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 </m:t>
                    </m:r>
                  </m:oMath>
                </a14:m>
                <a:r>
                  <a:rPr lang="en-US" dirty="0"/>
                  <a:t>, where p is a duration measure for A and </a:t>
                </a:r>
                <a14:m>
                  <m:oMath xmlns:m="http://schemas.openxmlformats.org/officeDocument/2006/math">
                    <m:r>
                      <a:rPr lang="en-US" b="0" i="1" smtClean="0">
                        <a:latin typeface="Cambria Math" panose="02040503050406030204" pitchFamily="18" charset="0"/>
                      </a:rPr>
                      <m:t>𝐼</m:t>
                    </m:r>
                  </m:oMath>
                </a14:m>
                <a:r>
                  <a:rPr lang="en-US" dirty="0"/>
                  <a:t> is a bounded interval of the nonnegative real line whose endpoints are integers (</a:t>
                </a:r>
                <a14:m>
                  <m:oMath xmlns:m="http://schemas.openxmlformats.org/officeDocument/2006/math">
                    <m:r>
                      <a:rPr lang="en-US" b="0" i="1" smtClean="0">
                        <a:latin typeface="Cambria Math" panose="02040503050406030204" pitchFamily="18" charset="0"/>
                      </a:rPr>
                      <m:t>𝐼</m:t>
                    </m:r>
                  </m:oMath>
                </a14:m>
                <a:r>
                  <a:rPr lang="en-US" dirty="0"/>
                  <a:t> may be open, half-open, or closed).</a:t>
                </a:r>
              </a:p>
              <a:p>
                <a:r>
                  <a:rPr lang="en-US" dirty="0"/>
                  <a:t>Let p be a duration measure for A. We extend the state space of A to evaluate the integral </a:t>
                </a:r>
                <a14:m>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𝑝</m:t>
                        </m:r>
                      </m:e>
                    </m:nary>
                  </m:oMath>
                </a14:m>
                <a:r>
                  <a:rPr lang="en-US" dirty="0"/>
                  <a:t> along the runs of A. </a:t>
                </a:r>
              </a:p>
              <a:p>
                <a:r>
                  <a:rPr lang="en-US" dirty="0"/>
                  <a:t>An extended state of A is a pair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𝜖</m:t>
                    </m:r>
                  </m:oMath>
                </a14:m>
                <a:r>
                  <a:rPr lang="en-US" dirty="0"/>
                  <a:t>) consisting of a state </a:t>
                </a:r>
                <a14:m>
                  <m:oMath xmlns:m="http://schemas.openxmlformats.org/officeDocument/2006/math">
                    <m:r>
                      <a:rPr lang="en-US" b="0" i="1" smtClean="0">
                        <a:latin typeface="Cambria Math" panose="02040503050406030204" pitchFamily="18" charset="0"/>
                      </a:rPr>
                      <m:t>𝜎</m:t>
                    </m:r>
                  </m:oMath>
                </a14:m>
                <a:r>
                  <a:rPr lang="en-US" dirty="0"/>
                  <a:t> of A and a nonnegative real number </a:t>
                </a:r>
                <a14:m>
                  <m:oMath xmlns:m="http://schemas.openxmlformats.org/officeDocument/2006/math">
                    <m:r>
                      <a:rPr lang="en-US" b="0" i="1" smtClean="0">
                        <a:latin typeface="Cambria Math" panose="02040503050406030204" pitchFamily="18" charset="0"/>
                      </a:rPr>
                      <m:t>𝜖</m:t>
                    </m:r>
                  </m:oMath>
                </a14:m>
                <a:r>
                  <a:rPr lang="en-US" dirty="0"/>
                  <a:t>.</a:t>
                </a:r>
                <a:endParaRPr lang="en-US" b="0" dirty="0">
                  <a:ea typeface="Cambria Math" panose="02040503050406030204" pitchFamily="18" charset="0"/>
                </a:endParaRPr>
              </a:p>
            </p:txBody>
          </p:sp>
        </mc:Choice>
        <mc:Fallback xmlns="">
          <p:sp>
            <p:nvSpPr>
              <p:cNvPr id="4" name="Content Placeholder 3">
                <a:extLst>
                  <a:ext uri="{FF2B5EF4-FFF2-40B4-BE49-F238E27FC236}">
                    <a16:creationId xmlns:a16="http://schemas.microsoft.com/office/drawing/2014/main" id="{4E4E7543-C056-4E16-985C-06B888CAACD0}"/>
                  </a:ext>
                </a:extLst>
              </p:cNvPr>
              <p:cNvSpPr>
                <a:spLocks noGrp="1" noRot="1" noChangeAspect="1" noMove="1" noResize="1" noEditPoints="1" noAdjustHandles="1" noChangeArrowheads="1" noChangeShapeType="1" noTextEdit="1"/>
              </p:cNvSpPr>
              <p:nvPr>
                <p:ph idx="1"/>
              </p:nvPr>
            </p:nvSpPr>
            <p:spPr>
              <a:blipFill>
                <a:blip r:embed="rId2"/>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1084943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Duration measures and duration bounded reachability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E4E7543-C056-4E16-985C-06B888CAACD0}"/>
                  </a:ext>
                </a:extLst>
              </p:cNvPr>
              <p:cNvSpPr>
                <a:spLocks noGrp="1"/>
              </p:cNvSpPr>
              <p:nvPr>
                <p:ph idx="1"/>
              </p:nvPr>
            </p:nvSpPr>
            <p:spPr/>
            <p:txBody>
              <a:bodyPr>
                <a:normAutofit/>
              </a:bodyPr>
              <a:lstStyle/>
              <a:p>
                <a:r>
                  <a:rPr lang="en-US" dirty="0"/>
                  <a:t>The successor relation on states is extended as follows:</a:t>
                </a:r>
              </a:p>
              <a:p>
                <a:r>
                  <a:rPr lang="en-US" dirty="0"/>
                  <a:t> </a:t>
                </a:r>
                <a:r>
                  <a:rPr lang="en-US" b="1" dirty="0"/>
                  <a:t>Transition successor</a:t>
                </a:r>
                <a:r>
                  <a:rPr lang="en-US" dirty="0"/>
                  <a:t> For all extended states (s, c, </a:t>
                </a:r>
                <a14:m>
                  <m:oMath xmlns:m="http://schemas.openxmlformats.org/officeDocument/2006/math">
                    <m:r>
                      <a:rPr lang="en-US" b="0" i="1" smtClean="0">
                        <a:latin typeface="Cambria Math" panose="02040503050406030204" pitchFamily="18" charset="0"/>
                      </a:rPr>
                      <m:t>𝜖</m:t>
                    </m:r>
                  </m:oMath>
                </a14:m>
                <a:r>
                  <a:rPr lang="en-US" dirty="0"/>
                  <a:t>) and all transitions (s, t, </a:t>
                </a:r>
                <a14:m>
                  <m:oMath xmlns:m="http://schemas.openxmlformats.org/officeDocument/2006/math">
                    <m:r>
                      <a:rPr lang="en-US" b="0" i="1" smtClean="0">
                        <a:latin typeface="Cambria Math" panose="02040503050406030204" pitchFamily="18" charset="0"/>
                      </a:rPr>
                      <m:t>𝜑</m:t>
                    </m:r>
                  </m:oMath>
                </a14:m>
                <a:r>
                  <a:rPr lang="en-US" dirty="0"/>
                  <a:t>, x) such that c satisfies </a:t>
                </a:r>
                <a14:m>
                  <m:oMath xmlns:m="http://schemas.openxmlformats.org/officeDocument/2006/math">
                    <m:r>
                      <a:rPr lang="en-US" b="0" i="1" smtClean="0">
                        <a:latin typeface="Cambria Math" panose="02040503050406030204" pitchFamily="18" charset="0"/>
                      </a:rPr>
                      <m:t>𝜑</m:t>
                    </m:r>
                  </m:oMath>
                </a14:m>
                <a:r>
                  <a:rPr lang="en-US" dirty="0"/>
                  <a:t>, define </a:t>
                </a:r>
              </a:p>
              <a:p>
                <a:pPr marL="0" indent="0">
                  <a:buNone/>
                </a:pP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r>
                      <a:rPr lang="en-US" i="1" dirty="0" smtClean="0">
                        <a:latin typeface="Cambria Math" panose="02040503050406030204" pitchFamily="18" charset="0"/>
                      </a:rPr>
                      <m:t>𝑐</m:t>
                    </m:r>
                    <m:r>
                      <a:rPr lang="en-US" i="1" dirty="0" smtClean="0">
                        <a:latin typeface="Cambria Math" panose="02040503050406030204" pitchFamily="18" charset="0"/>
                      </a:rPr>
                      <m:t>, </m:t>
                    </m:r>
                    <m:r>
                      <a:rPr lang="en-US" b="0" i="1" smtClean="0">
                        <a:latin typeface="Cambria Math" panose="02040503050406030204" pitchFamily="18" charset="0"/>
                      </a:rPr>
                      <m:t>𝜖</m:t>
                    </m:r>
                    <m:r>
                      <a:rPr lang="en-US" i="1" dirty="0"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𝛿</m:t>
                        </m:r>
                      </m:sup>
                    </m:sSup>
                    <m:r>
                      <a:rPr lang="en-US" i="1" dirty="0" smtClean="0">
                        <a:latin typeface="Cambria Math" panose="02040503050406030204" pitchFamily="18" charset="0"/>
                      </a:rPr>
                      <m:t> (</m:t>
                    </m:r>
                    <m:r>
                      <a:rPr lang="en-US" i="1" dirty="0" smtClean="0">
                        <a:latin typeface="Cambria Math" panose="02040503050406030204" pitchFamily="18" charset="0"/>
                      </a:rPr>
                      <m:t>𝑡</m:t>
                    </m:r>
                    <m:r>
                      <a:rPr lang="en-US" i="1" dirty="0" smtClean="0">
                        <a:latin typeface="Cambria Math" panose="02040503050406030204" pitchFamily="18" charset="0"/>
                      </a:rPr>
                      <m:t>, </m:t>
                    </m:r>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0],</m:t>
                    </m:r>
                    <m:r>
                      <a:rPr lang="en-US" i="1" dirty="0" smtClean="0">
                        <a:latin typeface="Cambria Math" panose="02040503050406030204" pitchFamily="18" charset="0"/>
                      </a:rPr>
                      <m:t>𝜖</m:t>
                    </m:r>
                    <m:r>
                      <a:rPr lang="en-US" i="1" dirty="0" smtClean="0">
                        <a:latin typeface="Cambria Math" panose="02040503050406030204" pitchFamily="18" charset="0"/>
                      </a:rPr>
                      <m:t>)</m:t>
                    </m:r>
                  </m:oMath>
                </a14:m>
                <a:r>
                  <a:rPr lang="en-US" dirty="0"/>
                  <a:t>. </a:t>
                </a:r>
              </a:p>
              <a:p>
                <a:r>
                  <a:rPr lang="en-US" b="1" dirty="0"/>
                  <a:t>Time successor </a:t>
                </a:r>
                <a:r>
                  <a:rPr lang="en-US" dirty="0"/>
                  <a:t>For all extended states (s, c, </a:t>
                </a:r>
                <a14:m>
                  <m:oMath xmlns:m="http://schemas.openxmlformats.org/officeDocument/2006/math">
                    <m:r>
                      <a:rPr lang="en-US" b="0" i="1" smtClean="0">
                        <a:latin typeface="Cambria Math" panose="02040503050406030204" pitchFamily="18" charset="0"/>
                      </a:rPr>
                      <m:t>𝜖</m:t>
                    </m:r>
                  </m:oMath>
                </a14:m>
                <a:r>
                  <a:rPr lang="en-US" dirty="0"/>
                  <a:t>) and all time increments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ℝ</m:t>
                    </m:r>
                  </m:oMath>
                </a14:m>
                <a:r>
                  <a:rPr lang="en-US" dirty="0"/>
                  <a:t>, define </a:t>
                </a:r>
              </a:p>
              <a:p>
                <a:pPr marL="0" indent="0">
                  <a:buNone/>
                </a:pPr>
                <a:r>
                  <a:rPr lang="en-US" dirty="0"/>
                  <a:t>(</a:t>
                </a:r>
                <a:r>
                  <a:rPr lang="en-US" dirty="0" err="1"/>
                  <a:t>s,c</a:t>
                </a:r>
                <a:r>
                  <a:rPr lang="en-US" dirty="0"/>
                  <a:t>,</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𝜖</m:t>
                    </m:r>
                  </m:oMath>
                </a14:m>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𝛿</m:t>
                        </m:r>
                      </m:sup>
                    </m:sSup>
                  </m:oMath>
                </a14:m>
                <a:r>
                  <a:rPr lang="en-US" dirty="0"/>
                  <a: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r>
                      <a:rPr lang="en-US" i="1" dirty="0" smtClean="0">
                        <a:latin typeface="Cambria Math" panose="02040503050406030204" pitchFamily="18" charset="0"/>
                      </a:rPr>
                      <m:t>𝑐</m:t>
                    </m:r>
                    <m:r>
                      <a:rPr lang="en-US" i="1" dirty="0" smtClean="0">
                        <a:latin typeface="Cambria Math" panose="02040503050406030204" pitchFamily="18" charset="0"/>
                      </a:rPr>
                      <m:t> +</m:t>
                    </m:r>
                    <m:r>
                      <a:rPr lang="en-US" i="1" dirty="0" smtClean="0">
                        <a:latin typeface="Cambria Math" panose="02040503050406030204" pitchFamily="18" charset="0"/>
                      </a:rPr>
                      <m:t>𝛿</m:t>
                    </m:r>
                    <m:r>
                      <a:rPr lang="en-US" b="0" i="1" dirty="0" smtClean="0">
                        <a:latin typeface="Cambria Math" panose="02040503050406030204" pitchFamily="18" charset="0"/>
                      </a:rPr>
                      <m:t>, </m:t>
                    </m:r>
                    <m:r>
                      <a:rPr lang="en-US" b="0" i="1" dirty="0" smtClean="0">
                        <a:latin typeface="Cambria Math" panose="02040503050406030204" pitchFamily="18" charset="0"/>
                      </a:rPr>
                      <m:t>𝜖</m:t>
                    </m:r>
                    <m:r>
                      <a:rPr lang="en-US" b="0" i="1" dirty="0" smtClean="0">
                        <a:latin typeface="Cambria Math" panose="02040503050406030204" pitchFamily="18" charset="0"/>
                      </a:rPr>
                      <m:t>+</m:t>
                    </m:r>
                    <m:r>
                      <a:rPr lang="en-US" b="0" i="1" dirty="0" smtClean="0">
                        <a:latin typeface="Cambria Math" panose="02040503050406030204" pitchFamily="18" charset="0"/>
                      </a:rPr>
                      <m:t>𝛿</m:t>
                    </m:r>
                    <m:r>
                      <a:rPr lang="en-US" b="0" i="1" dirty="0" smtClean="0">
                        <a:latin typeface="Cambria Math" panose="02040503050406030204" pitchFamily="18" charset="0"/>
                      </a:rPr>
                      <m:t> .</m:t>
                    </m:r>
                    <m:r>
                      <a:rPr lang="en-US" b="0" i="1" dirty="0" smtClean="0">
                        <a:latin typeface="Cambria Math" panose="02040503050406030204" pitchFamily="18" charset="0"/>
                      </a:rPr>
                      <m:t>𝑝</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e>
                    </m:d>
                    <m:r>
                      <a:rPr lang="en-US" b="0" i="1" dirty="0" smtClean="0">
                        <a:latin typeface="Cambria Math" panose="02040503050406030204" pitchFamily="18" charset="0"/>
                      </a:rPr>
                      <m:t>)</m:t>
                    </m:r>
                  </m:oMath>
                </a14:m>
                <a:r>
                  <a:rPr lang="en-US" dirty="0"/>
                  <a:t> </a:t>
                </a:r>
                <a:endParaRPr lang="en-US" b="0" dirty="0">
                  <a:ea typeface="Cambria Math" panose="02040503050406030204" pitchFamily="18" charset="0"/>
                </a:endParaRPr>
              </a:p>
            </p:txBody>
          </p:sp>
        </mc:Choice>
        <mc:Fallback xmlns="">
          <p:sp>
            <p:nvSpPr>
              <p:cNvPr id="4" name="Content Placeholder 3">
                <a:extLst>
                  <a:ext uri="{FF2B5EF4-FFF2-40B4-BE49-F238E27FC236}">
                    <a16:creationId xmlns:a16="http://schemas.microsoft.com/office/drawing/2014/main" id="{4E4E7543-C056-4E16-985C-06B888CAACD0}"/>
                  </a:ext>
                </a:extLst>
              </p:cNvPr>
              <p:cNvSpPr>
                <a:spLocks noGrp="1" noRot="1" noChangeAspect="1" noMove="1" noResize="1" noEditPoints="1" noAdjustHandles="1" noChangeArrowheads="1" noChangeShapeType="1" noTextEdit="1"/>
              </p:cNvSpPr>
              <p:nvPr>
                <p:ph idx="1"/>
              </p:nvPr>
            </p:nvSpPr>
            <p:spPr>
              <a:blipFill>
                <a:blip r:embed="rId2"/>
                <a:stretch>
                  <a:fillRect l="-331"/>
                </a:stretch>
              </a:blipFill>
            </p:spPr>
            <p:txBody>
              <a:bodyPr/>
              <a:lstStyle/>
              <a:p>
                <a:r>
                  <a:rPr lang="en-US">
                    <a:noFill/>
                  </a:rPr>
                  <a:t> </a:t>
                </a:r>
              </a:p>
            </p:txBody>
          </p:sp>
        </mc:Fallback>
      </mc:AlternateContent>
    </p:spTree>
    <p:extLst>
      <p:ext uri="{BB962C8B-B14F-4D97-AF65-F5344CB8AC3E}">
        <p14:creationId xmlns:p14="http://schemas.microsoft.com/office/powerpoint/2010/main" val="3918549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EE0B-E676-403B-AD23-E28A8A1FFF2C}"/>
              </a:ext>
            </a:extLst>
          </p:cNvPr>
          <p:cNvSpPr>
            <a:spLocks noGrp="1"/>
          </p:cNvSpPr>
          <p:nvPr>
            <p:ph type="title"/>
          </p:nvPr>
        </p:nvSpPr>
        <p:spPr/>
        <p:txBody>
          <a:bodyPr/>
          <a:lstStyle/>
          <a:p>
            <a:r>
              <a:rPr lang="en-US" dirty="0"/>
              <a:t>Duration measures and duration bounded reachability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3D9C3F3-F39E-4D2C-BC26-71FC26638A1B}"/>
                  </a:ext>
                </a:extLst>
              </p:cNvPr>
              <p:cNvSpPr>
                <a:spLocks noGrp="1"/>
              </p:cNvSpPr>
              <p:nvPr>
                <p:ph idx="1"/>
              </p:nvPr>
            </p:nvSpPr>
            <p:spPr>
              <a:xfrm>
                <a:off x="581192" y="4373217"/>
                <a:ext cx="11029615" cy="2342364"/>
              </a:xfrm>
            </p:spPr>
            <p:txBody>
              <a:bodyPr/>
              <a:lstStyle/>
              <a:p>
                <a:r>
                  <a:rPr lang="en-US" dirty="0"/>
                  <a:t>The duration measure p is defined by p(a)=0 p(b)=1 p(c)=2. </a:t>
                </a:r>
              </a:p>
              <a:p>
                <a:r>
                  <a:rPr lang="en-US" dirty="0"/>
                  <a:t>Let Initial region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be a singleton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𝑎</m:t>
                    </m:r>
                    <m:r>
                      <a:rPr lang="en-US" b="0" i="1" dirty="0" smtClean="0">
                        <a:latin typeface="Cambria Math" panose="02040503050406030204" pitchFamily="18" charset="0"/>
                      </a:rPr>
                      <m:t> </m:t>
                    </m:r>
                    <m:r>
                      <a:rPr lang="en-US" i="1" dirty="0" err="1" smtClean="0">
                        <a:latin typeface="Cambria Math" panose="02040503050406030204" pitchFamily="18" charset="0"/>
                      </a:rPr>
                      <m:t>,</m:t>
                    </m:r>
                    <m:r>
                      <a:rPr lang="en-US" i="1" dirty="0" err="1" smtClean="0">
                        <a:latin typeface="Cambria Math" panose="02040503050406030204" pitchFamily="18" charset="0"/>
                      </a:rPr>
                      <m:t>𝑥</m:t>
                    </m:r>
                    <m:r>
                      <a:rPr lang="en-US" i="1" dirty="0" smtClean="0">
                        <a:latin typeface="Cambria Math" panose="02040503050406030204" pitchFamily="18" charset="0"/>
                      </a:rPr>
                      <m:t>=0,</m:t>
                    </m:r>
                    <m:r>
                      <a:rPr lang="en-US" i="1" dirty="0" smtClean="0">
                        <a:latin typeface="Cambria Math" panose="02040503050406030204" pitchFamily="18" charset="0"/>
                      </a:rPr>
                      <m:t>𝑦</m:t>
                    </m:r>
                    <m:r>
                      <a:rPr lang="en-US" i="1" dirty="0" smtClean="0">
                        <a:latin typeface="Cambria Math" panose="02040503050406030204" pitchFamily="18" charset="0"/>
                      </a:rPr>
                      <m:t>=0)}</m:t>
                    </m:r>
                  </m:oMath>
                </a14:m>
                <a:r>
                  <a:rPr lang="en-US" dirty="0"/>
                  <a:t> and the final region </a:t>
                </a:r>
                <a14:m>
                  <m:oMath xmlns:m="http://schemas.openxmlformats.org/officeDocument/2006/math">
                    <m:r>
                      <a:rPr lang="en-US" b="0"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𝑅</m:t>
                        </m:r>
                      </m:e>
                      <m:sub>
                        <m:r>
                          <a:rPr lang="en-US" b="0" i="1" dirty="0" smtClean="0">
                            <a:latin typeface="Cambria Math" panose="02040503050406030204" pitchFamily="18" charset="0"/>
                          </a:rPr>
                          <m:t>𝑓</m:t>
                        </m:r>
                      </m:sub>
                    </m:sSub>
                    <m:r>
                      <a:rPr lang="en-US" b="0" i="1" dirty="0" smtClean="0">
                        <a:latin typeface="Cambria Math" panose="02040503050406030204" pitchFamily="18" charset="0"/>
                      </a:rPr>
                      <m:t> </m:t>
                    </m:r>
                  </m:oMath>
                </a14:m>
                <a:r>
                  <a:rPr lang="en-US" dirty="0"/>
                  <a:t>be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,0,2)}</m:t>
                    </m:r>
                  </m:oMath>
                </a14:m>
                <a:r>
                  <a:rPr lang="en-US" dirty="0"/>
                  <a:t>.</a:t>
                </a:r>
              </a:p>
              <a:p>
                <a:r>
                  <a:rPr lang="en-US" dirty="0"/>
                  <a:t>For the duration constraint </a:t>
                </a:r>
                <a14:m>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𝑝</m:t>
                        </m:r>
                        <m:r>
                          <a:rPr lang="en-US" b="0" i="1" smtClean="0">
                            <a:latin typeface="Cambria Math" panose="02040503050406030204" pitchFamily="18" charset="0"/>
                          </a:rPr>
                          <m:t>≥3</m:t>
                        </m:r>
                      </m:e>
                    </m:nary>
                  </m:oMath>
                </a14:m>
                <a:r>
                  <a:rPr lang="en-US" dirty="0"/>
                  <a:t>, The duration bounded reachability holds:</a:t>
                </a:r>
              </a:p>
              <a:p>
                <a:pPr lvl="1"/>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,0,0,0</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,2,2,0</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0</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𝑏</m:t>
                        </m:r>
                        <m:r>
                          <a:rPr lang="en-US" b="0" i="1" smtClean="0">
                            <a:latin typeface="Cambria Math" panose="02040503050406030204" pitchFamily="18" charset="0"/>
                          </a:rPr>
                          <m:t>,0,0,0</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𝑏</m:t>
                        </m:r>
                        <m:r>
                          <a:rPr lang="en-US" b="0" i="1" smtClean="0">
                            <a:latin typeface="Cambria Math" panose="02040503050406030204" pitchFamily="18" charset="0"/>
                          </a:rPr>
                          <m:t>,1,1,1</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0</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rPr>
                          <m:t>,1,1,1</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rPr>
                          <m:t>,2,2,3</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0</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,0,2,3)</m:t>
                    </m:r>
                  </m:oMath>
                </a14:m>
                <a:endParaRPr lang="en-US" dirty="0"/>
              </a:p>
              <a:p>
                <a:r>
                  <a:rPr lang="en-US" dirty="0"/>
                  <a:t>For the duration constraint </a:t>
                </a:r>
                <a14:m>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𝑝</m:t>
                        </m:r>
                        <m:r>
                          <a:rPr lang="en-US" b="0" i="1" smtClean="0">
                            <a:latin typeface="Cambria Math" panose="02040503050406030204" pitchFamily="18" charset="0"/>
                          </a:rPr>
                          <m:t>=0</m:t>
                        </m:r>
                      </m:e>
                    </m:nary>
                  </m:oMath>
                </a14:m>
                <a:r>
                  <a:rPr lang="en-US" dirty="0"/>
                  <a:t>, The duration bounded reachability doesn’t hold</a:t>
                </a:r>
              </a:p>
            </p:txBody>
          </p:sp>
        </mc:Choice>
        <mc:Fallback xmlns="">
          <p:sp>
            <p:nvSpPr>
              <p:cNvPr id="4" name="Content Placeholder 3">
                <a:extLst>
                  <a:ext uri="{FF2B5EF4-FFF2-40B4-BE49-F238E27FC236}">
                    <a16:creationId xmlns:a16="http://schemas.microsoft.com/office/drawing/2014/main" id="{03D9C3F3-F39E-4D2C-BC26-71FC26638A1B}"/>
                  </a:ext>
                </a:extLst>
              </p:cNvPr>
              <p:cNvSpPr>
                <a:spLocks noGrp="1" noRot="1" noChangeAspect="1" noMove="1" noResize="1" noEditPoints="1" noAdjustHandles="1" noChangeArrowheads="1" noChangeShapeType="1" noTextEdit="1"/>
              </p:cNvSpPr>
              <p:nvPr>
                <p:ph idx="1"/>
              </p:nvPr>
            </p:nvSpPr>
            <p:spPr>
              <a:xfrm>
                <a:off x="581192" y="4373217"/>
                <a:ext cx="11029615" cy="2342364"/>
              </a:xfrm>
              <a:blipFill>
                <a:blip r:embed="rId6"/>
                <a:stretch>
                  <a:fillRect l="-166" b="-2545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379A8A6-456E-4FB6-9F35-61827BC301A0}"/>
              </a:ext>
            </a:extLst>
          </p:cNvPr>
          <p:cNvPicPr>
            <a:picLocks noChangeAspect="1"/>
          </p:cNvPicPr>
          <p:nvPr/>
        </p:nvPicPr>
        <p:blipFill>
          <a:blip r:embed="rId7"/>
          <a:stretch>
            <a:fillRect/>
          </a:stretch>
        </p:blipFill>
        <p:spPr>
          <a:xfrm>
            <a:off x="581192" y="2072119"/>
            <a:ext cx="3200677" cy="2017951"/>
          </a:xfrm>
          <a:prstGeom prst="rect">
            <a:avLst/>
          </a:prstGeom>
        </p:spPr>
      </p:pic>
    </p:spTree>
    <p:extLst>
      <p:ext uri="{BB962C8B-B14F-4D97-AF65-F5344CB8AC3E}">
        <p14:creationId xmlns:p14="http://schemas.microsoft.com/office/powerpoint/2010/main" val="1974986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Duration measures and duration bounded reachability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E4E7543-C056-4E16-985C-06B888CAACD0}"/>
                  </a:ext>
                </a:extLst>
              </p:cNvPr>
              <p:cNvSpPr>
                <a:spLocks noGrp="1"/>
              </p:cNvSpPr>
              <p:nvPr>
                <p:ph idx="1"/>
              </p:nvPr>
            </p:nvSpPr>
            <p:spPr/>
            <p:txBody>
              <a:bodyPr>
                <a:normAutofit/>
              </a:bodyPr>
              <a:lstStyle/>
              <a:p>
                <a:r>
                  <a:rPr lang="en-US" dirty="0"/>
                  <a:t>We consider the duration-bounded reachability problem between regions: </a:t>
                </a:r>
              </a:p>
              <a:p>
                <a:r>
                  <a:rPr lang="en-US" dirty="0"/>
                  <a:t>given two regions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𝑅</m:t>
                        </m:r>
                      </m:e>
                      <m:sub>
                        <m:r>
                          <a:rPr lang="en-US" i="1" dirty="0" smtClean="0">
                            <a:latin typeface="Cambria Math" panose="02040503050406030204" pitchFamily="18" charset="0"/>
                          </a:rPr>
                          <m:t>0</m:t>
                        </m:r>
                      </m:sub>
                    </m:sSub>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𝑓</m:t>
                        </m:r>
                      </m:sub>
                    </m:sSub>
                  </m:oMath>
                </a14:m>
                <a:r>
                  <a:rPr lang="en-US" dirty="0"/>
                  <a:t> of a timed automaton A, and a duration constraint </a:t>
                </a:r>
                <a14:m>
                  <m:oMath xmlns:m="http://schemas.openxmlformats.org/officeDocument/2006/math">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𝑝</m:t>
                        </m:r>
                      </m:e>
                    </m:nary>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𝐼</m:t>
                    </m:r>
                  </m:oMath>
                </a14:m>
                <a:r>
                  <a:rPr lang="en-US" dirty="0"/>
                  <a:t> for A, is there a state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a state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oMath>
                </a14:m>
                <a:r>
                  <a:rPr lang="en-US" dirty="0"/>
                  <a:t>, and a nonnegative real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 </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𝜎</m:t>
                        </m:r>
                        <m:r>
                          <a:rPr lang="en-US" b="0" i="1" smtClean="0">
                            <a:latin typeface="Cambria Math" panose="02040503050406030204" pitchFamily="18" charset="0"/>
                          </a:rPr>
                          <m:t>,0</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oMath>
                </a14:m>
                <a:r>
                  <a:rPr lang="en-US" dirty="0"/>
                  <a:t>? We refer to this duration-bounded reachability problem using the tuple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r>
                      <a:rPr lang="en-US" b="0" i="1" smtClean="0">
                        <a:latin typeface="Cambria Math" panose="02040503050406030204" pitchFamily="18" charset="0"/>
                      </a:rPr>
                      <m:t>,</m:t>
                    </m:r>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𝑝</m:t>
                        </m:r>
                      </m:e>
                    </m:nary>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r>
                  <a:rPr lang="en-US" dirty="0"/>
                  <a:t>.</a:t>
                </a:r>
              </a:p>
              <a:p>
                <a:r>
                  <a:rPr lang="en-US" dirty="0"/>
                  <a:t>If the duration measure p is the constant function 1 (i.e., p(s) = 1 for all locations s), then the integral </a:t>
                </a:r>
                <a14:m>
                  <m:oMath xmlns:m="http://schemas.openxmlformats.org/officeDocument/2006/math">
                    <m:nary>
                      <m:naryPr>
                        <m:limLoc m:val="undOvr"/>
                        <m:subHide m:val="on"/>
                        <m:supHide m:val="on"/>
                        <m:ctrlPr>
                          <a:rPr lang="en-US" sz="1800" i="1" kern="1200" smtClean="0">
                            <a:solidFill>
                              <a:srgbClr val="404040"/>
                            </a:solidFill>
                            <a:effectLst/>
                            <a:latin typeface="Cambria Math" panose="02040503050406030204" pitchFamily="18" charset="0"/>
                            <a:ea typeface="+mn-ea"/>
                            <a:cs typeface="+mn-cs"/>
                          </a:rPr>
                        </m:ctrlPr>
                      </m:naryPr>
                      <m:sub/>
                      <m:sup/>
                      <m:e>
                        <m:r>
                          <a:rPr lang="en-US" sz="1800" b="0" i="1" kern="1200">
                            <a:solidFill>
                              <a:srgbClr val="404040"/>
                            </a:solidFill>
                            <a:effectLst/>
                            <a:latin typeface="Cambria Math" panose="02040503050406030204" pitchFamily="18" charset="0"/>
                            <a:ea typeface="+mn-ea"/>
                            <a:cs typeface="+mn-cs"/>
                          </a:rPr>
                          <m:t>𝑝</m:t>
                        </m:r>
                      </m:e>
                    </m:nary>
                  </m:oMath>
                </a14:m>
                <a:r>
                  <a:rPr lang="en-US" dirty="0"/>
                  <a:t> measures the total elapsed time, and the duration-bounded reachability problem between regions is called a time-bounded reachability problem.</a:t>
                </a:r>
              </a:p>
              <a:p>
                <a:r>
                  <a:rPr lang="en-US" dirty="0"/>
                  <a:t>In this case, if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𝜎</m:t>
                        </m:r>
                        <m:r>
                          <a:rPr lang="en-US" b="0" i="1" smtClean="0">
                            <a:latin typeface="Cambria Math" panose="02040503050406030204" pitchFamily="18" charset="0"/>
                          </a:rPr>
                          <m:t>,0</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𝜏</m:t>
                        </m:r>
                        <m:r>
                          <a:rPr lang="en-US" b="0" i="1" smtClean="0">
                            <a:latin typeface="Cambria Math" panose="02040503050406030204" pitchFamily="18" charset="0"/>
                          </a:rPr>
                          <m:t>,</m:t>
                        </m:r>
                        <m:r>
                          <a:rPr lang="en-US" b="0" i="1" smtClean="0">
                            <a:latin typeface="Cambria Math" panose="02040503050406030204" pitchFamily="18" charset="0"/>
                          </a:rPr>
                          <m:t>𝛿</m:t>
                        </m:r>
                      </m:e>
                    </m:d>
                  </m:oMath>
                </a14:m>
                <a:r>
                  <a:rPr lang="en-US" dirty="0"/>
                  <a:t> for some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𝐼</m:t>
                    </m:r>
                    <m:r>
                      <a:rPr lang="en-US" b="0" i="0" smtClean="0">
                        <a:latin typeface="Cambria Math" panose="02040503050406030204" pitchFamily="18" charset="0"/>
                      </a:rPr>
                      <m:t>, </m:t>
                    </m:r>
                    <m:r>
                      <m:rPr>
                        <m:sty m:val="p"/>
                      </m:rPr>
                      <a:rPr lang="en-US" b="0" i="0" smtClean="0">
                        <a:latin typeface="Cambria Math" panose="02040503050406030204" pitchFamily="18" charset="0"/>
                      </a:rPr>
                      <m:t>then</m:t>
                    </m:r>
                    <m:r>
                      <a:rPr lang="en-US" b="0" i="0" smtClean="0">
                        <a:latin typeface="Cambria Math" panose="02040503050406030204" pitchFamily="18" charset="0"/>
                      </a:rPr>
                      <m:t> </m:t>
                    </m:r>
                    <m:r>
                      <m:rPr>
                        <m:sty m:val="p"/>
                      </m:rPr>
                      <a:rPr lang="en-US" b="0" i="0" smtClean="0">
                        <a:latin typeface="Cambria Math" panose="02040503050406030204" pitchFamily="18" charset="0"/>
                      </a:rPr>
                      <m:t>for</m:t>
                    </m:r>
                    <m:r>
                      <a:rPr lang="en-US" b="0" i="0" smtClean="0">
                        <a:latin typeface="Cambria Math" panose="02040503050406030204" pitchFamily="18" charset="0"/>
                      </a:rPr>
                      <m:t> </m:t>
                    </m:r>
                    <m:r>
                      <m:rPr>
                        <m:sty m:val="p"/>
                      </m:rPr>
                      <a:rPr lang="en-US" b="0" i="0" smtClean="0">
                        <a:latin typeface="Cambria Math" panose="02040503050406030204" pitchFamily="18" charset="0"/>
                      </a:rPr>
                      <m:t>all</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states</m:t>
                    </m:r>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𝜎</m:t>
                            </m:r>
                          </m:e>
                        </m:d>
                      </m:e>
                      <m:sub>
                        <m:r>
                          <a:rPr lang="en-US" b="0" i="1" smtClean="0">
                            <a:latin typeface="Cambria Math" panose="02040503050406030204" pitchFamily="18" charset="0"/>
                          </a:rPr>
                          <m:t>≈</m:t>
                        </m:r>
                      </m:sub>
                    </m:sSub>
                    <m:r>
                      <a:rPr lang="en-US" b="0" i="1" smtClean="0">
                        <a:latin typeface="Cambria Math" panose="02040503050406030204" pitchFamily="18" charset="0"/>
                      </a:rPr>
                      <m:t> </m:t>
                    </m:r>
                  </m:oMath>
                </a14:m>
                <a:r>
                  <a:rPr lang="en-US" dirty="0"/>
                  <a:t>there is a state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𝜏</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𝜎</m:t>
                            </m:r>
                          </m:e>
                        </m:d>
                      </m:e>
                      <m:sub>
                        <m:r>
                          <a:rPr lang="en-US" i="1">
                            <a:latin typeface="Cambria Math" panose="02040503050406030204" pitchFamily="18" charset="0"/>
                          </a:rPr>
                          <m:t>≈</m:t>
                        </m:r>
                      </m:sub>
                    </m:sSub>
                  </m:oMath>
                </a14:m>
                <a:r>
                  <a:rPr lang="en-US" dirty="0"/>
                  <a:t> and a real number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 </m:t>
                    </m:r>
                    <m:r>
                      <a:rPr lang="en-US" b="0" i="1" smtClean="0">
                        <a:latin typeface="Cambria Math" panose="02040503050406030204" pitchFamily="18" charset="0"/>
                      </a:rPr>
                      <m:t>𝑠𝑢𝑐h</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dirty="0" smtClean="0">
                        <a:latin typeface="Cambria Math" panose="02040503050406030204" pitchFamily="18" charset="0"/>
                      </a:rPr>
                      <m:t>𝜎</m:t>
                    </m:r>
                    <m:r>
                      <a:rPr lang="en-US" b="0" i="1" dirty="0"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𝜏</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m:t>
                        </m:r>
                      </m:sup>
                    </m:sSup>
                    <m:r>
                      <a:rPr lang="en-US" b="0" i="1" smtClean="0">
                        <a:latin typeface="Cambria Math" panose="02040503050406030204" pitchFamily="18" charset="0"/>
                      </a:rPr>
                      <m:t>) </m:t>
                    </m:r>
                  </m:oMath>
                </a14:m>
                <a:r>
                  <a:rPr lang="en-US" dirty="0"/>
                  <a:t>. </a:t>
                </a:r>
                <a:r>
                  <a:rPr lang="en-US" b="1" dirty="0"/>
                  <a:t>Hence, the region graph suffices to solve the time-bounded reachability problem. This, however, is not true for general duration measures.</a:t>
                </a:r>
                <a:endParaRPr lang="en-US" b="1" dirty="0">
                  <a:ea typeface="Cambria Math" panose="02040503050406030204" pitchFamily="18" charset="0"/>
                </a:endParaRPr>
              </a:p>
            </p:txBody>
          </p:sp>
        </mc:Choice>
        <mc:Fallback xmlns="">
          <p:sp>
            <p:nvSpPr>
              <p:cNvPr id="4" name="Content Placeholder 3">
                <a:extLst>
                  <a:ext uri="{FF2B5EF4-FFF2-40B4-BE49-F238E27FC236}">
                    <a16:creationId xmlns:a16="http://schemas.microsoft.com/office/drawing/2014/main" id="{4E4E7543-C056-4E16-985C-06B888CAACD0}"/>
                  </a:ext>
                </a:extLst>
              </p:cNvPr>
              <p:cNvSpPr>
                <a:spLocks noGrp="1" noRot="1" noChangeAspect="1" noMove="1" noResize="1" noEditPoints="1" noAdjustHandles="1" noChangeArrowheads="1" noChangeShapeType="1" noTextEdit="1"/>
              </p:cNvSpPr>
              <p:nvPr>
                <p:ph idx="1"/>
              </p:nvPr>
            </p:nvSpPr>
            <p:spPr>
              <a:blipFill>
                <a:blip r:embed="rId2"/>
                <a:stretch>
                  <a:fillRect l="-166" r="-166" b="-503"/>
                </a:stretch>
              </a:blipFill>
            </p:spPr>
            <p:txBody>
              <a:bodyPr/>
              <a:lstStyle/>
              <a:p>
                <a:r>
                  <a:rPr lang="en-US">
                    <a:noFill/>
                  </a:rPr>
                  <a:t> </a:t>
                </a:r>
              </a:p>
            </p:txBody>
          </p:sp>
        </mc:Fallback>
      </mc:AlternateContent>
    </p:spTree>
    <p:extLst>
      <p:ext uri="{BB962C8B-B14F-4D97-AF65-F5344CB8AC3E}">
        <p14:creationId xmlns:p14="http://schemas.microsoft.com/office/powerpoint/2010/main" val="2787371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BOUNDED-labeled regions and the bounds graph</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E4E7543-C056-4E16-985C-06B888CAACD0}"/>
                  </a:ext>
                </a:extLst>
              </p:cNvPr>
              <p:cNvSpPr>
                <a:spLocks noGrp="1"/>
              </p:cNvSpPr>
              <p:nvPr>
                <p:ph idx="1"/>
              </p:nvPr>
            </p:nvSpPr>
            <p:spPr/>
            <p:txBody>
              <a:bodyPr>
                <a:normAutofit/>
              </a:bodyPr>
              <a:lstStyle/>
              <a:p>
                <a:r>
                  <a:rPr lang="en-US" dirty="0"/>
                  <a:t>Consider a timed automaton A, two regions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oMath>
                </a14:m>
                <a:r>
                  <a:rPr lang="en-US" dirty="0"/>
                  <a:t>, and a duration measure p. We determine the set </a:t>
                </a:r>
                <a14:m>
                  <m:oMath xmlns:m="http://schemas.openxmlformats.org/officeDocument/2006/math">
                    <m:r>
                      <a:rPr lang="en-US" i="1" dirty="0" smtClean="0">
                        <a:latin typeface="Cambria Math" panose="02040503050406030204" pitchFamily="18" charset="0"/>
                      </a:rPr>
                      <m:t>𝐼</m:t>
                    </m:r>
                  </m:oMath>
                </a14:m>
                <a:r>
                  <a:rPr lang="en-US" dirty="0"/>
                  <a:t> of possible values of </a:t>
                </a:r>
                <a14:m>
                  <m:oMath xmlns:m="http://schemas.openxmlformats.org/officeDocument/2006/math">
                    <m:r>
                      <a:rPr lang="en-US" b="0" i="1" smtClean="0">
                        <a:latin typeface="Cambria Math" panose="02040503050406030204" pitchFamily="18" charset="0"/>
                      </a:rPr>
                      <m:t>𝛿</m:t>
                    </m:r>
                  </m:oMath>
                </a14:m>
                <a:r>
                  <a:rPr lang="en-US" dirty="0"/>
                  <a:t> such that </a:t>
                </a:r>
                <a14:m>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𝜎</m:t>
                        </m:r>
                        <m:r>
                          <a:rPr lang="en-US" i="1" dirty="0" smtClean="0">
                            <a:latin typeface="Cambria Math" panose="02040503050406030204" pitchFamily="18" charset="0"/>
                          </a:rPr>
                          <m:t>,0</m:t>
                        </m:r>
                      </m:e>
                    </m:d>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 (</m:t>
                    </m:r>
                    <m:r>
                      <a:rPr lang="en-US" b="0" i="1" dirty="0" smtClean="0">
                        <a:latin typeface="Cambria Math" panose="02040503050406030204" pitchFamily="18" charset="0"/>
                      </a:rPr>
                      <m:t>𝜏</m:t>
                    </m:r>
                    <m:r>
                      <a:rPr lang="en-US" b="0" i="1" dirty="0" smtClean="0">
                        <a:latin typeface="Cambria Math" panose="02040503050406030204" pitchFamily="18" charset="0"/>
                      </a:rPr>
                      <m:t>,</m:t>
                    </m:r>
                    <m:r>
                      <a:rPr lang="en-US" b="0" i="1" dirty="0" smtClean="0">
                        <a:latin typeface="Cambria Math" panose="02040503050406030204" pitchFamily="18" charset="0"/>
                      </a:rPr>
                      <m:t>𝛿</m:t>
                    </m:r>
                    <m:r>
                      <a:rPr lang="en-US" b="0" i="1" dirty="0" smtClean="0">
                        <a:latin typeface="Cambria Math" panose="02040503050406030204" pitchFamily="18" charset="0"/>
                      </a:rPr>
                      <m:t>) </m:t>
                    </m:r>
                  </m:oMath>
                </a14:m>
                <a:r>
                  <a:rPr lang="en-US" dirty="0"/>
                  <a:t> for some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and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oMath>
                </a14:m>
                <a:r>
                  <a:rPr lang="en-US" dirty="0"/>
                  <a:t>.</a:t>
                </a:r>
              </a:p>
              <a:p>
                <a:r>
                  <a:rPr lang="en-US" dirty="0"/>
                  <a:t>To compute the </a:t>
                </a:r>
                <a:r>
                  <a:rPr lang="en-US" b="1" dirty="0"/>
                  <a:t>lower and upper bounds</a:t>
                </a:r>
                <a:r>
                  <a:rPr lang="en-US" dirty="0"/>
                  <a:t> on the integral </a:t>
                </a:r>
                <a14:m>
                  <m:oMath xmlns:m="http://schemas.openxmlformats.org/officeDocument/2006/math">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𝑝</m:t>
                        </m:r>
                      </m:e>
                    </m:nary>
                  </m:oMath>
                </a14:m>
                <a:r>
                  <a:rPr lang="en-US" dirty="0"/>
                  <a:t> along a path of the region graph, we refine the graph by labeling all regions with expressions that specify the extremal values of the integral.</a:t>
                </a:r>
              </a:p>
              <a:p>
                <a:endParaRPr lang="en-US" b="1" dirty="0">
                  <a:ea typeface="Cambria Math" panose="02040503050406030204" pitchFamily="18" charset="0"/>
                </a:endParaRPr>
              </a:p>
            </p:txBody>
          </p:sp>
        </mc:Choice>
        <mc:Fallback xmlns="">
          <p:sp>
            <p:nvSpPr>
              <p:cNvPr id="4" name="Content Placeholder 3">
                <a:extLst>
                  <a:ext uri="{FF2B5EF4-FFF2-40B4-BE49-F238E27FC236}">
                    <a16:creationId xmlns:a16="http://schemas.microsoft.com/office/drawing/2014/main" id="{4E4E7543-C056-4E16-985C-06B888CAACD0}"/>
                  </a:ext>
                </a:extLst>
              </p:cNvPr>
              <p:cNvSpPr>
                <a:spLocks noGrp="1" noRot="1" noChangeAspect="1" noMove="1" noResize="1" noEditPoints="1" noAdjustHandles="1" noChangeArrowheads="1" noChangeShapeType="1" noTextEdit="1"/>
              </p:cNvSpPr>
              <p:nvPr>
                <p:ph idx="1"/>
              </p:nvPr>
            </p:nvSpPr>
            <p:spPr>
              <a:blipFill>
                <a:blip r:embed="rId2"/>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755935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BOUNDED-labeled regions and the bounds graph</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E4E7543-C056-4E16-985C-06B888CAACD0}"/>
                  </a:ext>
                </a:extLst>
              </p:cNvPr>
              <p:cNvSpPr>
                <a:spLocks noGrp="1"/>
              </p:cNvSpPr>
              <p:nvPr>
                <p:ph idx="1"/>
              </p:nvPr>
            </p:nvSpPr>
            <p:spPr/>
            <p:txBody>
              <a:bodyPr>
                <a:normAutofit lnSpcReduction="10000"/>
              </a:bodyPr>
              <a:lstStyle/>
              <a:p>
                <a:r>
                  <a:rPr lang="en-US" dirty="0"/>
                  <a:t>We define an infinite graph with vertices of the form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𝑅</m:t>
                    </m:r>
                    <m:r>
                      <a:rPr lang="en-US" i="1" dirty="0" err="1" smtClean="0">
                        <a:latin typeface="Cambria Math" panose="02040503050406030204" pitchFamily="18" charset="0"/>
                      </a:rPr>
                      <m:t>,</m:t>
                    </m:r>
                    <m:r>
                      <a:rPr lang="en-US" i="1" dirty="0" err="1" smtClean="0">
                        <a:latin typeface="Cambria Math" panose="02040503050406030204" pitchFamily="18" charset="0"/>
                      </a:rPr>
                      <m:t>𝐿</m:t>
                    </m:r>
                    <m:r>
                      <a:rPr lang="en-US" i="1" dirty="0" err="1" smtClean="0">
                        <a:latin typeface="Cambria Math" panose="02040503050406030204" pitchFamily="18" charset="0"/>
                      </a:rPr>
                      <m:t>,</m:t>
                    </m:r>
                    <m:r>
                      <a:rPr lang="en-US" i="1" dirty="0" err="1" smtClean="0">
                        <a:latin typeface="Cambria Math" panose="02040503050406030204" pitchFamily="18" charset="0"/>
                      </a:rPr>
                      <m:t>𝑙</m:t>
                    </m:r>
                    <m:r>
                      <a:rPr lang="en-US" i="1" dirty="0" err="1" smtClean="0">
                        <a:latin typeface="Cambria Math" panose="02040503050406030204" pitchFamily="18" charset="0"/>
                      </a:rPr>
                      <m:t>,</m:t>
                    </m:r>
                    <m:r>
                      <a:rPr lang="en-US" i="1" dirty="0" err="1" smtClean="0">
                        <a:latin typeface="Cambria Math" panose="02040503050406030204" pitchFamily="18" charset="0"/>
                      </a:rPr>
                      <m:t>𝑈</m:t>
                    </m:r>
                    <m:r>
                      <a:rPr lang="en-US" i="1" dirty="0" err="1" smtClean="0">
                        <a:latin typeface="Cambria Math" panose="02040503050406030204" pitchFamily="18" charset="0"/>
                      </a:rPr>
                      <m:t>,</m:t>
                    </m:r>
                    <m:r>
                      <a:rPr lang="en-US" i="1" dirty="0" err="1" smtClean="0">
                        <a:latin typeface="Cambria Math" panose="02040503050406030204" pitchFamily="18" charset="0"/>
                      </a:rPr>
                      <m:t>𝑢</m:t>
                    </m:r>
                    <m:r>
                      <a:rPr lang="en-US" i="1" dirty="0" smtClean="0">
                        <a:latin typeface="Cambria Math" panose="02040503050406030204" pitchFamily="18" charset="0"/>
                      </a:rPr>
                      <m:t>)</m:t>
                    </m:r>
                  </m:oMath>
                </a14:m>
                <a:r>
                  <a:rPr lang="en-US" dirty="0"/>
                  <a:t>, where R is a region, L and U are linear expressions over the clock variables, and </a:t>
                </a:r>
                <a14:m>
                  <m:oMath xmlns:m="http://schemas.openxmlformats.org/officeDocument/2006/math">
                    <m:r>
                      <a:rPr lang="en-US" i="1" dirty="0" smtClean="0">
                        <a:latin typeface="Cambria Math" panose="02040503050406030204" pitchFamily="18" charset="0"/>
                      </a:rPr>
                      <m:t>𝑙</m:t>
                    </m:r>
                  </m:oMath>
                </a14:m>
                <a:r>
                  <a:rPr lang="en-US" dirty="0"/>
                  <a:t> and u are </a:t>
                </a:r>
                <a:r>
                  <a:rPr lang="en-US" dirty="0" err="1"/>
                  <a:t>boolean</a:t>
                </a:r>
                <a:r>
                  <a:rPr lang="en-US" dirty="0"/>
                  <a:t> values. </a:t>
                </a:r>
              </a:p>
              <a:p>
                <a:r>
                  <a:rPr lang="en-US" dirty="0"/>
                  <a:t>The intended meaning of the bound expressions L and U is that in moving from a state (</a:t>
                </a:r>
                <a:r>
                  <a:rPr lang="en-US" dirty="0" err="1"/>
                  <a:t>s,c</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𝑅</m:t>
                    </m:r>
                  </m:oMath>
                </a14:m>
                <a:r>
                  <a:rPr lang="en-US" dirty="0"/>
                  <a:t> to a state in the final region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𝑓</m:t>
                        </m:r>
                      </m:sub>
                    </m:sSub>
                  </m:oMath>
                </a14:m>
                <a:r>
                  <a:rPr lang="en-US" dirty="0"/>
                  <a:t>, the set of possible values of the integral </a:t>
                </a:r>
                <a14:m>
                  <m:oMath xmlns:m="http://schemas.openxmlformats.org/officeDocument/2006/math">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𝑝</m:t>
                        </m:r>
                      </m:e>
                    </m:nary>
                  </m:oMath>
                </a14:m>
                <a:r>
                  <a:rPr lang="en-US" dirty="0"/>
                  <a:t> has the infimum L and the supremum U, both of which are functions of the current clock values c. </a:t>
                </a:r>
              </a:p>
              <a:p>
                <a:r>
                  <a:rPr lang="en-US" dirty="0"/>
                  <a:t>If the bit </a:t>
                </a:r>
                <a14:m>
                  <m:oMath xmlns:m="http://schemas.openxmlformats.org/officeDocument/2006/math">
                    <m:r>
                      <a:rPr lang="en-US" i="1" dirty="0" smtClean="0">
                        <a:latin typeface="Cambria Math" panose="02040503050406030204" pitchFamily="18" charset="0"/>
                      </a:rPr>
                      <m:t>𝑙</m:t>
                    </m:r>
                  </m:oMath>
                </a14:m>
                <a:r>
                  <a:rPr lang="en-US" dirty="0"/>
                  <a:t> is 0, then the infimum L is included in the set of possible values of the integral, and if </a:t>
                </a:r>
                <a14:m>
                  <m:oMath xmlns:m="http://schemas.openxmlformats.org/officeDocument/2006/math">
                    <m:r>
                      <a:rPr lang="en-US" b="0" i="1" smtClean="0">
                        <a:latin typeface="Cambria Math" panose="02040503050406030204" pitchFamily="18" charset="0"/>
                      </a:rPr>
                      <m:t>𝑙</m:t>
                    </m:r>
                  </m:oMath>
                </a14:m>
                <a:r>
                  <a:rPr lang="en-US" dirty="0"/>
                  <a:t> is 1, then L is excluded. </a:t>
                </a:r>
              </a:p>
              <a:p>
                <a:r>
                  <a:rPr lang="en-US" dirty="0"/>
                  <a:t>Similarly, if the bit u is 0, then the supremum U is included in the set of possible values of </a:t>
                </a:r>
                <a14:m>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US" i="1">
                            <a:latin typeface="Cambria Math" panose="02040503050406030204" pitchFamily="18" charset="0"/>
                          </a:rPr>
                          <m:t>𝑝</m:t>
                        </m:r>
                      </m:e>
                    </m:nary>
                  </m:oMath>
                </a14:m>
                <a:r>
                  <a:rPr lang="en-US" dirty="0"/>
                  <a:t>, and if u is 1, then U is excluded. </a:t>
                </a:r>
              </a:p>
              <a:p>
                <a:r>
                  <a:rPr lang="en-US" dirty="0">
                    <a:solidFill>
                      <a:srgbClr val="00B050"/>
                    </a:solidFill>
                  </a:rPr>
                  <a:t>For example, if </a:t>
                </a:r>
                <a14:m>
                  <m:oMath xmlns:m="http://schemas.openxmlformats.org/officeDocument/2006/math">
                    <m:r>
                      <a:rPr lang="en-US" i="1" dirty="0" smtClean="0">
                        <a:solidFill>
                          <a:srgbClr val="00B050"/>
                        </a:solidFill>
                        <a:latin typeface="Cambria Math" panose="02040503050406030204" pitchFamily="18" charset="0"/>
                      </a:rPr>
                      <m:t>𝑙</m:t>
                    </m:r>
                  </m:oMath>
                </a14:m>
                <a:r>
                  <a:rPr lang="en-US" dirty="0">
                    <a:solidFill>
                      <a:srgbClr val="00B050"/>
                    </a:solidFill>
                  </a:rPr>
                  <a:t> = 0 and u = 1, then the left-closed right-open interval [L, U) gives the possible values of the integral </a:t>
                </a:r>
                <a14:m>
                  <m:oMath xmlns:m="http://schemas.openxmlformats.org/officeDocument/2006/math">
                    <m:nary>
                      <m:naryPr>
                        <m:limLoc m:val="undOvr"/>
                        <m:subHide m:val="on"/>
                        <m:supHide m:val="on"/>
                        <m:ctrlPr>
                          <a:rPr lang="en-US" i="1">
                            <a:solidFill>
                              <a:srgbClr val="00B050"/>
                            </a:solidFill>
                            <a:latin typeface="Cambria Math" panose="02040503050406030204" pitchFamily="18" charset="0"/>
                          </a:rPr>
                        </m:ctrlPr>
                      </m:naryPr>
                      <m:sub/>
                      <m:sup/>
                      <m:e>
                        <m:r>
                          <a:rPr lang="en-US" i="1">
                            <a:solidFill>
                              <a:srgbClr val="00B050"/>
                            </a:solidFill>
                            <a:latin typeface="Cambria Math" panose="02040503050406030204" pitchFamily="18" charset="0"/>
                          </a:rPr>
                          <m:t>𝑝</m:t>
                        </m:r>
                      </m:e>
                    </m:nary>
                  </m:oMath>
                </a14:m>
                <a:r>
                  <a:rPr lang="en-US" dirty="0">
                    <a:solidFill>
                      <a:srgbClr val="00B050"/>
                    </a:solidFill>
                  </a:rPr>
                  <a:t>.</a:t>
                </a:r>
                <a:endParaRPr lang="en-US" b="1" dirty="0">
                  <a:solidFill>
                    <a:srgbClr val="00B050"/>
                  </a:solidFill>
                  <a:ea typeface="Cambria Math" panose="02040503050406030204" pitchFamily="18" charset="0"/>
                </a:endParaRPr>
              </a:p>
            </p:txBody>
          </p:sp>
        </mc:Choice>
        <mc:Fallback xmlns="">
          <p:sp>
            <p:nvSpPr>
              <p:cNvPr id="4" name="Content Placeholder 3">
                <a:extLst>
                  <a:ext uri="{FF2B5EF4-FFF2-40B4-BE49-F238E27FC236}">
                    <a16:creationId xmlns:a16="http://schemas.microsoft.com/office/drawing/2014/main" id="{4E4E7543-C056-4E16-985C-06B888CAACD0}"/>
                  </a:ext>
                </a:extLst>
              </p:cNvPr>
              <p:cNvSpPr>
                <a:spLocks noGrp="1" noRot="1" noChangeAspect="1" noMove="1" noResize="1" noEditPoints="1" noAdjustHandles="1" noChangeArrowheads="1" noChangeShapeType="1" noTextEdit="1"/>
              </p:cNvSpPr>
              <p:nvPr>
                <p:ph idx="1"/>
              </p:nvPr>
            </p:nvSpPr>
            <p:spPr>
              <a:blipFill>
                <a:blip r:embed="rId2"/>
                <a:stretch>
                  <a:fillRect l="-608" r="-552" b="-19463"/>
                </a:stretch>
              </a:blipFill>
            </p:spPr>
            <p:txBody>
              <a:bodyPr/>
              <a:lstStyle/>
              <a:p>
                <a:r>
                  <a:rPr lang="en-US">
                    <a:noFill/>
                  </a:rPr>
                  <a:t> </a:t>
                </a:r>
              </a:p>
            </p:txBody>
          </p:sp>
        </mc:Fallback>
      </mc:AlternateContent>
    </p:spTree>
    <p:extLst>
      <p:ext uri="{BB962C8B-B14F-4D97-AF65-F5344CB8AC3E}">
        <p14:creationId xmlns:p14="http://schemas.microsoft.com/office/powerpoint/2010/main" val="608806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 Expression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E4E7543-C056-4E16-985C-06B888CAACD0}"/>
                  </a:ext>
                </a:extLst>
              </p:cNvPr>
              <p:cNvSpPr>
                <a:spLocks noGrp="1"/>
              </p:cNvSpPr>
              <p:nvPr>
                <p:ph idx="1"/>
              </p:nvPr>
            </p:nvSpPr>
            <p:spPr/>
            <p:txBody>
              <a:bodyPr>
                <a:normAutofit fontScale="92500" lnSpcReduction="20000"/>
              </a:bodyPr>
              <a:lstStyle/>
              <a:p>
                <a:r>
                  <a:rPr lang="en-US" dirty="0"/>
                  <a:t>The bound expressions L and U associated with the region R have a special form.</a:t>
                </a:r>
              </a:p>
              <a:p>
                <a:r>
                  <a:rPr lang="en-US" dirty="0"/>
                  <a:t> Suppose that </a:t>
                </a:r>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i="1" dirty="0" err="1" smtClean="0">
                            <a:latin typeface="Cambria Math" panose="02040503050406030204" pitchFamily="18" charset="0"/>
                          </a:rPr>
                          <m:t>𝑛</m:t>
                        </m:r>
                      </m:sub>
                    </m:sSub>
                    <m:r>
                      <a:rPr lang="en-US" i="1" dirty="0" smtClean="0">
                        <a:latin typeface="Cambria Math" panose="02040503050406030204" pitchFamily="18" charset="0"/>
                      </a:rPr>
                      <m:t>}</m:t>
                    </m:r>
                  </m:oMath>
                </a14:m>
                <a:r>
                  <a:rPr lang="en-US" dirty="0"/>
                  <a:t> is the set of clocks and that for all states </a:t>
                </a:r>
                <a14:m>
                  <m:oMath xmlns:m="http://schemas.openxmlformats.org/officeDocument/2006/math">
                    <m:d>
                      <m:dPr>
                        <m:ctrlPr>
                          <a:rPr lang="en-US" i="1" dirty="0" smtClean="0">
                            <a:latin typeface="Cambria Math" panose="02040503050406030204" pitchFamily="18" charset="0"/>
                          </a:rPr>
                        </m:ctrlPr>
                      </m:dPr>
                      <m:e>
                        <m:r>
                          <a:rPr lang="en-US" i="1" dirty="0" err="1" smtClean="0">
                            <a:latin typeface="Cambria Math" panose="02040503050406030204" pitchFamily="18" charset="0"/>
                          </a:rPr>
                          <m:t>𝑠</m:t>
                        </m:r>
                        <m:r>
                          <a:rPr lang="en-US" i="1" dirty="0" err="1" smtClean="0">
                            <a:latin typeface="Cambria Math" panose="02040503050406030204" pitchFamily="18" charset="0"/>
                          </a:rPr>
                          <m:t>,</m:t>
                        </m:r>
                        <m:r>
                          <a:rPr lang="en-US" i="1" dirty="0" err="1" smtClean="0">
                            <a:latin typeface="Cambria Math" panose="02040503050406030204" pitchFamily="18" charset="0"/>
                          </a:rPr>
                          <m:t>𝑐</m:t>
                        </m:r>
                      </m:e>
                    </m:d>
                    <m:r>
                      <a:rPr lang="en-US" b="0" i="1" dirty="0" smtClean="0">
                        <a:latin typeface="Cambria Math" panose="02040503050406030204" pitchFamily="18" charset="0"/>
                      </a:rPr>
                      <m:t>∈</m:t>
                    </m:r>
                    <m:r>
                      <a:rPr lang="en-US" b="0" i="1" dirty="0" smtClean="0">
                        <a:latin typeface="Cambria Math" panose="02040503050406030204" pitchFamily="18" charset="0"/>
                      </a:rPr>
                      <m:t>𝑅</m:t>
                    </m:r>
                  </m:oMath>
                </a14:m>
                <a:r>
                  <a:rPr lang="en-US" dirty="0"/>
                  <a:t>, the clock valuation c satisfies    </a:t>
                </a:r>
                <a14:m>
                  <m:oMath xmlns:m="http://schemas.openxmlformats.org/officeDocument/2006/math">
                    <m:r>
                      <a:rPr lang="en-US" i="1" dirty="0" smtClean="0">
                        <a:latin typeface="Cambria Math" panose="02040503050406030204" pitchFamily="18" charset="0"/>
                      </a:rPr>
                      <m:t>0 ≤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𝑖</m:t>
                        </m:r>
                      </m:sub>
                    </m:sSub>
                    <m:r>
                      <a:rPr lang="en-US" b="0" i="1" dirty="0" smtClean="0">
                        <a:latin typeface="Cambria Math" panose="02040503050406030204" pitchFamily="18" charset="0"/>
                      </a:rPr>
                      <m:t>′</m:t>
                    </m:r>
                    <m:r>
                      <a:rPr lang="en-US" i="1" dirty="0" smtClean="0">
                        <a:latin typeface="Cambria Math" panose="02040503050406030204" pitchFamily="18" charset="0"/>
                      </a:rPr>
                      <m:t> ≤ </m:t>
                    </m:r>
                    <m:r>
                      <a:rPr lang="en-US" b="0" i="1" dirty="0" smtClean="0">
                        <a:latin typeface="Cambria Math" panose="02040503050406030204" pitchFamily="18" charset="0"/>
                      </a:rPr>
                      <m:t>… </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𝑛</m:t>
                        </m:r>
                      </m:sub>
                    </m:sSub>
                    <m:r>
                      <a:rPr lang="en-US" b="0" i="1" dirty="0" smtClean="0">
                        <a:latin typeface="Cambria Math" panose="02040503050406030204" pitchFamily="18" charset="0"/>
                      </a:rPr>
                      <m:t>′</m:t>
                    </m:r>
                    <m:r>
                      <a:rPr lang="en-US" i="1" dirty="0" smtClean="0">
                        <a:latin typeface="Cambria Math" panose="02040503050406030204" pitchFamily="18" charset="0"/>
                      </a:rPr>
                      <m:t> &lt; 1</m:t>
                    </m:r>
                  </m:oMath>
                </a14:m>
                <a:r>
                  <a:rPr lang="en-US" dirty="0"/>
                  <a:t>; that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t>is the clock with the smallest fractional part in R, and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n</m:t>
                        </m:r>
                      </m:sub>
                    </m:sSub>
                    <m:r>
                      <a:rPr lang="en-US" b="0" i="1" dirty="0" smtClean="0">
                        <a:latin typeface="Cambria Math" panose="02040503050406030204" pitchFamily="18" charset="0"/>
                      </a:rPr>
                      <m:t> </m:t>
                    </m:r>
                  </m:oMath>
                </a14:m>
                <a:r>
                  <a:rPr lang="en-US" dirty="0"/>
                  <a:t> is the clock with the largest fractional part. </a:t>
                </a:r>
              </a:p>
              <a:p>
                <a:r>
                  <a:rPr lang="en-US" dirty="0"/>
                  <a:t>The fractional parts of all n clocks partition the unit interval into n + 1 subintervals represented by the expressions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0</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𝑛</m:t>
                        </m:r>
                      </m:sub>
                    </m:sSub>
                  </m:oMath>
                </a14:m>
                <a:r>
                  <a:rPr lang="en-US" dirty="0"/>
                  <a:t>:</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0</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dirty="0"/>
              </a:p>
              <a:p>
                <a:pPr marL="0" indent="0" algn="ctr">
                  <a:buNone/>
                </a:pPr>
                <a:r>
                  <a:rPr lang="en-US" dirty="0"/>
                  <a:t>…</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𝑛</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sub>
                        <m:sup>
                          <m:r>
                            <a:rPr lang="en-US" b="0" i="1" smtClean="0">
                              <a:latin typeface="Cambria Math" panose="02040503050406030204" pitchFamily="18" charset="0"/>
                            </a:rPr>
                            <m:t>′</m:t>
                          </m:r>
                        </m:sup>
                      </m:sSubSup>
                    </m:oMath>
                  </m:oMathPara>
                </a14:m>
                <a:endParaRPr lang="en-US" b="0" dirty="0"/>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𝑛</m:t>
                          </m:r>
                        </m:sub>
                      </m:sSub>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𝑛</m:t>
                          </m:r>
                        </m:sub>
                        <m:sup>
                          <m:r>
                            <a:rPr lang="en-US" b="0" i="1" smtClean="0">
                              <a:latin typeface="Cambria Math" panose="02040503050406030204" pitchFamily="18" charset="0"/>
                            </a:rPr>
                            <m:t>′</m:t>
                          </m:r>
                        </m:sup>
                      </m:sSubSup>
                    </m:oMath>
                  </m:oMathPara>
                </a14:m>
                <a:endParaRPr lang="en-US" dirty="0"/>
              </a:p>
            </p:txBody>
          </p:sp>
        </mc:Choice>
        <mc:Fallback xmlns="">
          <p:sp>
            <p:nvSpPr>
              <p:cNvPr id="4" name="Content Placeholder 3">
                <a:extLst>
                  <a:ext uri="{FF2B5EF4-FFF2-40B4-BE49-F238E27FC236}">
                    <a16:creationId xmlns:a16="http://schemas.microsoft.com/office/drawing/2014/main" id="{4E4E7543-C056-4E16-985C-06B888CAACD0}"/>
                  </a:ext>
                </a:extLst>
              </p:cNvPr>
              <p:cNvSpPr>
                <a:spLocks noGrp="1" noRot="1" noChangeAspect="1" noMove="1" noResize="1" noEditPoints="1" noAdjustHandles="1" noChangeArrowheads="1" noChangeShapeType="1" noTextEdit="1"/>
              </p:cNvSpPr>
              <p:nvPr>
                <p:ph idx="1"/>
              </p:nvPr>
            </p:nvSpPr>
            <p:spPr>
              <a:blipFill>
                <a:blip r:embed="rId2"/>
                <a:stretch>
                  <a:fillRect l="-110"/>
                </a:stretch>
              </a:blipFill>
            </p:spPr>
            <p:txBody>
              <a:bodyPr/>
              <a:lstStyle/>
              <a:p>
                <a:r>
                  <a:rPr lang="en-US">
                    <a:noFill/>
                  </a:rPr>
                  <a:t> </a:t>
                </a:r>
              </a:p>
            </p:txBody>
          </p:sp>
        </mc:Fallback>
      </mc:AlternateContent>
    </p:spTree>
    <p:extLst>
      <p:ext uri="{BB962C8B-B14F-4D97-AF65-F5344CB8AC3E}">
        <p14:creationId xmlns:p14="http://schemas.microsoft.com/office/powerpoint/2010/main" val="2264820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8A4F-0724-42DE-987E-CFBB2E89F384}"/>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6E9353B-CD4D-4870-AD05-F30D2E112038}"/>
              </a:ext>
            </a:extLst>
          </p:cNvPr>
          <p:cNvSpPr>
            <a:spLocks noGrp="1"/>
          </p:cNvSpPr>
          <p:nvPr>
            <p:ph idx="1"/>
          </p:nvPr>
        </p:nvSpPr>
        <p:spPr/>
        <p:txBody>
          <a:bodyPr>
            <a:normAutofit/>
          </a:bodyPr>
          <a:lstStyle/>
          <a:p>
            <a:r>
              <a:rPr lang="en-US" dirty="0"/>
              <a:t>A time-bounded causality property can be specified using Real-time temporal logics.</a:t>
            </a:r>
          </a:p>
          <a:p>
            <a:r>
              <a:rPr lang="en-US" b="0" dirty="0"/>
              <a:t>For e.g</a:t>
            </a:r>
            <a:r>
              <a:rPr lang="en-US" dirty="0"/>
              <a:t>.,</a:t>
            </a:r>
          </a:p>
          <a:p>
            <a:pPr marL="0" indent="0">
              <a:buNone/>
            </a:pPr>
            <a:r>
              <a:rPr lang="en-US" dirty="0"/>
              <a:t>		</a:t>
            </a:r>
            <a:r>
              <a:rPr lang="en-US" i="1" dirty="0">
                <a:solidFill>
                  <a:srgbClr val="0070C0"/>
                </a:solidFill>
              </a:rPr>
              <a:t>An alarm rings whenever the door of a refrigerator is open continuously for 30 seconds</a:t>
            </a:r>
            <a:r>
              <a:rPr lang="en-US" i="1" dirty="0"/>
              <a:t>.</a:t>
            </a:r>
            <a:endParaRPr lang="en-US" dirty="0"/>
          </a:p>
          <a:p>
            <a:r>
              <a:rPr lang="en-US" b="0" dirty="0"/>
              <a:t>But a duration-bounded causality property </a:t>
            </a:r>
            <a:r>
              <a:rPr lang="en-US" dirty="0"/>
              <a:t>is not expressible by Real-time temporal logics.</a:t>
            </a:r>
          </a:p>
          <a:p>
            <a:r>
              <a:rPr lang="en-US" dirty="0"/>
              <a:t>Thus, Standard real-time temporal logics have limited expressiveness. In particular, they do not allow us to constrain the accumulated satisfaction times of state predicates.</a:t>
            </a:r>
          </a:p>
          <a:p>
            <a:r>
              <a:rPr lang="en-US" b="0" dirty="0"/>
              <a:t>For e.g.,</a:t>
            </a:r>
          </a:p>
          <a:p>
            <a:pPr marL="630000" lvl="2" indent="0">
              <a:buNone/>
            </a:pPr>
            <a:r>
              <a:rPr lang="en-US" dirty="0"/>
              <a:t>	</a:t>
            </a:r>
            <a:r>
              <a:rPr lang="en-US" sz="1700" i="1" dirty="0">
                <a:solidFill>
                  <a:srgbClr val="0070C0"/>
                </a:solidFill>
              </a:rPr>
              <a:t>A response is obtained whenever a ringer has been pressed, possibly intermittently, for a total duration of 20 seconds</a:t>
            </a:r>
          </a:p>
        </p:txBody>
      </p:sp>
    </p:spTree>
    <p:extLst>
      <p:ext uri="{BB962C8B-B14F-4D97-AF65-F5344CB8AC3E}">
        <p14:creationId xmlns:p14="http://schemas.microsoft.com/office/powerpoint/2010/main" val="1095288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 Expression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E4E7543-C056-4E16-985C-06B888CAACD0}"/>
                  </a:ext>
                </a:extLst>
              </p:cNvPr>
              <p:cNvSpPr>
                <a:spLocks noGrp="1"/>
              </p:cNvSpPr>
              <p:nvPr>
                <p:ph idx="1"/>
              </p:nvPr>
            </p:nvSpPr>
            <p:spPr>
              <a:xfrm>
                <a:off x="581192" y="2340864"/>
                <a:ext cx="11029615" cy="3634486"/>
              </a:xfrm>
            </p:spPr>
            <p:txBody>
              <a:bodyPr>
                <a:normAutofit/>
              </a:bodyPr>
              <a:lstStyle/>
              <a:p>
                <a:r>
                  <a:rPr lang="en-US" dirty="0"/>
                  <a:t>A </a:t>
                </a:r>
                <a:r>
                  <a:rPr lang="en-US" b="1" dirty="0"/>
                  <a:t>Bound expression </a:t>
                </a:r>
                <a:r>
                  <a:rPr lang="en-US" dirty="0"/>
                  <a:t>for R is a positive linear combination of the expressions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𝑛</m:t>
                        </m:r>
                      </m:sub>
                    </m:sSub>
                  </m:oMath>
                </a14:m>
                <a:r>
                  <a:rPr lang="en-US" dirty="0"/>
                  <a:t>; that is, a bound expression for R has the form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𝑛</m:t>
                        </m:r>
                      </m:sub>
                    </m:sSub>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oMath>
                </a14:m>
                <a:r>
                  <a:rPr lang="en-US" dirty="0"/>
                  <a:t> are nonnegative integer constants.</a:t>
                </a:r>
              </a:p>
              <a:p>
                <a:r>
                  <a:rPr lang="en-US" dirty="0"/>
                  <a:t>We denote bound expressions by (n+1)-tuples of coefficients and write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oMath>
                </a14:m>
                <a:r>
                  <a:rPr lang="en-US" dirty="0"/>
                  <a:t>) for the bound expression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𝑛</m:t>
                        </m:r>
                      </m:sub>
                    </m:sSub>
                  </m:oMath>
                </a14:m>
                <a:r>
                  <a:rPr lang="en-US" dirty="0"/>
                  <a:t>.</a:t>
                </a:r>
              </a:p>
              <a:p>
                <a:endParaRPr lang="en-US" dirty="0"/>
              </a:p>
            </p:txBody>
          </p:sp>
        </mc:Choice>
        <mc:Fallback xmlns="">
          <p:sp>
            <p:nvSpPr>
              <p:cNvPr id="4" name="Content Placeholder 3">
                <a:extLst>
                  <a:ext uri="{FF2B5EF4-FFF2-40B4-BE49-F238E27FC236}">
                    <a16:creationId xmlns:a16="http://schemas.microsoft.com/office/drawing/2014/main" id="{4E4E7543-C056-4E16-985C-06B888CAACD0}"/>
                  </a:ext>
                </a:extLst>
              </p:cNvPr>
              <p:cNvSpPr>
                <a:spLocks noGrp="1" noRot="1" noChangeAspect="1" noMove="1" noResize="1" noEditPoints="1" noAdjustHandles="1" noChangeArrowheads="1" noChangeShapeType="1" noTextEdit="1"/>
              </p:cNvSpPr>
              <p:nvPr>
                <p:ph idx="1"/>
              </p:nvPr>
            </p:nvSpPr>
            <p:spPr>
              <a:xfrm>
                <a:off x="581192" y="2340864"/>
                <a:ext cx="11029615" cy="3634486"/>
              </a:xfrm>
              <a:blipFill>
                <a:blip r:embed="rId2"/>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4027776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BOUND-labeled regions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E4E7543-C056-4E16-985C-06B888CAACD0}"/>
                  </a:ext>
                </a:extLst>
              </p:cNvPr>
              <p:cNvSpPr>
                <a:spLocks noGrp="1"/>
              </p:cNvSpPr>
              <p:nvPr>
                <p:ph idx="1"/>
              </p:nvPr>
            </p:nvSpPr>
            <p:spPr/>
            <p:txBody>
              <a:bodyPr>
                <a:normAutofit/>
              </a:bodyPr>
              <a:lstStyle/>
              <a:p>
                <a:r>
                  <a:rPr lang="en-US" dirty="0"/>
                  <a:t>A </a:t>
                </a:r>
                <a:r>
                  <a:rPr lang="en-US" b="1" dirty="0"/>
                  <a:t>Bound-labeled region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𝑅</m:t>
                    </m:r>
                    <m:r>
                      <a:rPr lang="en-US" i="1" dirty="0" smtClean="0">
                        <a:latin typeface="Cambria Math" panose="02040503050406030204" pitchFamily="18" charset="0"/>
                      </a:rPr>
                      <m:t>, </m:t>
                    </m:r>
                    <m:r>
                      <a:rPr lang="en-US" i="1" dirty="0" smtClean="0">
                        <a:latin typeface="Cambria Math" panose="02040503050406030204" pitchFamily="18" charset="0"/>
                      </a:rPr>
                      <m:t>𝐿</m:t>
                    </m:r>
                    <m:r>
                      <a:rPr lang="en-US" i="1" dirty="0" smtClean="0">
                        <a:latin typeface="Cambria Math" panose="02040503050406030204" pitchFamily="18" charset="0"/>
                      </a:rPr>
                      <m:t>,</m:t>
                    </m:r>
                    <m:r>
                      <a:rPr lang="en-US" i="1" dirty="0" smtClean="0">
                        <a:latin typeface="Cambria Math" panose="02040503050406030204" pitchFamily="18" charset="0"/>
                      </a:rPr>
                      <m:t>𝐼</m:t>
                    </m:r>
                    <m:r>
                      <a:rPr lang="en-US" i="1" dirty="0" smtClean="0">
                        <a:latin typeface="Cambria Math" panose="02040503050406030204" pitchFamily="18" charset="0"/>
                      </a:rPr>
                      <m:t>,</m:t>
                    </m:r>
                    <m:r>
                      <a:rPr lang="en-US" i="1" dirty="0" smtClean="0">
                        <a:latin typeface="Cambria Math" panose="02040503050406030204" pitchFamily="18" charset="0"/>
                      </a:rPr>
                      <m:t>𝑈</m:t>
                    </m:r>
                    <m:r>
                      <a:rPr lang="en-US" i="1" dirty="0" smtClean="0">
                        <a:latin typeface="Cambria Math" panose="02040503050406030204" pitchFamily="18" charset="0"/>
                      </a:rPr>
                      <m:t>, </m:t>
                    </m:r>
                    <m:r>
                      <a:rPr lang="en-US" i="1" dirty="0" smtClean="0">
                        <a:latin typeface="Cambria Math" panose="02040503050406030204" pitchFamily="18" charset="0"/>
                      </a:rPr>
                      <m:t>𝑢</m:t>
                    </m:r>
                    <m:r>
                      <a:rPr lang="en-US" i="1" dirty="0" smtClean="0">
                        <a:latin typeface="Cambria Math" panose="02040503050406030204" pitchFamily="18" charset="0"/>
                      </a:rPr>
                      <m:t>)</m:t>
                    </m:r>
                  </m:oMath>
                </a14:m>
                <a:r>
                  <a:rPr lang="en-US" dirty="0"/>
                  <a:t> of the timed automaton A consists of a clock region R of A, two bound expressions L and U for R, and two bits </a:t>
                </a:r>
                <a14:m>
                  <m:oMath xmlns:m="http://schemas.openxmlformats.org/officeDocument/2006/math">
                    <m:r>
                      <a:rPr lang="en-US" i="1" dirty="0" smtClean="0">
                        <a:latin typeface="Cambria Math" panose="02040503050406030204" pitchFamily="18" charset="0"/>
                      </a:rPr>
                      <m:t>𝑙</m:t>
                    </m:r>
                    <m:r>
                      <a:rPr lang="en-US" i="1" dirty="0" smtClean="0">
                        <a:latin typeface="Cambria Math" panose="02040503050406030204" pitchFamily="18" charset="0"/>
                      </a:rPr>
                      <m:t>,</m:t>
                    </m:r>
                    <m:r>
                      <a:rPr lang="en-US" i="1" dirty="0" smtClean="0">
                        <a:latin typeface="Cambria Math" panose="02040503050406030204" pitchFamily="18" charset="0"/>
                      </a:rPr>
                      <m:t>𝑢</m:t>
                    </m:r>
                    <m:r>
                      <a:rPr lang="en-US" i="1" dirty="0" smtClean="0">
                        <a:latin typeface="Cambria Math" panose="02040503050406030204" pitchFamily="18" charset="0"/>
                      </a:rPr>
                      <m:t>∈ {0,1}</m:t>
                    </m:r>
                  </m:oMath>
                </a14:m>
                <a:r>
                  <a:rPr lang="en-US" dirty="0"/>
                  <a:t>. We construct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e>
                        </m:d>
                      </m:sub>
                    </m:sSub>
                  </m:oMath>
                </a14:m>
                <a:r>
                  <a:rPr lang="en-US" dirty="0"/>
                  <a:t>(A), the bounds graph of A for the duration measure p and the final region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oMath>
                </a14:m>
                <a:r>
                  <a:rPr lang="en-US" dirty="0"/>
                  <a:t>. The vertices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d>
                          <m:dPr>
                            <m:begChr m:val="{"/>
                            <m:endChr m:val="}"/>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𝑓</m:t>
                                </m:r>
                              </m:sub>
                            </m:sSub>
                          </m:e>
                        </m:d>
                      </m:sub>
                    </m:sSub>
                  </m:oMath>
                </a14:m>
                <a:r>
                  <a:rPr lang="en-US" dirty="0"/>
                  <a:t>(A) are the bound-labeled regions of A and the special vertex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oMath>
                </a14:m>
                <a:r>
                  <a:rPr lang="en-US" dirty="0"/>
                  <a:t>, which has no outgoing edges.</a:t>
                </a:r>
              </a:p>
              <a:p>
                <a:endParaRPr lang="en-US" dirty="0"/>
              </a:p>
            </p:txBody>
          </p:sp>
        </mc:Choice>
        <mc:Fallback xmlns="">
          <p:sp>
            <p:nvSpPr>
              <p:cNvPr id="4" name="Content Placeholder 3">
                <a:extLst>
                  <a:ext uri="{FF2B5EF4-FFF2-40B4-BE49-F238E27FC236}">
                    <a16:creationId xmlns:a16="http://schemas.microsoft.com/office/drawing/2014/main" id="{4E4E7543-C056-4E16-985C-06B888CAACD0}"/>
                  </a:ext>
                </a:extLst>
              </p:cNvPr>
              <p:cNvSpPr>
                <a:spLocks noGrp="1" noRot="1" noChangeAspect="1" noMove="1" noResize="1" noEditPoints="1" noAdjustHandles="1" noChangeArrowheads="1" noChangeShapeType="1" noTextEdit="1"/>
              </p:cNvSpPr>
              <p:nvPr>
                <p:ph idx="1"/>
              </p:nvPr>
            </p:nvSpPr>
            <p:spPr>
              <a:blipFill>
                <a:blip r:embed="rId3"/>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1774476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BOUND-labeled regions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6B853FA-A761-4B32-B8AF-7041FDC275D4}"/>
                  </a:ext>
                </a:extLst>
              </p:cNvPr>
              <p:cNvSpPr>
                <a:spLocks noGrp="1"/>
              </p:cNvSpPr>
              <p:nvPr>
                <p:ph idx="1"/>
              </p:nvPr>
            </p:nvSpPr>
            <p:spPr/>
            <p:txBody>
              <a:bodyPr/>
              <a:lstStyle/>
              <a:p>
                <a:r>
                  <a:rPr lang="en-US" dirty="0"/>
                  <a:t>We first define the edges with the target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r>
                          <a:rPr lang="en-US" b="0" i="1" smtClean="0">
                            <a:latin typeface="Cambria Math" panose="02040503050406030204" pitchFamily="18" charset="0"/>
                          </a:rPr>
                          <m:t>   </m:t>
                        </m:r>
                      </m:sub>
                    </m:sSub>
                    <m:r>
                      <a:rPr lang="en-US" b="0" i="1" smtClean="0">
                        <a:latin typeface="Cambria Math" panose="02040503050406030204" pitchFamily="18" charset="0"/>
                      </a:rPr>
                      <m:t>.</m:t>
                    </m:r>
                  </m:oMath>
                </a14:m>
                <a:endParaRPr lang="en-US" b="0" dirty="0"/>
              </a:p>
              <a:p>
                <a:r>
                  <a:rPr lang="en-US" dirty="0"/>
                  <a:t>The edges with the target </a:t>
                </a:r>
                <a14:m>
                  <m:oMath xmlns:m="http://schemas.openxmlformats.org/officeDocument/2006/math">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𝑓</m:t>
                        </m:r>
                      </m:sub>
                    </m:sSub>
                  </m:oMath>
                </a14:m>
                <a:r>
                  <a:rPr lang="en-US" dirty="0"/>
                  <a:t> that reaches a state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oMath>
                </a14:m>
                <a:r>
                  <a:rPr lang="en-US" dirty="0"/>
                  <a:t> without passing through other regions.</a:t>
                </a:r>
              </a:p>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oMath>
                </a14:m>
                <a:r>
                  <a:rPr lang="en-US" dirty="0"/>
                  <a:t> be an open region with p(s)=a for all s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𝑓</m:t>
                        </m:r>
                      </m:sub>
                    </m:sSub>
                    <m:r>
                      <a:rPr lang="en-US" b="0" i="1" dirty="0" smtClean="0">
                        <a:latin typeface="Cambria Math" panose="02040503050406030204" pitchFamily="18" charset="0"/>
                      </a:rPr>
                      <m:t> </m:t>
                    </m:r>
                  </m:oMath>
                </a14:m>
                <a:r>
                  <a:rPr lang="en-US" i="0" dirty="0"/>
                  <a:t>which is reachable from a state</a:t>
                </a:r>
                <a14:m>
                  <m:oMath xmlns:m="http://schemas.openxmlformats.org/officeDocument/2006/math">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𝑐</m:t>
                        </m:r>
                      </m:e>
                    </m:d>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𝑓</m:t>
                        </m:r>
                      </m:sub>
                    </m:sSub>
                  </m:oMath>
                </a14:m>
                <a:r>
                  <a:rPr lang="en-US" dirty="0"/>
                  <a:t> by remaining in the state for </a:t>
                </a:r>
                <a:r>
                  <a:rPr lang="en-US" dirty="0" err="1"/>
                  <a:t>atmost</a:t>
                </a:r>
                <a:r>
                  <a:rPr lang="en-US" dirty="0"/>
                  <a:t> </a:t>
                </a: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0" smtClean="0">
                                <a:latin typeface="Cambria Math" panose="02040503050406030204" pitchFamily="18" charset="0"/>
                              </a:rPr>
                              <m:t>1</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𝑛</m:t>
                                </m:r>
                              </m:sub>
                              <m:sup>
                                <m:r>
                                  <a:rPr lang="en-US" b="0" i="1" smtClean="0">
                                    <a:latin typeface="Cambria Math" panose="02040503050406030204" pitchFamily="18" charset="0"/>
                                  </a:rPr>
                                  <m:t>′</m:t>
                                </m:r>
                              </m:sup>
                            </m:sSubSup>
                          </m:e>
                        </m:d>
                      </m:e>
                      <m:sub>
                        <m:r>
                          <a:rPr lang="en-US" b="0" i="1" smtClean="0">
                            <a:latin typeface="Cambria Math" panose="02040503050406030204" pitchFamily="18" charset="0"/>
                          </a:rPr>
                          <m:t>𝑐</m:t>
                        </m:r>
                      </m:sub>
                    </m:sSub>
                  </m:oMath>
                </a14:m>
                <a:r>
                  <a:rPr lang="en-US" dirty="0"/>
                  <a:t> time units.</a:t>
                </a:r>
              </a:p>
              <a:p>
                <a:r>
                  <a:rPr lang="en-US" dirty="0"/>
                  <a:t>As </a:t>
                </a:r>
                <a14:m>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𝑝</m:t>
                        </m:r>
                      </m:e>
                    </m:nary>
                  </m:oMath>
                </a14:m>
                <a:r>
                  <a:rPr lang="en-US" dirty="0"/>
                  <a:t> increases at rate a, the lower bound on the integral value over all states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𝑐</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𝑓</m:t>
                        </m:r>
                      </m:sub>
                    </m:sSub>
                  </m:oMath>
                </a14:m>
                <a:r>
                  <a:rPr lang="en-US" dirty="0"/>
                  <a:t> is 0 and the upper bound is a.(1-</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a:t>).</a:t>
                </a:r>
              </a:p>
              <a:p>
                <a:endParaRPr lang="en-US" dirty="0"/>
              </a:p>
            </p:txBody>
          </p:sp>
        </mc:Choice>
        <mc:Fallback xmlns="">
          <p:sp>
            <p:nvSpPr>
              <p:cNvPr id="4" name="Content Placeholder 3">
                <a:extLst>
                  <a:ext uri="{FF2B5EF4-FFF2-40B4-BE49-F238E27FC236}">
                    <a16:creationId xmlns:a16="http://schemas.microsoft.com/office/drawing/2014/main" id="{56B853FA-A761-4B32-B8AF-7041FDC275D4}"/>
                  </a:ext>
                </a:extLst>
              </p:cNvPr>
              <p:cNvSpPr>
                <a:spLocks noGrp="1" noRot="1" noChangeAspect="1" noMove="1" noResize="1" noEditPoints="1" noAdjustHandles="1" noChangeArrowheads="1" noChangeShapeType="1" noTextEdit="1"/>
              </p:cNvSpPr>
              <p:nvPr>
                <p:ph idx="1"/>
              </p:nvPr>
            </p:nvSpPr>
            <p:spPr>
              <a:blipFill>
                <a:blip r:embed="rId2"/>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3682243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BOUND-labeled regions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13F745E-FF3A-4991-BDA7-6447CFA5D194}"/>
                  </a:ext>
                </a:extLst>
              </p:cNvPr>
              <p:cNvSpPr>
                <a:spLocks noGrp="1"/>
              </p:cNvSpPr>
              <p:nvPr>
                <p:ph idx="1"/>
              </p:nvPr>
            </p:nvSpPr>
            <p:spPr>
              <a:xfrm>
                <a:off x="581192" y="2733923"/>
                <a:ext cx="11029615" cy="3634486"/>
              </a:xfrm>
            </p:spPr>
            <p:txBody>
              <a:bodyPr/>
              <a:lstStyle/>
              <a:p>
                <a:r>
                  <a:rPr lang="en-US" dirty="0"/>
                  <a:t>While the lower bound 0 is a possible value of the integral, if a&gt;0, then the upper bound is only the supremum of all the possible values.</a:t>
                </a:r>
              </a:p>
              <a:p>
                <a:r>
                  <a:rPr lang="en-US" dirty="0"/>
                  <a:t>Thus, add an edge in the bound graph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r>
                      <a:rPr lang="en-US" b="0" i="1" smtClean="0">
                        <a:latin typeface="Cambria Math" panose="02040503050406030204" pitchFamily="18" charset="0"/>
                      </a:rPr>
                      <m:t> </m:t>
                    </m:r>
                  </m:oMath>
                </a14:m>
                <a:r>
                  <a:rPr lang="en-US" dirty="0"/>
                  <a:t>from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,0,</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𝑢</m:t>
                        </m:r>
                      </m:e>
                    </m:d>
                  </m:oMath>
                </a14:m>
                <a:r>
                  <a:rPr lang="en-US" dirty="0"/>
                  <a:t> for</a:t>
                </a:r>
              </a:p>
              <a:p>
                <a:pPr lvl="1"/>
                <a:r>
                  <a:rPr lang="en-US" dirty="0"/>
                  <a:t>L = (0,..,0,0) and U=(0,…,0,a); if a=0 then u=0 else 1</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r>
                      <a:rPr lang="en-US" b="0" i="1" smtClean="0">
                        <a:latin typeface="Cambria Math" panose="02040503050406030204" pitchFamily="18" charset="0"/>
                      </a:rPr>
                      <m:t> </m:t>
                    </m:r>
                  </m:oMath>
                </a14:m>
                <a:r>
                  <a:rPr lang="en-US" dirty="0"/>
                  <a:t>is a boundary region then no time can be spent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𝑓</m:t>
                        </m:r>
                      </m:sub>
                    </m:sSub>
                    <m:r>
                      <a:rPr lang="en-US" i="1">
                        <a:latin typeface="Cambria Math" panose="02040503050406030204" pitchFamily="18" charset="0"/>
                      </a:rPr>
                      <m:t> </m:t>
                    </m:r>
                  </m:oMath>
                </a14:m>
                <a:r>
                  <a:rPr lang="en-US" dirty="0"/>
                  <a:t>, and both the bounds are 0. In this case, add an edge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𝑓</m:t>
                        </m:r>
                      </m:sub>
                    </m:sSub>
                    <m:r>
                      <a:rPr lang="en-US" i="1">
                        <a:latin typeface="Cambria Math" panose="02040503050406030204" pitchFamily="18" charset="0"/>
                      </a:rPr>
                      <m:t> </m:t>
                    </m:r>
                  </m:oMath>
                </a14:m>
                <a:r>
                  <a:rPr lang="en-US" dirty="0"/>
                  <a:t> from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𝑓</m:t>
                            </m:r>
                          </m:sub>
                        </m:sSub>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,0,</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𝑢</m:t>
                        </m:r>
                      </m:e>
                    </m:d>
                  </m:oMath>
                </a14:m>
                <a:r>
                  <a:rPr lang="en-US" dirty="0"/>
                  <a:t>  for L=U=(0,…,0,0)</a:t>
                </a:r>
              </a:p>
            </p:txBody>
          </p:sp>
        </mc:Choice>
        <mc:Fallback xmlns="">
          <p:sp>
            <p:nvSpPr>
              <p:cNvPr id="4" name="Content Placeholder 3">
                <a:extLst>
                  <a:ext uri="{FF2B5EF4-FFF2-40B4-BE49-F238E27FC236}">
                    <a16:creationId xmlns:a16="http://schemas.microsoft.com/office/drawing/2014/main" id="{813F745E-FF3A-4991-BDA7-6447CFA5D194}"/>
                  </a:ext>
                </a:extLst>
              </p:cNvPr>
              <p:cNvSpPr>
                <a:spLocks noGrp="1" noRot="1" noChangeAspect="1" noMove="1" noResize="1" noEditPoints="1" noAdjustHandles="1" noChangeArrowheads="1" noChangeShapeType="1" noTextEdit="1"/>
              </p:cNvSpPr>
              <p:nvPr>
                <p:ph idx="1"/>
              </p:nvPr>
            </p:nvSpPr>
            <p:spPr>
              <a:xfrm>
                <a:off x="581192" y="2733923"/>
                <a:ext cx="11029615" cy="3634486"/>
              </a:xfrm>
              <a:blipFill>
                <a:blip r:embed="rId2"/>
                <a:stretch>
                  <a:fillRect l="-166" r="-442"/>
                </a:stretch>
              </a:blipFill>
            </p:spPr>
            <p:txBody>
              <a:bodyPr/>
              <a:lstStyle/>
              <a:p>
                <a:r>
                  <a:rPr lang="en-US">
                    <a:noFill/>
                  </a:rPr>
                  <a:t> </a:t>
                </a:r>
              </a:p>
            </p:txBody>
          </p:sp>
        </mc:Fallback>
      </mc:AlternateContent>
    </p:spTree>
    <p:extLst>
      <p:ext uri="{BB962C8B-B14F-4D97-AF65-F5344CB8AC3E}">
        <p14:creationId xmlns:p14="http://schemas.microsoft.com/office/powerpoint/2010/main" val="2378415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BOUND-labeled regions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D267E27-A08D-4A7B-8C48-CE65666CE8B1}"/>
                  </a:ext>
                </a:extLst>
              </p:cNvPr>
              <p:cNvSpPr>
                <a:spLocks noGrp="1"/>
              </p:cNvSpPr>
              <p:nvPr>
                <p:ph idx="1"/>
              </p:nvPr>
            </p:nvSpPr>
            <p:spPr>
              <a:xfrm>
                <a:off x="581192" y="2340864"/>
                <a:ext cx="11029615" cy="4245466"/>
              </a:xfrm>
            </p:spPr>
            <p:txBody>
              <a:bodyPr/>
              <a:lstStyle/>
              <a:p>
                <a:r>
                  <a:rPr lang="en-US" dirty="0"/>
                  <a:t>For paths that reach final region </a:t>
                </a:r>
                <a14:m>
                  <m:oMath xmlns:m="http://schemas.openxmlformats.org/officeDocument/2006/math">
                    <m:sSub>
                      <m:sSubPr>
                        <m:ctrlPr>
                          <a:rPr lang="en-US" sz="1800" b="0" i="1" kern="1200" smtClean="0">
                            <a:solidFill>
                              <a:srgbClr val="404040"/>
                            </a:solidFill>
                            <a:effectLst/>
                            <a:latin typeface="Cambria Math" panose="02040503050406030204" pitchFamily="18" charset="0"/>
                            <a:ea typeface="+mn-ea"/>
                            <a:cs typeface="+mn-cs"/>
                          </a:rPr>
                        </m:ctrlPr>
                      </m:sSubPr>
                      <m:e>
                        <m:r>
                          <a:rPr lang="en-US" sz="1800" b="0" i="1" kern="1200">
                            <a:solidFill>
                              <a:srgbClr val="404040"/>
                            </a:solidFill>
                            <a:effectLst/>
                            <a:latin typeface="Cambria Math" panose="02040503050406030204" pitchFamily="18" charset="0"/>
                            <a:ea typeface="+mn-ea"/>
                            <a:cs typeface="+mn-cs"/>
                          </a:rPr>
                          <m:t>𝑅</m:t>
                        </m:r>
                      </m:e>
                      <m:sub>
                        <m:r>
                          <a:rPr lang="en-US" sz="1800" b="0" i="1" kern="1200">
                            <a:solidFill>
                              <a:srgbClr val="404040"/>
                            </a:solidFill>
                            <a:effectLst/>
                            <a:latin typeface="Cambria Math" panose="02040503050406030204" pitchFamily="18" charset="0"/>
                            <a:ea typeface="+mn-ea"/>
                            <a:cs typeface="+mn-cs"/>
                          </a:rPr>
                          <m:t>𝑓</m:t>
                        </m:r>
                      </m:sub>
                    </m:sSub>
                  </m:oMath>
                </a14:m>
                <a:r>
                  <a:rPr lang="en-US" dirty="0"/>
                  <a:t> by passing through other regions.</a:t>
                </a:r>
              </a:p>
              <a:p>
                <a:r>
                  <a:rPr lang="en-US" dirty="0"/>
                  <a:t>For each edge from R to R’ In the region graph </a:t>
                </a:r>
                <a14:m>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0" smtClean="0">
                        <a:latin typeface="Cambria Math" panose="02040503050406030204" pitchFamily="18" charset="0"/>
                      </a:rPr>
                      <m:t>, </m:t>
                    </m:r>
                    <m:r>
                      <m:rPr>
                        <m:sty m:val="p"/>
                      </m:rPr>
                      <a:rPr lang="en-US" b="0" i="0" smtClean="0">
                        <a:latin typeface="Cambria Math" panose="02040503050406030204" pitchFamily="18" charset="0"/>
                      </a:rPr>
                      <m:t>t</m:t>
                    </m:r>
                  </m:oMath>
                </a14:m>
                <a:r>
                  <a:rPr lang="en-US" b="0" i="0" dirty="0"/>
                  <a:t>he bounds graph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e>
                        </m:d>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oMath>
                </a14:m>
                <a:r>
                  <a:rPr lang="en-US" dirty="0"/>
                  <a:t> has exactly one edge to each bound-labeled region of the form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𝑅</m:t>
                    </m:r>
                    <m:r>
                      <a:rPr lang="en-US" i="1" dirty="0" err="1" smtClean="0">
                        <a:latin typeface="Cambria Math" panose="02040503050406030204" pitchFamily="18" charset="0"/>
                      </a:rPr>
                      <m:t>’,</m:t>
                    </m:r>
                    <m:r>
                      <a:rPr lang="en-US" i="1" dirty="0" err="1" smtClean="0">
                        <a:latin typeface="Cambria Math" panose="02040503050406030204" pitchFamily="18" charset="0"/>
                      </a:rPr>
                      <m:t>𝐿</m:t>
                    </m:r>
                    <m:r>
                      <a:rPr lang="en-US" i="1" dirty="0" err="1" smtClean="0">
                        <a:latin typeface="Cambria Math" panose="02040503050406030204" pitchFamily="18" charset="0"/>
                      </a:rPr>
                      <m:t>’,</m:t>
                    </m:r>
                    <m:r>
                      <a:rPr lang="en-US" i="1" dirty="0" err="1" smtClean="0">
                        <a:latin typeface="Cambria Math" panose="02040503050406030204" pitchFamily="18" charset="0"/>
                      </a:rPr>
                      <m:t>𝑙</m:t>
                    </m:r>
                    <m:r>
                      <a:rPr lang="en-US" i="1" dirty="0" err="1" smtClean="0">
                        <a:latin typeface="Cambria Math" panose="02040503050406030204" pitchFamily="18" charset="0"/>
                      </a:rPr>
                      <m:t>’,</m:t>
                    </m:r>
                    <m:r>
                      <a:rPr lang="en-US" i="1" dirty="0" err="1" smtClean="0">
                        <a:latin typeface="Cambria Math" panose="02040503050406030204" pitchFamily="18" charset="0"/>
                      </a:rPr>
                      <m:t>𝑈</m:t>
                    </m:r>
                    <m:r>
                      <a:rPr lang="en-US" i="1" dirty="0" err="1" smtClean="0">
                        <a:latin typeface="Cambria Math" panose="02040503050406030204" pitchFamily="18" charset="0"/>
                      </a:rPr>
                      <m:t>’,</m:t>
                    </m:r>
                    <m:r>
                      <a:rPr lang="en-US" i="1" dirty="0" err="1" smtClean="0">
                        <a:latin typeface="Cambria Math" panose="02040503050406030204" pitchFamily="18" charset="0"/>
                      </a:rPr>
                      <m:t>𝑢</m:t>
                    </m:r>
                    <m:r>
                      <a:rPr lang="en-US" i="1" dirty="0" smtClean="0">
                        <a:latin typeface="Cambria Math" panose="02040503050406030204" pitchFamily="18" charset="0"/>
                      </a:rPr>
                      <m:t>’), </m:t>
                    </m:r>
                  </m:oMath>
                </a14:m>
                <a:r>
                  <a:rPr lang="en-US" dirty="0"/>
                  <a:t>from  some bounded-labeled region of the form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𝑅</m:t>
                    </m:r>
                    <m:r>
                      <a:rPr lang="en-US" i="1" dirty="0" err="1" smtClean="0">
                        <a:latin typeface="Cambria Math" panose="02040503050406030204" pitchFamily="18" charset="0"/>
                      </a:rPr>
                      <m:t>,</m:t>
                    </m:r>
                    <m:r>
                      <a:rPr lang="en-US" i="1" dirty="0" err="1" smtClean="0">
                        <a:latin typeface="Cambria Math" panose="02040503050406030204" pitchFamily="18" charset="0"/>
                      </a:rPr>
                      <m:t>𝐿</m:t>
                    </m:r>
                    <m:r>
                      <a:rPr lang="en-US" i="1" dirty="0" err="1" smtClean="0">
                        <a:latin typeface="Cambria Math" panose="02040503050406030204" pitchFamily="18" charset="0"/>
                      </a:rPr>
                      <m:t>,</m:t>
                    </m:r>
                    <m:r>
                      <a:rPr lang="en-US" i="1" dirty="0" err="1" smtClean="0">
                        <a:latin typeface="Cambria Math" panose="02040503050406030204" pitchFamily="18" charset="0"/>
                      </a:rPr>
                      <m:t>𝑙</m:t>
                    </m:r>
                    <m:r>
                      <a:rPr lang="en-US" i="1" dirty="0" err="1" smtClean="0">
                        <a:latin typeface="Cambria Math" panose="02040503050406030204" pitchFamily="18" charset="0"/>
                      </a:rPr>
                      <m:t>,</m:t>
                    </m:r>
                    <m:r>
                      <a:rPr lang="en-US" i="1" dirty="0" err="1" smtClean="0">
                        <a:latin typeface="Cambria Math" panose="02040503050406030204" pitchFamily="18" charset="0"/>
                      </a:rPr>
                      <m:t>𝑈</m:t>
                    </m:r>
                    <m:r>
                      <a:rPr lang="en-US" i="1" dirty="0" err="1" smtClean="0">
                        <a:latin typeface="Cambria Math" panose="02040503050406030204" pitchFamily="18" charset="0"/>
                      </a:rPr>
                      <m:t>,</m:t>
                    </m:r>
                    <m:r>
                      <a:rPr lang="en-US" i="1" dirty="0" err="1" smtClean="0">
                        <a:latin typeface="Cambria Math" panose="02040503050406030204" pitchFamily="18" charset="0"/>
                      </a:rPr>
                      <m:t>𝑢</m:t>
                    </m:r>
                    <m:r>
                      <a:rPr lang="en-US" i="1" dirty="0" smtClean="0">
                        <a:latin typeface="Cambria Math" panose="02040503050406030204" pitchFamily="18" charset="0"/>
                      </a:rPr>
                      <m:t>)</m:t>
                    </m:r>
                  </m:oMath>
                </a14:m>
                <a:r>
                  <a:rPr lang="en-US" dirty="0"/>
                  <a:t>.</a:t>
                </a:r>
              </a:p>
              <a:p>
                <a:r>
                  <a:rPr lang="en-US" dirty="0"/>
                  <a:t>For the Lower bound L and bit l, look at the example:</a:t>
                </a:r>
              </a:p>
              <a:p>
                <a:pPr lvl="1"/>
                <a:r>
                  <a:rPr lang="en-US" dirty="0"/>
                  <a:t>Let </a:t>
                </a:r>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err="1" smtClean="0">
                        <a:latin typeface="Cambria Math" panose="02040503050406030204" pitchFamily="18" charset="0"/>
                      </a:rPr>
                      <m:t>𝑥</m:t>
                    </m:r>
                    <m:r>
                      <a:rPr lang="en-US" i="1" dirty="0" err="1" smtClean="0">
                        <a:latin typeface="Cambria Math" panose="02040503050406030204" pitchFamily="18" charset="0"/>
                      </a:rPr>
                      <m:t>,</m:t>
                    </m:r>
                    <m:r>
                      <a:rPr lang="en-US" i="1" dirty="0" err="1" smtClean="0">
                        <a:latin typeface="Cambria Math" panose="02040503050406030204" pitchFamily="18" charset="0"/>
                      </a:rPr>
                      <m:t>𝑦</m:t>
                    </m:r>
                    <m:r>
                      <a:rPr lang="en-US" i="1" dirty="0" err="1" smtClean="0">
                        <a:latin typeface="Cambria Math" panose="02040503050406030204" pitchFamily="18" charset="0"/>
                      </a:rPr>
                      <m:t>,</m:t>
                    </m:r>
                    <m:r>
                      <a:rPr lang="en-US" i="1" dirty="0" err="1" smtClean="0">
                        <a:latin typeface="Cambria Math" panose="02040503050406030204" pitchFamily="18" charset="0"/>
                      </a:rPr>
                      <m:t>𝑧</m:t>
                    </m:r>
                    <m:r>
                      <a:rPr lang="en-US" i="1" dirty="0" smtClean="0">
                        <a:latin typeface="Cambria Math" panose="02040503050406030204" pitchFamily="18" charset="0"/>
                      </a:rPr>
                      <m:t>}</m:t>
                    </m:r>
                  </m:oMath>
                </a14:m>
                <a:r>
                  <a:rPr lang="en-US" dirty="0"/>
                  <a:t>  and that the boundary region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a14:m>
                <a:r>
                  <a:rPr lang="en-US" dirty="0"/>
                  <a:t> which satisfies </a:t>
                </a:r>
                <a14:m>
                  <m:oMath xmlns:m="http://schemas.openxmlformats.org/officeDocument/2006/math">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&lt;</m:t>
                    </m:r>
                    <m:r>
                      <a:rPr lang="en-US" b="0" i="1" smtClean="0">
                        <a:latin typeface="Cambria Math" panose="02040503050406030204" pitchFamily="18" charset="0"/>
                      </a:rPr>
                      <m:t>𝑧</m:t>
                    </m:r>
                    <m:r>
                      <a:rPr lang="en-US" b="0" i="1" smtClean="0">
                        <a:latin typeface="Cambria Math" panose="02040503050406030204" pitchFamily="18" charset="0"/>
                      </a:rPr>
                      <m:t>′</m:t>
                    </m:r>
                  </m:oMath>
                </a14:m>
                <a:r>
                  <a:rPr lang="en-US" dirty="0"/>
                  <a:t> is labeled with the lower bound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r>
                  <a:rPr lang="en-US" dirty="0"/>
                  <a:t> and the bit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0" smtClean="0">
                        <a:latin typeface="Cambria Math" panose="02040503050406030204" pitchFamily="18" charset="0"/>
                      </a:rPr>
                      <m:t>. </m:t>
                    </m:r>
                  </m:oMath>
                </a14:m>
                <a:endParaRPr lang="en-US" dirty="0"/>
              </a:p>
              <a:p>
                <a:pPr lvl="1"/>
                <a:r>
                  <a:rPr lang="en-US" dirty="0"/>
                  <a:t>Starting from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a14:m>
                <a:r>
                  <a:rPr lang="en-US" dirty="0"/>
                  <a:t> the lower bound on the integral </a:t>
                </a:r>
                <a14:m>
                  <m:oMath xmlns:m="http://schemas.openxmlformats.org/officeDocument/2006/math">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𝑝</m:t>
                        </m:r>
                      </m:e>
                    </m:nary>
                  </m:oMath>
                </a14:m>
                <a:r>
                  <a:rPr lang="en-US" dirty="0"/>
                  <a:t> for some reaching state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𝑓</m:t>
                        </m:r>
                      </m:sub>
                    </m:sSub>
                    <m:r>
                      <a:rPr lang="en-US" i="1">
                        <a:latin typeface="Cambria Math" panose="02040503050406030204" pitchFamily="18" charset="0"/>
                      </a:rPr>
                      <m:t> </m:t>
                    </m:r>
                  </m:oMath>
                </a14:m>
                <a:r>
                  <a:rPr lang="en-US" dirty="0"/>
                  <a:t> is </a:t>
                </a:r>
              </a:p>
              <a:p>
                <a:pPr lvl="2"/>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e>
                            </m:d>
                          </m:e>
                        </m:d>
                      </m:e>
                      <m:sub>
                        <m:r>
                          <a:rPr lang="en-US" b="0" i="1" smtClean="0">
                            <a:latin typeface="Cambria Math" panose="02040503050406030204" pitchFamily="18" charset="0"/>
                          </a:rPr>
                          <m:t>𝑐</m:t>
                        </m:r>
                      </m:sub>
                    </m:sSub>
                  </m:oMath>
                </a14:m>
                <a:endParaRPr lang="en-US" dirty="0"/>
              </a:p>
              <a:p>
                <a:pPr lvl="1"/>
                <a:endParaRPr lang="en-US" dirty="0"/>
              </a:p>
              <a:p>
                <a:endParaRPr lang="en-US" dirty="0"/>
              </a:p>
            </p:txBody>
          </p:sp>
        </mc:Choice>
        <mc:Fallback xmlns="">
          <p:sp>
            <p:nvSpPr>
              <p:cNvPr id="4" name="Content Placeholder 3">
                <a:extLst>
                  <a:ext uri="{FF2B5EF4-FFF2-40B4-BE49-F238E27FC236}">
                    <a16:creationId xmlns:a16="http://schemas.microsoft.com/office/drawing/2014/main" id="{7D267E27-A08D-4A7B-8C48-CE65666CE8B1}"/>
                  </a:ext>
                </a:extLst>
              </p:cNvPr>
              <p:cNvSpPr>
                <a:spLocks noGrp="1" noRot="1" noChangeAspect="1" noMove="1" noResize="1" noEditPoints="1" noAdjustHandles="1" noChangeArrowheads="1" noChangeShapeType="1" noTextEdit="1"/>
              </p:cNvSpPr>
              <p:nvPr>
                <p:ph idx="1"/>
              </p:nvPr>
            </p:nvSpPr>
            <p:spPr>
              <a:xfrm>
                <a:off x="581192" y="2340864"/>
                <a:ext cx="11029615" cy="4245466"/>
              </a:xfrm>
              <a:blipFill>
                <a:blip r:embed="rId2"/>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4128303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BOUND-labeled regions</a:t>
            </a:r>
          </a:p>
        </p:txBody>
      </p:sp>
      <p:pic>
        <p:nvPicPr>
          <p:cNvPr id="8" name="Picture 7">
            <a:extLst>
              <a:ext uri="{FF2B5EF4-FFF2-40B4-BE49-F238E27FC236}">
                <a16:creationId xmlns:a16="http://schemas.microsoft.com/office/drawing/2014/main" id="{1AF0C65F-299D-4482-B7B2-5312BEC9A033}"/>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sharpenSoften amount="50000"/>
                    </a14:imgEffect>
                    <a14:imgEffect>
                      <a14:brightnessContrast bright="40000" contrast="20000"/>
                    </a14:imgEffect>
                  </a14:imgLayer>
                </a14:imgProps>
              </a:ext>
            </a:extLst>
          </a:blip>
          <a:srcRect t="78788" r="45112"/>
          <a:stretch/>
        </p:blipFill>
        <p:spPr>
          <a:xfrm>
            <a:off x="795130" y="5062330"/>
            <a:ext cx="4810540" cy="947740"/>
          </a:xfrm>
          <a:prstGeom prst="rect">
            <a:avLst/>
          </a:prstGeom>
        </p:spPr>
      </p:pic>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D267E27-A08D-4A7B-8C48-CE65666CE8B1}"/>
                  </a:ext>
                </a:extLst>
              </p:cNvPr>
              <p:cNvSpPr>
                <a:spLocks noGrp="1"/>
              </p:cNvSpPr>
              <p:nvPr>
                <p:ph idx="1"/>
              </p:nvPr>
            </p:nvSpPr>
            <p:spPr>
              <a:xfrm>
                <a:off x="581192" y="2340864"/>
                <a:ext cx="11029615" cy="4245466"/>
              </a:xfrm>
            </p:spPr>
            <p:txBody>
              <a:bodyPr/>
              <a:lstStyle/>
              <a:p>
                <a:pPr lvl="1"/>
                <a:r>
                  <a:rPr lang="en-US" dirty="0"/>
                  <a:t>Look at the open predecessor region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t>that satisfies </a:t>
                </a:r>
                <a14:m>
                  <m:oMath xmlns:m="http://schemas.openxmlformats.org/officeDocument/2006/math">
                    <m:r>
                      <a:rPr lang="en-US" b="0" i="1" smtClean="0">
                        <a:latin typeface="Cambria Math" panose="02040503050406030204" pitchFamily="18" charset="0"/>
                      </a:rPr>
                      <m:t>0&lt;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a:p>
              <a:p>
                <a:pPr lvl="1"/>
                <a:r>
                  <a:rPr lang="en-US" dirty="0"/>
                  <a:t>Duration measure P(s)=a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a14:m>
                <a:endParaRPr lang="en-US" dirty="0"/>
              </a:p>
              <a:p>
                <a:pPr lvl="1"/>
                <a:r>
                  <a:rPr lang="en-US" dirty="0"/>
                  <a:t>There is a time edge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a14:m>
                <a:r>
                  <a:rPr lang="en-US" dirty="0"/>
                  <a:t> in the graph.</a:t>
                </a:r>
              </a:p>
              <a:p>
                <a:pPr lvl="1"/>
                <a:r>
                  <a:rPr lang="en-US" dirty="0"/>
                  <a:t>To compute the lower bound label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a14:m>
                <a:r>
                  <a:rPr lang="en-US" dirty="0"/>
                  <a:t> from the lower bound label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b="0" dirty="0"/>
              </a:p>
              <a:p>
                <a:pPr lvl="1"/>
                <a:r>
                  <a:rPr lang="en-US" dirty="0"/>
                  <a:t>Starting from (</a:t>
                </a:r>
                <a:r>
                  <a:rPr lang="en-US" dirty="0" err="1"/>
                  <a:t>s,c</a:t>
                </a:r>
                <a:r>
                  <a:rPr lang="en-US" dirty="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the state (</a:t>
                </a:r>
                <a:r>
                  <a:rPr lang="en-US" dirty="0" err="1"/>
                  <a:t>s,c</a:t>
                </a:r>
                <a:r>
                  <a:rPr lang="en-US" dirty="0"/>
                  <a:t>+</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1</m:t>
                        </m:r>
                      </m:sub>
                    </m:sSub>
                  </m:oMath>
                </a14:m>
                <a:r>
                  <a:rPr lang="en-US" dirty="0"/>
                  <a:t> is reached after the time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e>
                      <m:sub>
                        <m:r>
                          <a:rPr lang="en-US" b="0" i="1" smtClean="0">
                            <a:latin typeface="Cambria Math" panose="02040503050406030204" pitchFamily="18" charset="0"/>
                          </a:rPr>
                          <m:t>𝑐</m:t>
                        </m:r>
                      </m:sub>
                    </m:sSub>
                  </m:oMath>
                </a14:m>
                <a:r>
                  <a:rPr lang="en-US" dirty="0"/>
                  <a:t> and</a:t>
                </a:r>
              </a:p>
              <a:p>
                <a:pPr lvl="1"/>
                <a:endParaRPr lang="en-US" dirty="0"/>
              </a:p>
              <a:p>
                <a:endParaRPr lang="en-US" dirty="0"/>
              </a:p>
            </p:txBody>
          </p:sp>
        </mc:Choice>
        <mc:Fallback xmlns="">
          <p:sp>
            <p:nvSpPr>
              <p:cNvPr id="4" name="Content Placeholder 3">
                <a:extLst>
                  <a:ext uri="{FF2B5EF4-FFF2-40B4-BE49-F238E27FC236}">
                    <a16:creationId xmlns:a16="http://schemas.microsoft.com/office/drawing/2014/main" id="{7D267E27-A08D-4A7B-8C48-CE65666CE8B1}"/>
                  </a:ext>
                </a:extLst>
              </p:cNvPr>
              <p:cNvSpPr>
                <a:spLocks noGrp="1" noRot="1" noChangeAspect="1" noMove="1" noResize="1" noEditPoints="1" noAdjustHandles="1" noChangeArrowheads="1" noChangeShapeType="1" noTextEdit="1"/>
              </p:cNvSpPr>
              <p:nvPr>
                <p:ph idx="1"/>
              </p:nvPr>
            </p:nvSpPr>
            <p:spPr>
              <a:xfrm>
                <a:off x="581192" y="2340864"/>
                <a:ext cx="11029615" cy="4245466"/>
              </a:xfr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80872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BOUND-labeled regions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64F36A1-479E-4828-BCD7-DC3752BF7413}"/>
                  </a:ext>
                </a:extLst>
              </p:cNvPr>
              <p:cNvSpPr>
                <a:spLocks noGrp="1"/>
              </p:cNvSpPr>
              <p:nvPr>
                <p:ph idx="1"/>
              </p:nvPr>
            </p:nvSpPr>
            <p:spPr>
              <a:xfrm>
                <a:off x="581191" y="3149882"/>
                <a:ext cx="11029615" cy="3634486"/>
              </a:xfrm>
            </p:spPr>
            <p:txBody>
              <a:bodyPr/>
              <a:lstStyle/>
              <a:p>
                <a:r>
                  <a:rPr lang="en-US" dirty="0"/>
                  <a:t>Also, from the state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a14:m>
                <a:r>
                  <a:rPr lang="en-US" dirty="0"/>
                  <a:t> the integral </a:t>
                </a:r>
                <a14:m>
                  <m:oMath xmlns:m="http://schemas.openxmlformats.org/officeDocument/2006/math">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𝑝</m:t>
                        </m:r>
                      </m:e>
                    </m:nary>
                  </m:oMath>
                </a14:m>
                <a:r>
                  <a:rPr lang="en-US" dirty="0"/>
                  <a:t> has the value </a:t>
                </a: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e>
                        </m:d>
                      </m:e>
                      <m:sub>
                        <m:r>
                          <a:rPr lang="en-US" b="0" i="1" smtClean="0">
                            <a:latin typeface="Cambria Math" panose="02040503050406030204" pitchFamily="18" charset="0"/>
                          </a:rPr>
                          <m:t>𝑐</m:t>
                        </m:r>
                      </m:sub>
                    </m:sSub>
                  </m:oMath>
                </a14:m>
                <a:r>
                  <a:rPr lang="en-US" dirty="0"/>
                  <a:t> before entering the region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a:p>
                <a:r>
                  <a:rPr lang="en-US" dirty="0"/>
                  <a:t>Hence, the new lower bound is </a:t>
                </a:r>
              </a:p>
              <a:p>
                <a:pPr lvl="1"/>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e>
                        </m:d>
                      </m:e>
                      <m:sub>
                        <m:r>
                          <a:rPr lang="en-US" b="0" i="1" smtClean="0">
                            <a:latin typeface="Cambria Math" panose="02040503050406030204" pitchFamily="18" charset="0"/>
                          </a:rPr>
                          <m:t>𝑐</m:t>
                        </m:r>
                      </m:sub>
                    </m:sSub>
                  </m:oMath>
                </a14:m>
                <a:endParaRPr lang="en-US" dirty="0"/>
              </a:p>
              <a:p>
                <a:r>
                  <a:rPr lang="en-US" dirty="0"/>
                  <a:t>The label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r>
                  <a:rPr lang="en-US" dirty="0"/>
                  <a:t> is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a:t>
                </a:r>
              </a:p>
              <a:p>
                <a:r>
                  <a:rPr lang="en-US" dirty="0"/>
                  <a:t>If the lower bound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r>
                  <a:rPr lang="en-US" dirty="0"/>
                  <a:t> is valid w.r.t. the integral depends on whether the original lower bound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r>
                  <a:rPr lang="en-US" dirty="0"/>
                  <a:t> is a possible value of the integral starting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p>
              <a:p>
                <a:r>
                  <a:rPr lang="en-US" dirty="0"/>
                  <a:t>So, the bits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a14:m>
                <a:r>
                  <a:rPr lang="en-US" dirty="0"/>
                  <a:t> labelling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a14:m>
                <a:r>
                  <a:rPr lang="en-US" dirty="0"/>
                  <a:t> is the same as the bit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t>labelling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p:txBody>
          </p:sp>
        </mc:Choice>
        <mc:Fallback xmlns="">
          <p:sp>
            <p:nvSpPr>
              <p:cNvPr id="6" name="Content Placeholder 5">
                <a:extLst>
                  <a:ext uri="{FF2B5EF4-FFF2-40B4-BE49-F238E27FC236}">
                    <a16:creationId xmlns:a16="http://schemas.microsoft.com/office/drawing/2014/main" id="{C64F36A1-479E-4828-BCD7-DC3752BF7413}"/>
                  </a:ext>
                </a:extLst>
              </p:cNvPr>
              <p:cNvSpPr>
                <a:spLocks noGrp="1" noRot="1" noChangeAspect="1" noMove="1" noResize="1" noEditPoints="1" noAdjustHandles="1" noChangeArrowheads="1" noChangeShapeType="1" noTextEdit="1"/>
              </p:cNvSpPr>
              <p:nvPr>
                <p:ph idx="1"/>
              </p:nvPr>
            </p:nvSpPr>
            <p:spPr>
              <a:xfrm>
                <a:off x="581191" y="3149882"/>
                <a:ext cx="11029615" cy="3634486"/>
              </a:xfrm>
              <a:blipFill>
                <a:blip r:embed="rId2"/>
                <a:stretch>
                  <a:fillRect l="-166"/>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A7C011B-3789-420B-9891-484FC6ADD15C}"/>
              </a:ext>
            </a:extLst>
          </p:cNvPr>
          <p:cNvPicPr>
            <a:picLocks noChangeAspect="1"/>
          </p:cNvPicPr>
          <p:nvPr/>
        </p:nvPicPr>
        <p:blipFill>
          <a:blip r:embed="rId3"/>
          <a:stretch>
            <a:fillRect/>
          </a:stretch>
        </p:blipFill>
        <p:spPr>
          <a:xfrm>
            <a:off x="2214910" y="1746626"/>
            <a:ext cx="6887536" cy="1905266"/>
          </a:xfrm>
          <a:prstGeom prst="rect">
            <a:avLst/>
          </a:prstGeom>
        </p:spPr>
      </p:pic>
    </p:spTree>
    <p:extLst>
      <p:ext uri="{BB962C8B-B14F-4D97-AF65-F5344CB8AC3E}">
        <p14:creationId xmlns:p14="http://schemas.microsoft.com/office/powerpoint/2010/main" val="1674900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BOUND-labeled regions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6AD692-25F5-4117-90AB-0B432D2AF322}"/>
                  </a:ext>
                </a:extLst>
              </p:cNvPr>
              <p:cNvSpPr>
                <a:spLocks noGrp="1"/>
              </p:cNvSpPr>
              <p:nvPr>
                <p:ph idx="1"/>
              </p:nvPr>
            </p:nvSpPr>
            <p:spPr>
              <a:xfrm>
                <a:off x="210131" y="3533560"/>
                <a:ext cx="11029615" cy="3634486"/>
              </a:xfrm>
            </p:spPr>
            <p:txBody>
              <a:bodyPr/>
              <a:lstStyle/>
              <a:p>
                <a:r>
                  <a:rPr lang="en-US" dirty="0"/>
                  <a:t>Consider the boundary region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a14:m>
                <a:r>
                  <a:rPr lang="en-US" dirty="0"/>
                  <a:t> such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a14:m>
                <a:r>
                  <a:rPr lang="en-US" dirty="0"/>
                  <a:t> is the successor region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b="0" dirty="0"/>
              </a:p>
              <a:p>
                <a:r>
                  <a:rPr lang="en-US" dirty="0"/>
                  <a:t>The region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a14:m>
                <a:r>
                  <a:rPr lang="en-US" dirty="0"/>
                  <a:t> satisfies </a:t>
                </a:r>
                <a14:m>
                  <m:oMath xmlns:m="http://schemas.openxmlformats.org/officeDocument/2006/math">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and there is a time edge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0" dirty="0"/>
              </a:p>
              <a:p>
                <a:r>
                  <a:rPr lang="en-US" dirty="0"/>
                  <a:t>The updated lower-bound label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3</m:t>
                        </m:r>
                      </m:sub>
                    </m:sSub>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a14:m>
                <a:r>
                  <a:rPr lang="en-US" dirty="0"/>
                  <a:t> is the same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e>
                    </m:d>
                  </m:oMath>
                </a14:m>
                <a:endParaRPr lang="en-US" b="0" dirty="0"/>
              </a:p>
              <a:p>
                <a:r>
                  <a:rPr lang="en-US" dirty="0"/>
                  <a:t>Simplified to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r>
                      <m:rPr>
                        <m:sty m:val="p"/>
                      </m:rPr>
                      <a:rPr lang="en-US" b="0" i="0" smtClean="0">
                        <a:latin typeface="Cambria Math" panose="02040503050406030204" pitchFamily="18" charset="0"/>
                      </a:rPr>
                      <m:t>since</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a:rPr lang="en-US" b="0" i="0" smtClean="0">
                            <a:latin typeface="Cambria Math" panose="02040503050406030204" pitchFamily="18" charset="0"/>
                          </a:rPr>
                          <m:t>3</m:t>
                        </m:r>
                      </m:sub>
                    </m:sSub>
                    <m:r>
                      <a:rPr lang="en-US" b="0" i="0" smtClean="0">
                        <a:latin typeface="Cambria Math" panose="02040503050406030204" pitchFamily="18" charset="0"/>
                      </a:rPr>
                      <m:t> </m:t>
                    </m:r>
                  </m:oMath>
                </a14:m>
                <a:r>
                  <a:rPr lang="en-US" dirty="0"/>
                  <a:t>is a boundary region.</a:t>
                </a:r>
              </a:p>
              <a:p>
                <a:r>
                  <a:rPr lang="en-US" dirty="0"/>
                  <a:t>The updated bits are also same.</a:t>
                </a:r>
              </a:p>
            </p:txBody>
          </p:sp>
        </mc:Choice>
        <mc:Fallback xmlns="">
          <p:sp>
            <p:nvSpPr>
              <p:cNvPr id="3" name="Content Placeholder 2">
                <a:extLst>
                  <a:ext uri="{FF2B5EF4-FFF2-40B4-BE49-F238E27FC236}">
                    <a16:creationId xmlns:a16="http://schemas.microsoft.com/office/drawing/2014/main" id="{BC6AD692-25F5-4117-90AB-0B432D2AF322}"/>
                  </a:ext>
                </a:extLst>
              </p:cNvPr>
              <p:cNvSpPr>
                <a:spLocks noGrp="1" noRot="1" noChangeAspect="1" noMove="1" noResize="1" noEditPoints="1" noAdjustHandles="1" noChangeArrowheads="1" noChangeShapeType="1" noTextEdit="1"/>
              </p:cNvSpPr>
              <p:nvPr>
                <p:ph idx="1"/>
              </p:nvPr>
            </p:nvSpPr>
            <p:spPr>
              <a:xfrm>
                <a:off x="210131" y="3533560"/>
                <a:ext cx="11029615" cy="3634486"/>
              </a:xfrm>
              <a:blipFill>
                <a:blip r:embed="rId2"/>
                <a:stretch>
                  <a:fillRect l="-16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04773E4-7A2C-4EA6-BFFD-A8D5E55DF2BF}"/>
              </a:ext>
            </a:extLst>
          </p:cNvPr>
          <p:cNvPicPr>
            <a:picLocks noChangeAspect="1"/>
          </p:cNvPicPr>
          <p:nvPr/>
        </p:nvPicPr>
        <p:blipFill rotWithShape="1">
          <a:blip r:embed="rId3"/>
          <a:srcRect l="417" r="-417" b="53447"/>
          <a:stretch/>
        </p:blipFill>
        <p:spPr>
          <a:xfrm>
            <a:off x="1536784" y="1890877"/>
            <a:ext cx="6706536" cy="2190794"/>
          </a:xfrm>
          <a:prstGeom prst="rect">
            <a:avLst/>
          </a:prstGeom>
        </p:spPr>
      </p:pic>
    </p:spTree>
    <p:extLst>
      <p:ext uri="{BB962C8B-B14F-4D97-AF65-F5344CB8AC3E}">
        <p14:creationId xmlns:p14="http://schemas.microsoft.com/office/powerpoint/2010/main" val="1641381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BOUND-labeled regions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860E36-7DAF-46A1-828A-AAE1DFF89803}"/>
                  </a:ext>
                </a:extLst>
              </p:cNvPr>
              <p:cNvSpPr>
                <a:spLocks noGrp="1"/>
              </p:cNvSpPr>
              <p:nvPr>
                <p:ph idx="1"/>
              </p:nvPr>
            </p:nvSpPr>
            <p:spPr/>
            <p:txBody>
              <a:bodyPr/>
              <a:lstStyle/>
              <a:p>
                <a:r>
                  <a:rPr lang="en-US" dirty="0"/>
                  <a:t>The process repeats if we take further time edges.</a:t>
                </a:r>
              </a:p>
              <a:p>
                <a:r>
                  <a:rPr lang="en-US" dirty="0"/>
                  <a:t>Let us consider an edge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4</m:t>
                        </m:r>
                      </m:sub>
                    </m:sSub>
                    <m:r>
                      <a:rPr lang="en-US" b="0" i="1" smtClean="0">
                        <a:latin typeface="Cambria Math" panose="02040503050406030204" pitchFamily="18" charset="0"/>
                      </a:rPr>
                      <m:t> </m:t>
                    </m:r>
                    <m:r>
                      <a:rPr lang="en-US" b="0" i="1" smtClean="0">
                        <a:latin typeface="Cambria Math" panose="02040503050406030204" pitchFamily="18" charset="0"/>
                      </a:rPr>
                      <m:t>𝑡𝑜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r>
                  <a:rPr lang="en-US" b="0" dirty="0"/>
                  <a:t> With reset of clock y.</a:t>
                </a:r>
              </a:p>
              <a:p>
                <a:r>
                  <a:rPr lang="en-US" dirty="0"/>
                  <a:t>We assume </a:t>
                </a:r>
                <a14:m>
                  <m:oMath xmlns:m="http://schemas.openxmlformats.org/officeDocument/2006/math">
                    <m:r>
                      <a:rPr lang="en-US" b="0" i="1" smtClean="0">
                        <a:latin typeface="Cambria Math" panose="02040503050406030204" pitchFamily="18" charset="0"/>
                      </a:rPr>
                      <m:t>𝑟𝑒𝑔𝑖𝑜𝑛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4</m:t>
                        </m:r>
                      </m:sub>
                    </m:sSub>
                  </m:oMath>
                </a14:m>
                <a:r>
                  <a:rPr lang="en-US" b="0" dirty="0"/>
                  <a:t> is open with the duration measure </a:t>
                </a:r>
                <a14:m>
                  <m:oMath xmlns:m="http://schemas.openxmlformats.org/officeDocument/2006/math">
                    <m:r>
                      <a:rPr lang="en-US" b="0" i="1" smtClean="0">
                        <a:latin typeface="Cambria Math" panose="02040503050406030204" pitchFamily="18" charset="0"/>
                      </a:rPr>
                      <m:t>𝑏</m:t>
                    </m:r>
                  </m:oMath>
                </a14:m>
                <a:r>
                  <a:rPr lang="en-US" b="0" dirty="0"/>
                  <a:t> and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4</m:t>
                        </m:r>
                      </m:sub>
                    </m:sSub>
                    <m:r>
                      <a:rPr lang="en-US" b="0" i="1" smtClean="0">
                        <a:latin typeface="Cambria Math" panose="02040503050406030204" pitchFamily="18" charset="0"/>
                      </a:rPr>
                      <m:t> </m:t>
                    </m:r>
                  </m:oMath>
                </a14:m>
                <a:r>
                  <a:rPr lang="en-US" b="0" dirty="0"/>
                  <a:t>satisfies </a:t>
                </a:r>
                <a14:m>
                  <m:oMath xmlns:m="http://schemas.openxmlformats.org/officeDocument/2006/math">
                    <m:r>
                      <a:rPr lang="en-US" b="0" i="1" smtClean="0">
                        <a:latin typeface="Cambria Math" panose="02040503050406030204" pitchFamily="18" charset="0"/>
                      </a:rPr>
                      <m:t>0&lt;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a:p>
              <a:p>
                <a:r>
                  <a:rPr lang="en-US" b="0" dirty="0"/>
                  <a:t>Take the state (</a:t>
                </a:r>
                <a:r>
                  <a:rPr lang="en-US" b="0" dirty="0" err="1"/>
                  <a:t>t,d</a:t>
                </a:r>
                <a:r>
                  <a:rPr lang="en-US" b="0" dirty="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a14:m>
                <a:endParaRPr lang="en-US" b="0" dirty="0"/>
              </a:p>
              <a:p>
                <a:r>
                  <a:rPr lang="en-US" b="0" dirty="0"/>
                  <a:t>Let the transition happen after </a:t>
                </a:r>
                <a14:m>
                  <m:oMath xmlns:m="http://schemas.openxmlformats.org/officeDocument/2006/math">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𝛿</m:t>
                    </m:r>
                    <m:r>
                      <a:rPr lang="en-US" b="0" i="1" smtClean="0">
                        <a:latin typeface="Cambria Math" panose="02040503050406030204" pitchFamily="18" charset="0"/>
                      </a:rPr>
                      <m:t>, </m:t>
                    </m:r>
                    <m:r>
                      <a:rPr lang="en-US" b="0" i="1" smtClean="0">
                        <a:latin typeface="Cambria Math" panose="02040503050406030204" pitchFamily="18" charset="0"/>
                      </a:rPr>
                      <m:t>𝑡h𝑒𝑛</m:t>
                    </m:r>
                    <m:r>
                      <a:rPr lang="en-US" b="0" i="1" smtClean="0">
                        <a:latin typeface="Cambria Math" panose="02040503050406030204" pitchFamily="18" charset="0"/>
                      </a:rPr>
                      <m:t> 0≤</m:t>
                    </m:r>
                    <m:r>
                      <a:rPr lang="en-US" b="0" i="1" smtClean="0">
                        <a:latin typeface="Cambria Math" panose="02040503050406030204" pitchFamily="18" charset="0"/>
                      </a:rPr>
                      <m:t>𝛿</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e>
                      <m:sub>
                        <m:r>
                          <a:rPr lang="en-US" b="0" i="1" smtClean="0">
                            <a:latin typeface="Cambria Math" panose="02040503050406030204" pitchFamily="18" charset="0"/>
                          </a:rPr>
                          <m:t>𝑑</m:t>
                        </m:r>
                      </m:sub>
                    </m:sSub>
                    <m:r>
                      <a:rPr lang="en-US" b="0" i="1" smtClean="0">
                        <a:latin typeface="Cambria Math" panose="02040503050406030204" pitchFamily="18" charset="0"/>
                      </a:rPr>
                      <m:t>.</m:t>
                    </m:r>
                  </m:oMath>
                </a14:m>
                <a:endParaRPr lang="en-US" b="0" dirty="0"/>
              </a:p>
              <a:p>
                <a:r>
                  <a:rPr lang="en-US" b="0" dirty="0"/>
                  <a:t>If the state reached is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 </m:t>
                    </m:r>
                    <m:r>
                      <a:rPr lang="en-US" b="0" i="1" smtClean="0">
                        <a:latin typeface="Cambria Math" panose="02040503050406030204" pitchFamily="18" charset="0"/>
                      </a:rPr>
                      <m:t>𝑡h𝑒𝑛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e>
                      <m:sub>
                        <m:r>
                          <a:rPr lang="en-US" b="0" i="1" smtClean="0">
                            <a:latin typeface="Cambria Math" panose="02040503050406030204" pitchFamily="18" charset="0"/>
                          </a:rPr>
                          <m:t>𝑐</m:t>
                        </m:r>
                      </m:sub>
                    </m:sSub>
                    <m:r>
                      <a:rPr lang="en-US" b="0" i="1" smtClean="0">
                        <a:latin typeface="Cambria Math" panose="02040503050406030204" pitchFamily="18" charset="0"/>
                      </a:rPr>
                      <m:t>=0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e>
                            </m:d>
                          </m:e>
                          <m:sub>
                            <m:r>
                              <a:rPr lang="en-US" b="0" i="1" smtClean="0">
                                <a:latin typeface="Cambria Math" panose="02040503050406030204" pitchFamily="18" charset="0"/>
                              </a:rPr>
                              <m:t>𝑐</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e>
                        </m:d>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oMath>
                </a14:m>
                <a:endParaRPr lang="en-US" b="0" dirty="0"/>
              </a:p>
              <a:p>
                <a:r>
                  <a:rPr lang="en-US" b="0" dirty="0"/>
                  <a:t>The lower bound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4</m:t>
                        </m:r>
                      </m:sub>
                    </m:sSub>
                    <m:r>
                      <a:rPr lang="en-US" b="0" i="1" smtClean="0">
                        <a:latin typeface="Cambria Math" panose="02040503050406030204" pitchFamily="18" charset="0"/>
                      </a:rPr>
                      <m:t> </m:t>
                    </m:r>
                  </m:oMath>
                </a14:m>
                <a:r>
                  <a:rPr lang="en-US" b="0" dirty="0"/>
                  <a:t>is the value of the integral before the transition,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𝛿</m:t>
                    </m:r>
                    <m:r>
                      <a:rPr lang="en-US" b="0" i="1" smtClean="0">
                        <a:latin typeface="Cambria Math" panose="02040503050406030204" pitchFamily="18" charset="0"/>
                      </a:rPr>
                      <m:t> ,  </m:t>
                    </m:r>
                  </m:oMath>
                </a14:m>
                <a:r>
                  <a:rPr lang="en-US" b="0" dirty="0"/>
                  <a:t>added to the value of the lower bound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3</m:t>
                        </m:r>
                      </m:sub>
                    </m:sSub>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𝑠𝑡𝑎𝑡𝑒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 </m:t>
                    </m:r>
                  </m:oMath>
                </a14:m>
                <a:endParaRPr lang="en-US" dirty="0"/>
              </a:p>
              <a:p>
                <a:pPr marL="324000" lvl="1" indent="0">
                  <a:buNone/>
                </a:pPr>
                <a:r>
                  <a:rPr lang="en-US" b="0" dirty="0"/>
                  <a:t>			</a:t>
                </a: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e>
                        </m:d>
                      </m:e>
                      <m:sub>
                        <m:r>
                          <a:rPr lang="en-US" b="0" i="1" smtClean="0">
                            <a:latin typeface="Cambria Math" panose="02040503050406030204" pitchFamily="18" charset="0"/>
                          </a:rPr>
                          <m:t>𝑐</m:t>
                        </m:r>
                      </m:sub>
                    </m:sSub>
                  </m:oMath>
                </a14:m>
                <a:r>
                  <a:rPr lang="en-US" b="0" dirty="0"/>
                  <a:t> </a:t>
                </a:r>
              </a:p>
            </p:txBody>
          </p:sp>
        </mc:Choice>
        <mc:Fallback xmlns="">
          <p:sp>
            <p:nvSpPr>
              <p:cNvPr id="3" name="Content Placeholder 2">
                <a:extLst>
                  <a:ext uri="{FF2B5EF4-FFF2-40B4-BE49-F238E27FC236}">
                    <a16:creationId xmlns:a16="http://schemas.microsoft.com/office/drawing/2014/main" id="{73860E36-7DAF-46A1-828A-AAE1DFF89803}"/>
                  </a:ext>
                </a:extLst>
              </p:cNvPr>
              <p:cNvSpPr>
                <a:spLocks noGrp="1" noRot="1" noChangeAspect="1" noMove="1" noResize="1" noEditPoints="1" noAdjustHandles="1" noChangeArrowheads="1" noChangeShapeType="1" noTextEdit="1"/>
              </p:cNvSpPr>
              <p:nvPr>
                <p:ph idx="1"/>
              </p:nvPr>
            </p:nvSpPr>
            <p:spPr>
              <a:blipFill>
                <a:blip r:embed="rId2"/>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691667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BOUND-labeled regions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F4CE0C-5D7C-43FD-BE44-311BFF4B51F4}"/>
                  </a:ext>
                </a:extLst>
              </p:cNvPr>
              <p:cNvSpPr>
                <a:spLocks noGrp="1"/>
              </p:cNvSpPr>
              <p:nvPr>
                <p:ph idx="1"/>
              </p:nvPr>
            </p:nvSpPr>
            <p:spPr>
              <a:xfrm>
                <a:off x="581193" y="1918172"/>
                <a:ext cx="11029615" cy="4677428"/>
              </a:xfrm>
            </p:spPr>
            <p:txBody>
              <a:bodyPr>
                <a:normAutofit/>
              </a:bodyPr>
              <a:lstStyle/>
              <a:p>
                <a:r>
                  <a:rPr lang="en-US" dirty="0"/>
                  <a:t>To get the lower bound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4</m:t>
                        </m:r>
                      </m:sub>
                    </m:sSub>
                  </m:oMath>
                </a14:m>
                <a:r>
                  <a:rPr lang="en-US" dirty="0"/>
                  <a:t> at the state (</a:t>
                </a:r>
                <a:r>
                  <a:rPr lang="en-US" dirty="0" err="1"/>
                  <a:t>t,d</a:t>
                </a:r>
                <a:r>
                  <a:rPr lang="en-US" dirty="0"/>
                  <a:t>), compute the infimum over all the choices of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 </m:t>
                    </m:r>
                  </m:oMath>
                </a14:m>
                <a:r>
                  <a:rPr lang="en-US" dirty="0"/>
                  <a:t>for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𝛿</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e>
                      <m:sub>
                        <m:r>
                          <a:rPr lang="en-US" b="0" i="1" smtClean="0">
                            <a:latin typeface="Cambria Math" panose="02040503050406030204" pitchFamily="18" charset="0"/>
                          </a:rPr>
                          <m:t>𝑑</m:t>
                        </m:r>
                      </m:sub>
                    </m:sSub>
                    <m:r>
                      <a:rPr lang="en-US" b="0" i="1" smtClean="0">
                        <a:latin typeface="Cambria Math" panose="02040503050406030204" pitchFamily="18" charset="0"/>
                      </a:rPr>
                      <m:t>.</m:t>
                    </m:r>
                  </m:oMath>
                </a14:m>
                <a:endParaRPr lang="en-US" b="0" dirty="0"/>
              </a:p>
              <a:p>
                <a:r>
                  <a:rPr lang="en-US" dirty="0"/>
                  <a:t>The required lower bound is :</a:t>
                </a:r>
              </a:p>
              <a:p>
                <a:pPr lvl="1"/>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inf</m:t>
                            </m:r>
                          </m:e>
                          <m:li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𝛿</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e>
                                  <m:sub>
                                    <m:r>
                                      <a:rPr lang="en-US" b="0" i="1" smtClean="0">
                                        <a:latin typeface="Cambria Math" panose="02040503050406030204" pitchFamily="18" charset="0"/>
                                      </a:rPr>
                                      <m:t>𝑑</m:t>
                                    </m:r>
                                  </m:sub>
                                </m:sSub>
                              </m:e>
                            </m:d>
                          </m:lim>
                        </m:limLow>
                      </m:fName>
                      <m:e>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e>
                            </m:d>
                          </m:e>
                          <m:sub>
                            <m:r>
                              <a:rPr lang="en-US" b="0" i="1" smtClean="0">
                                <a:latin typeface="Cambria Math" panose="02040503050406030204" pitchFamily="18" charset="0"/>
                              </a:rPr>
                              <m:t>𝑐</m:t>
                            </m:r>
                          </m:sub>
                        </m:sSub>
                        <m:r>
                          <a:rPr lang="en-US" b="0" i="1" smtClean="0">
                            <a:latin typeface="Cambria Math" panose="02040503050406030204" pitchFamily="18" charset="0"/>
                          </a:rPr>
                          <m:t>}</m:t>
                        </m:r>
                      </m:e>
                    </m:func>
                  </m:oMath>
                </a14:m>
                <a:endParaRPr lang="en-US" dirty="0"/>
              </a:p>
              <a:p>
                <a:r>
                  <a:rPr lang="en-US" dirty="0"/>
                  <a:t>Substituting </a:t>
                </a: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e>
                        </m:d>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e>
                        </m:d>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 </m:t>
                    </m:r>
                    <m:r>
                      <a:rPr lang="en-US" b="0" i="1" smtClean="0">
                        <a:latin typeface="Cambria Math" panose="02040503050406030204" pitchFamily="18" charset="0"/>
                      </a:rPr>
                      <m:t>𝑤𝑒</m:t>
                    </m:r>
                    <m:r>
                      <a:rPr lang="en-US" b="0" i="1" smtClean="0">
                        <a:latin typeface="Cambria Math" panose="02040503050406030204" pitchFamily="18" charset="0"/>
                      </a:rPr>
                      <m:t> </m:t>
                    </m:r>
                    <m:r>
                      <a:rPr lang="en-US" b="0" i="1" smtClean="0">
                        <a:latin typeface="Cambria Math" panose="02040503050406030204" pitchFamily="18" charset="0"/>
                      </a:rPr>
                      <m:t>𝑔𝑒𝑡</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e>
                            </m:d>
                          </m:e>
                        </m:d>
                      </m:e>
                      <m:sub>
                        <m:r>
                          <a:rPr lang="en-US" b="0" i="1" smtClean="0">
                            <a:latin typeface="Cambria Math" panose="02040503050406030204" pitchFamily="18" charset="0"/>
                          </a:rPr>
                          <m:t>𝑑</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inf</m:t>
                            </m:r>
                          </m:e>
                          <m:lim>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𝛿</m:t>
                                </m:r>
                                <m:r>
                                  <a:rPr lang="en-US" i="1">
                                    <a:latin typeface="Cambria Math" panose="02040503050406030204" pitchFamily="18" charset="0"/>
                                  </a:rPr>
                                  <m:t>&lt;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e>
                                  <m:sub>
                                    <m:r>
                                      <a:rPr lang="en-US" i="1">
                                        <a:latin typeface="Cambria Math" panose="02040503050406030204" pitchFamily="18" charset="0"/>
                                      </a:rPr>
                                      <m:t>𝑑</m:t>
                                    </m:r>
                                  </m:sub>
                                </m:sSub>
                              </m:e>
                            </m:d>
                          </m:lim>
                        </m:limLow>
                      </m:fName>
                      <m:e>
                        <m:r>
                          <a:rPr lang="en-US" i="1">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𝑏</m:t>
                            </m:r>
                          </m:e>
                        </m:d>
                        <m:r>
                          <a:rPr lang="en-US" b="0" i="1"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𝛿</m:t>
                        </m:r>
                        <m:r>
                          <a:rPr lang="en-US" i="1">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smtClean="0">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𝛿</m:t>
                                    </m:r>
                                  </m:e>
                                </m:d>
                              </m:e>
                            </m:d>
                          </m:e>
                          <m:sub>
                            <m:r>
                              <a:rPr lang="en-US" b="0" i="1" smtClean="0">
                                <a:latin typeface="Cambria Math" panose="02040503050406030204" pitchFamily="18" charset="0"/>
                              </a:rPr>
                              <m:t>𝑑</m:t>
                            </m:r>
                          </m:sub>
                        </m:sSub>
                        <m:r>
                          <a:rPr lang="en-US" i="1">
                            <a:latin typeface="Cambria Math" panose="02040503050406030204" pitchFamily="18" charset="0"/>
                          </a:rPr>
                          <m:t>}</m:t>
                        </m:r>
                      </m:e>
                    </m:func>
                  </m:oMath>
                </a14:m>
                <a:endParaRPr lang="en-US" dirty="0"/>
              </a:p>
              <a:p>
                <a:r>
                  <a:rPr lang="en-US" dirty="0"/>
                  <a:t>The infimum of the monotonic function in </a:t>
                </a:r>
                <a14:m>
                  <m:oMath xmlns:m="http://schemas.openxmlformats.org/officeDocument/2006/math">
                    <m:r>
                      <a:rPr lang="en-US" b="0" i="1" smtClean="0">
                        <a:latin typeface="Cambria Math" panose="02040503050406030204" pitchFamily="18" charset="0"/>
                      </a:rPr>
                      <m:t>𝛿</m:t>
                    </m:r>
                  </m:oMath>
                </a14:m>
                <a:r>
                  <a:rPr lang="en-US" dirty="0"/>
                  <a:t> is reached at one of the two extreme points. When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=0 </m:t>
                    </m:r>
                    <m:r>
                      <a:rPr lang="en-US" b="0" i="0" smtClean="0">
                        <a:latin typeface="Cambria Math" panose="02040503050406030204" pitchFamily="18" charset="0"/>
                      </a:rPr>
                      <m:t>, </m:t>
                    </m:r>
                    <m:r>
                      <m:rPr>
                        <m:sty m:val="p"/>
                      </m:rPr>
                      <a:rPr lang="en-US" b="0" i="0" smtClean="0">
                        <a:latin typeface="Cambria Math" panose="02040503050406030204" pitchFamily="18" charset="0"/>
                      </a:rPr>
                      <m:t>then</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value</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m:t>
                        </m:r>
                      </m:e>
                      <m:sub>
                        <m:r>
                          <a:rPr lang="en-US" b="0" i="0" smtClean="0">
                            <a:latin typeface="Cambria Math" panose="02040503050406030204" pitchFamily="18" charset="0"/>
                          </a:rPr>
                          <m:t>4</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at</m:t>
                    </m:r>
                    <m:r>
                      <a:rPr lang="en-US" b="0" i="0" smtClean="0">
                        <a:latin typeface="Cambria Math" panose="02040503050406030204" pitchFamily="18" charset="0"/>
                      </a:rPr>
                      <m:t> </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d</m:t>
                        </m:r>
                      </m:e>
                    </m:d>
                    <m:r>
                      <a:rPr lang="en-US" b="0" i="0"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e>
                        </m:d>
                      </m:e>
                      <m:sub>
                        <m:r>
                          <a:rPr lang="en-US" b="0" i="1" smtClean="0">
                            <a:latin typeface="Cambria Math" panose="02040503050406030204" pitchFamily="18" charset="0"/>
                          </a:rPr>
                          <m:t>𝑑</m:t>
                        </m:r>
                      </m:sub>
                    </m:sSub>
                  </m:oMath>
                </a14:m>
                <a:endParaRPr lang="en-US" b="0" dirty="0"/>
              </a:p>
              <a:p>
                <a:r>
                  <a:rPr lang="en-US" dirty="0"/>
                  <a:t>When </a:t>
                </a:r>
                <a14:m>
                  <m:oMath xmlns:m="http://schemas.openxmlformats.org/officeDocument/2006/math">
                    <m:r>
                      <a:rPr lang="en-US" b="0" i="1" smtClean="0">
                        <a:latin typeface="Cambria Math" panose="02040503050406030204" pitchFamily="18" charset="0"/>
                      </a:rPr>
                      <m:t>𝛿</m:t>
                    </m:r>
                  </m:oMath>
                </a14:m>
                <a:r>
                  <a:rPr lang="en-US" dirty="0"/>
                  <a:t> reaches </a:t>
                </a: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e>
                      <m:sub>
                        <m:r>
                          <a:rPr lang="en-US" b="0" i="1" smtClean="0">
                            <a:latin typeface="Cambria Math" panose="02040503050406030204" pitchFamily="18" charset="0"/>
                          </a:rPr>
                          <m:t>𝑑</m:t>
                        </m:r>
                      </m:sub>
                    </m:sSub>
                  </m:oMath>
                </a14:m>
                <a:r>
                  <a:rPr lang="en-US" dirty="0"/>
                  <a:t> (longest time), then the value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4</m:t>
                        </m:r>
                      </m:sub>
                    </m:sSub>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𝑖𝑠</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e>
                        </m:d>
                      </m:e>
                      <m:sub>
                        <m:r>
                          <a:rPr lang="en-US" b="0" i="1" smtClean="0">
                            <a:latin typeface="Cambria Math" panose="02040503050406030204" pitchFamily="18" charset="0"/>
                          </a:rPr>
                          <m:t>𝑑</m:t>
                        </m:r>
                      </m:sub>
                    </m:sSub>
                  </m:oMath>
                </a14:m>
                <a:r>
                  <a:rPr lang="en-US" dirty="0"/>
                  <a:t> </a:t>
                </a:r>
              </a:p>
            </p:txBody>
          </p:sp>
        </mc:Choice>
        <mc:Fallback xmlns="">
          <p:sp>
            <p:nvSpPr>
              <p:cNvPr id="3" name="Content Placeholder 2">
                <a:extLst>
                  <a:ext uri="{FF2B5EF4-FFF2-40B4-BE49-F238E27FC236}">
                    <a16:creationId xmlns:a16="http://schemas.microsoft.com/office/drawing/2014/main" id="{7EF4CE0C-5D7C-43FD-BE44-311BFF4B51F4}"/>
                  </a:ext>
                </a:extLst>
              </p:cNvPr>
              <p:cNvSpPr>
                <a:spLocks noGrp="1" noRot="1" noChangeAspect="1" noMove="1" noResize="1" noEditPoints="1" noAdjustHandles="1" noChangeArrowheads="1" noChangeShapeType="1" noTextEdit="1"/>
              </p:cNvSpPr>
              <p:nvPr>
                <p:ph idx="1"/>
              </p:nvPr>
            </p:nvSpPr>
            <p:spPr>
              <a:xfrm>
                <a:off x="581193" y="1918172"/>
                <a:ext cx="11029615" cy="4677428"/>
              </a:xfrm>
              <a:blipFill>
                <a:blip r:embed="rId2"/>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3521338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E470-1E4E-447C-B3D3-95DE4966D12F}"/>
              </a:ext>
            </a:extLst>
          </p:cNvPr>
          <p:cNvSpPr>
            <a:spLocks noGrp="1"/>
          </p:cNvSpPr>
          <p:nvPr>
            <p:ph type="title"/>
          </p:nvPr>
        </p:nvSpPr>
        <p:spPr>
          <a:xfrm>
            <a:off x="581192" y="702156"/>
            <a:ext cx="11029616" cy="1188720"/>
          </a:xfrm>
        </p:spPr>
        <p:txBody>
          <a:bodyPr/>
          <a:lstStyle/>
          <a:p>
            <a:r>
              <a:rPr lang="en-US" dirty="0"/>
              <a:t>The problem statement</a:t>
            </a:r>
          </a:p>
        </p:txBody>
      </p:sp>
      <p:sp>
        <p:nvSpPr>
          <p:cNvPr id="3" name="Content Placeholder 2">
            <a:extLst>
              <a:ext uri="{FF2B5EF4-FFF2-40B4-BE49-F238E27FC236}">
                <a16:creationId xmlns:a16="http://schemas.microsoft.com/office/drawing/2014/main" id="{22EDA049-68A5-4341-B57C-3E42FA6BAE31}"/>
              </a:ext>
            </a:extLst>
          </p:cNvPr>
          <p:cNvSpPr>
            <a:spLocks noGrp="1"/>
          </p:cNvSpPr>
          <p:nvPr>
            <p:ph idx="1"/>
          </p:nvPr>
        </p:nvSpPr>
        <p:spPr/>
        <p:txBody>
          <a:bodyPr/>
          <a:lstStyle/>
          <a:p>
            <a:r>
              <a:rPr lang="en-US" dirty="0"/>
              <a:t>To address the algorithmic verification problem for duration properties of real-time systems by using the formalism of timed automata for representing real-time systems.</a:t>
            </a:r>
          </a:p>
          <a:p>
            <a:r>
              <a:rPr lang="en-US" dirty="0"/>
              <a:t>More formally, Given a timed automaton with a duration measure, an initial and a final state, and an arithmetic constraint, the duration-bounded reachability problem asks if there is a run of the automaton from the initial state to the final state such that the duration of the run satisfies the constraint.</a:t>
            </a:r>
          </a:p>
          <a:p>
            <a:r>
              <a:rPr lang="en-US" dirty="0"/>
              <a:t>They show that the duration-bounded reachability problem is PSPACE-complete, and provide an optimal solution. The algorithm can be used to verify duration properties of real-time systems that are modeled as timed automata, such as the duration-bounded causality property.</a:t>
            </a:r>
          </a:p>
          <a:p>
            <a:endParaRPr lang="en-US" dirty="0"/>
          </a:p>
        </p:txBody>
      </p:sp>
    </p:spTree>
    <p:extLst>
      <p:ext uri="{BB962C8B-B14F-4D97-AF65-F5344CB8AC3E}">
        <p14:creationId xmlns:p14="http://schemas.microsoft.com/office/powerpoint/2010/main" val="1990240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BOUND-labeled regions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066AD4-CCDC-4DF6-B250-C044936DF768}"/>
                  </a:ext>
                </a:extLst>
              </p:cNvPr>
              <p:cNvSpPr>
                <a:spLocks noGrp="1"/>
              </p:cNvSpPr>
              <p:nvPr>
                <p:ph idx="1"/>
              </p:nvPr>
            </p:nvSpPr>
            <p:spPr>
              <a:xfrm>
                <a:off x="581192" y="2937212"/>
                <a:ext cx="11029615" cy="3634486"/>
              </a:xfrm>
            </p:spPr>
            <p:txBody>
              <a:bodyPr/>
              <a:lstStyle/>
              <a:p>
                <a:r>
                  <a:rPr lang="en-US" dirty="0"/>
                  <a:t>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4</m:t>
                        </m:r>
                      </m:sub>
                    </m:sSub>
                    <m:r>
                      <a:rPr lang="en-US" b="0" i="1" smtClean="0">
                        <a:latin typeface="Cambria Math" panose="02040503050406030204" pitchFamily="18" charset="0"/>
                      </a:rPr>
                      <m:t> </m:t>
                    </m:r>
                  </m:oMath>
                </a14:m>
                <a:r>
                  <a:rPr lang="en-US" dirty="0"/>
                  <a:t>satisfies </a:t>
                </a:r>
                <a14:m>
                  <m:oMath xmlns:m="http://schemas.openxmlformats.org/officeDocument/2006/math">
                    <m:r>
                      <a:rPr lang="en-US" b="0" i="1" smtClean="0">
                        <a:latin typeface="Cambria Math" panose="02040503050406030204" pitchFamily="18" charset="0"/>
                      </a:rPr>
                      <m:t>0&lt;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&lt;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and </a:t>
                </a:r>
                <a14:m>
                  <m:oMath xmlns:m="http://schemas.openxmlformats.org/officeDocument/2006/math">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r>
                      <a:rPr lang="en-US" b="0" i="1" smtClean="0">
                        <a:latin typeface="Cambria Math" panose="02040503050406030204" pitchFamily="18" charset="0"/>
                      </a:rPr>
                      <m:t>, </m:t>
                    </m:r>
                  </m:oMath>
                </a14:m>
                <a:r>
                  <a:rPr lang="en-US" dirty="0"/>
                  <a:t>the lower bound label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4</m:t>
                        </m:r>
                      </m:sub>
                    </m:sSub>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4</m:t>
                        </m:r>
                      </m:sub>
                    </m:sSub>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4</m:t>
                            </m:r>
                          </m:sub>
                        </m:sSub>
                      </m:e>
                    </m:d>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4</m:t>
                        </m:r>
                      </m:sub>
                    </m:sSub>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𝑚𝑖𝑛𝑖𝑚𝑢𝑚</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28066AD4-CCDC-4DF6-B250-C044936DF768}"/>
                  </a:ext>
                </a:extLst>
              </p:cNvPr>
              <p:cNvSpPr>
                <a:spLocks noGrp="1" noRot="1" noChangeAspect="1" noMove="1" noResize="1" noEditPoints="1" noAdjustHandles="1" noChangeArrowheads="1" noChangeShapeType="1" noTextEdit="1"/>
              </p:cNvSpPr>
              <p:nvPr>
                <p:ph idx="1"/>
              </p:nvPr>
            </p:nvSpPr>
            <p:spPr>
              <a:xfrm>
                <a:off x="581192" y="2937212"/>
                <a:ext cx="11029615" cy="3634486"/>
              </a:xfrm>
              <a:blipFill>
                <a:blip r:embed="rId2"/>
                <a:stretch>
                  <a:fillRect l="-16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7F7B0F8-E7A3-4FF7-900E-66094481E80F}"/>
              </a:ext>
            </a:extLst>
          </p:cNvPr>
          <p:cNvPicPr>
            <a:picLocks noChangeAspect="1"/>
          </p:cNvPicPr>
          <p:nvPr/>
        </p:nvPicPr>
        <p:blipFill rotWithShape="1">
          <a:blip r:embed="rId3"/>
          <a:srcRect l="-988" t="51904" r="988" b="-3943"/>
          <a:stretch/>
        </p:blipFill>
        <p:spPr>
          <a:xfrm>
            <a:off x="701898" y="1890876"/>
            <a:ext cx="6706536" cy="2448953"/>
          </a:xfrm>
          <a:prstGeom prst="rect">
            <a:avLst/>
          </a:prstGeom>
        </p:spPr>
      </p:pic>
    </p:spTree>
    <p:extLst>
      <p:ext uri="{BB962C8B-B14F-4D97-AF65-F5344CB8AC3E}">
        <p14:creationId xmlns:p14="http://schemas.microsoft.com/office/powerpoint/2010/main" val="662598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BOUND-labeled regions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12661D-2465-4D64-BAAD-BA39E6EDD758}"/>
                  </a:ext>
                </a:extLst>
              </p:cNvPr>
              <p:cNvSpPr>
                <a:spLocks noGrp="1"/>
              </p:cNvSpPr>
              <p:nvPr>
                <p:ph idx="1"/>
              </p:nvPr>
            </p:nvSpPr>
            <p:spPr>
              <a:xfrm>
                <a:off x="581193" y="1611757"/>
                <a:ext cx="11029615" cy="3634486"/>
              </a:xfrm>
            </p:spPr>
            <p:txBody>
              <a:bodyPr/>
              <a:lstStyle/>
              <a:p>
                <a:r>
                  <a:rPr lang="en-US" dirty="0"/>
                  <a:t>Finally, deduce the bit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4</m:t>
                        </m:r>
                      </m:sub>
                    </m:sSub>
                    <m:r>
                      <a:rPr lang="en-US" b="0" i="1" smtClean="0">
                        <a:latin typeface="Cambria Math" panose="02040503050406030204" pitchFamily="18" charset="0"/>
                      </a:rPr>
                      <m:t>, </m:t>
                    </m:r>
                    <m:r>
                      <a:rPr lang="en-US" b="0" i="1" smtClean="0">
                        <a:latin typeface="Cambria Math" panose="02040503050406030204" pitchFamily="18" charset="0"/>
                      </a:rPr>
                      <m:t>𝑡</m:t>
                    </m:r>
                  </m:oMath>
                </a14:m>
                <a:r>
                  <a:rPr lang="en-US" dirty="0"/>
                  <a:t>hat indicates if the lower bound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4</m:t>
                        </m:r>
                      </m:sub>
                    </m:sSub>
                  </m:oMath>
                </a14:m>
                <a:r>
                  <a:rPr lang="en-US" dirty="0"/>
                  <a:t> is valid w.r.t. the integral.</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𝛿</m:t>
                    </m:r>
                  </m:oMath>
                </a14:m>
                <a:r>
                  <a:rPr lang="en-US" dirty="0"/>
                  <a:t>, then the lower bound is achieved with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=0</m:t>
                    </m:r>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4</m:t>
                        </m:r>
                      </m:sub>
                    </m:sSub>
                  </m:oMath>
                </a14:m>
                <a:r>
                  <a:rPr lang="en-US" dirty="0"/>
                  <a:t> is possible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4</m:t>
                        </m:r>
                      </m:sub>
                    </m:sSub>
                    <m:r>
                      <a:rPr lang="en-US" b="0" i="1" smtClean="0">
                        <a:latin typeface="Cambria Math" panose="02040503050406030204" pitchFamily="18" charset="0"/>
                      </a:rPr>
                      <m:t> </m:t>
                    </m:r>
                    <m:r>
                      <a:rPr lang="en-US" b="0" i="1" smtClean="0">
                        <a:latin typeface="Cambria Math" panose="02040503050406030204" pitchFamily="18" charset="0"/>
                      </a:rPr>
                      <m:t>𝑖𝑓𝑓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3</m:t>
                        </m:r>
                      </m:sub>
                    </m:sSub>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   </m:t>
                    </m:r>
                    <m:r>
                      <a:rPr lang="en-US" b="0" i="1" smtClean="0">
                        <a:latin typeface="Cambria Math" panose="02040503050406030204" pitchFamily="18" charset="0"/>
                      </a:rPr>
                      <m:t>h𝑒𝑛𝑐𝑒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b="0" dirty="0"/>
              </a:p>
              <a:p>
                <a:r>
                  <a:rPr lang="en-US" dirty="0"/>
                  <a:t>Else,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US" dirty="0"/>
                  <a:t> then the lower bound is obtained with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e>
                      <m:sub>
                        <m:r>
                          <a:rPr lang="en-US" b="0" i="1" smtClean="0">
                            <a:latin typeface="Cambria Math" panose="02040503050406030204" pitchFamily="18" charset="0"/>
                          </a:rPr>
                          <m:t>𝑑</m:t>
                        </m:r>
                      </m:sub>
                    </m:sSub>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4</m:t>
                        </m:r>
                      </m:sub>
                    </m:sSub>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𝑖𝑓𝑓</m:t>
                    </m:r>
                    <m:r>
                      <a:rPr lang="en-US" b="0" i="1" smtClean="0">
                        <a:latin typeface="Cambria Math" panose="02040503050406030204" pitchFamily="18" charset="0"/>
                      </a:rPr>
                      <m:t> </m:t>
                    </m:r>
                    <m:r>
                      <a:rPr lang="en-US" b="0" i="1" smtClean="0">
                        <a:latin typeface="Cambria Math" panose="02040503050406030204" pitchFamily="18" charset="0"/>
                      </a:rPr>
                      <m:t>𝑏𝑜𝑡h</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=0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3</m:t>
                        </m:r>
                      </m:sub>
                    </m:sSub>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a14:m>
                <a:endParaRPr lang="en-US" b="0" dirty="0"/>
              </a:p>
              <a:p>
                <a14:m>
                  <m:oMath xmlns:m="http://schemas.openxmlformats.org/officeDocument/2006/math">
                    <m:r>
                      <a:rPr lang="en-US" b="0" i="1" smtClean="0">
                        <a:latin typeface="Cambria Math" panose="02040503050406030204" pitchFamily="18" charset="0"/>
                      </a:rPr>
                      <m:t>𝑠𝑜</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4</m:t>
                        </m:r>
                      </m:sub>
                    </m:sSub>
                    <m:r>
                      <a:rPr lang="en-US" b="0" i="1" smtClean="0">
                        <a:latin typeface="Cambria Math" panose="02040503050406030204" pitchFamily="18" charset="0"/>
                      </a:rPr>
                      <m:t>=0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=0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3</m:t>
                        </m:r>
                      </m:sub>
                    </m:sSub>
                    <m:r>
                      <a:rPr lang="en-US" b="0" i="1" smtClean="0">
                        <a:latin typeface="Cambria Math" panose="02040503050406030204" pitchFamily="18" charset="0"/>
                      </a:rPr>
                      <m:t>=0  </m:t>
                    </m:r>
                    <m:r>
                      <a:rPr lang="en-US" b="0" i="1" smtClean="0">
                        <a:latin typeface="Cambria Math" panose="02040503050406030204" pitchFamily="18" charset="0"/>
                      </a:rPr>
                      <m:t>𝑒𝑙𝑠𝑒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4</m:t>
                        </m:r>
                      </m:sub>
                    </m:sSub>
                    <m:r>
                      <a:rPr lang="en-US" b="0" i="1" smtClean="0">
                        <a:latin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C312661D-2465-4D64-BAAD-BA39E6EDD758}"/>
                  </a:ext>
                </a:extLst>
              </p:cNvPr>
              <p:cNvSpPr>
                <a:spLocks noGrp="1" noRot="1" noChangeAspect="1" noMove="1" noResize="1" noEditPoints="1" noAdjustHandles="1" noChangeArrowheads="1" noChangeShapeType="1" noTextEdit="1"/>
              </p:cNvSpPr>
              <p:nvPr>
                <p:ph idx="1"/>
              </p:nvPr>
            </p:nvSpPr>
            <p:spPr>
              <a:xfrm>
                <a:off x="581193" y="1611757"/>
                <a:ext cx="11029615" cy="3634486"/>
              </a:xfrm>
              <a:blipFill>
                <a:blip r:embed="rId2"/>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993015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BOUND-labeled regions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86D65E-892B-4DC2-9FBF-8166BA7024DA}"/>
                  </a:ext>
                </a:extLst>
              </p:cNvPr>
              <p:cNvSpPr>
                <a:spLocks noGrp="1"/>
              </p:cNvSpPr>
              <p:nvPr>
                <p:ph idx="1"/>
              </p:nvPr>
            </p:nvSpPr>
            <p:spPr>
              <a:xfrm>
                <a:off x="581192" y="1890876"/>
                <a:ext cx="11029615" cy="4097119"/>
              </a:xfrm>
            </p:spPr>
            <p:txBody>
              <a:bodyPr/>
              <a:lstStyle/>
              <a:p>
                <a:r>
                  <a:rPr lang="en-US" dirty="0"/>
                  <a:t>Let the region graph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has an edge from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m:t>
                        </m:r>
                      </m:sup>
                    </m:sSup>
                  </m:oMath>
                </a14:m>
                <a:endParaRPr lang="en-US" b="0" dirty="0"/>
              </a:p>
              <a:p>
                <a:r>
                  <a:rPr lang="en-US" dirty="0"/>
                  <a:t>Formal definition of Edges between bounded-labeled regions of the bound graph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oMath>
                </a14:m>
                <a:endParaRPr lang="en-US" b="0" dirty="0"/>
              </a:p>
              <a:p>
                <a:r>
                  <a:rPr lang="en-US" dirty="0"/>
                  <a:t>Let a be the duration measure of R</a:t>
                </a:r>
              </a:p>
              <a:p>
                <a:r>
                  <a:rPr lang="en-US" dirty="0"/>
                  <a:t>The bounds graph has an edge from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e>
                    </m:d>
                    <m:r>
                      <a:rPr lang="en-US" b="0" i="1" smtClean="0">
                        <a:latin typeface="Cambria Math" panose="02040503050406030204" pitchFamily="18" charset="0"/>
                      </a:rPr>
                      <m:t> </m:t>
                    </m:r>
                  </m:oMath>
                </a14:m>
                <a:r>
                  <a:rPr lang="en-US" dirty="0"/>
                  <a:t>iff  the bound expression </a:t>
                </a:r>
              </a:p>
              <a:p>
                <a:pPr lvl="1"/>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0</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𝑛</m:t>
                            </m:r>
                          </m:sub>
                          <m:sup>
                            <m:r>
                              <a:rPr lang="en-US" b="0" i="1" smtClean="0">
                                <a:latin typeface="Cambria Math" panose="02040503050406030204" pitchFamily="18" charset="0"/>
                              </a:rPr>
                              <m:t>′</m:t>
                            </m:r>
                          </m:sup>
                        </m:sSubSup>
                      </m:e>
                    </m:d>
                    <m:r>
                      <a:rPr lang="en-US" b="0" i="1" smtClean="0">
                        <a:latin typeface="Cambria Math" panose="02040503050406030204" pitchFamily="18" charset="0"/>
                      </a:rPr>
                      <m:t>, </m:t>
                    </m:r>
                    <m:r>
                      <a:rPr lang="en-US" b="0" i="1" smtClean="0">
                        <a:latin typeface="Cambria Math" panose="02040503050406030204" pitchFamily="18" charset="0"/>
                      </a:rPr>
                      <m:t>𝑈</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𝑛</m:t>
                            </m:r>
                          </m:sub>
                        </m:sSub>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0</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𝑛</m:t>
                            </m:r>
                          </m:sub>
                          <m:sup>
                            <m:r>
                              <a:rPr lang="en-US" b="0" i="1" smtClean="0">
                                <a:latin typeface="Cambria Math" panose="02040503050406030204" pitchFamily="18" charset="0"/>
                              </a:rPr>
                              <m:t>′</m:t>
                            </m:r>
                          </m:sup>
                        </m:sSubSup>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𝑏𝑖𝑡𝑠</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𝑟𝑒𝑙𝑎𝑡𝑖𝑜𝑛𝑠</m:t>
                    </m:r>
                    <m:r>
                      <a:rPr lang="en-US" b="0" i="1" smtClean="0">
                        <a:latin typeface="Cambria Math" panose="02040503050406030204" pitchFamily="18" charset="0"/>
                      </a:rPr>
                      <m:t> </m:t>
                    </m:r>
                    <m:r>
                      <a:rPr lang="en-US" b="0" i="1" smtClean="0">
                        <a:latin typeface="Cambria Math" panose="02040503050406030204" pitchFamily="18" charset="0"/>
                      </a:rPr>
                      <m:t>𝑎𝑟𝑒</m:t>
                    </m:r>
                    <m:r>
                      <a:rPr lang="en-US" b="0" i="1" smtClean="0">
                        <a:latin typeface="Cambria Math" panose="02040503050406030204" pitchFamily="18" charset="0"/>
                      </a:rPr>
                      <m:t> </m:t>
                    </m:r>
                    <m:r>
                      <a:rPr lang="en-US" b="0" i="1" smtClean="0">
                        <a:latin typeface="Cambria Math" panose="02040503050406030204" pitchFamily="18" charset="0"/>
                      </a:rPr>
                      <m:t>𝑔𝑖𝑣𝑒𝑛</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𝑛𝑒𝑥𝑡</m:t>
                    </m:r>
                    <m:r>
                      <a:rPr lang="en-US" b="0" i="1" smtClean="0">
                        <a:latin typeface="Cambria Math" panose="02040503050406030204" pitchFamily="18" charset="0"/>
                      </a:rPr>
                      <m:t> </m:t>
                    </m:r>
                    <m:r>
                      <a:rPr lang="en-US" b="0" i="1" smtClean="0">
                        <a:latin typeface="Cambria Math" panose="02040503050406030204" pitchFamily="18" charset="0"/>
                      </a:rPr>
                      <m:t>𝑝𝑎𝑔𝑒</m:t>
                    </m:r>
                    <m:r>
                      <a:rPr lang="en-US" b="0" i="1"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E986D65E-892B-4DC2-9FBF-8166BA7024DA}"/>
                  </a:ext>
                </a:extLst>
              </p:cNvPr>
              <p:cNvSpPr>
                <a:spLocks noGrp="1" noRot="1" noChangeAspect="1" noMove="1" noResize="1" noEditPoints="1" noAdjustHandles="1" noChangeArrowheads="1" noChangeShapeType="1" noTextEdit="1"/>
              </p:cNvSpPr>
              <p:nvPr>
                <p:ph idx="1"/>
              </p:nvPr>
            </p:nvSpPr>
            <p:spPr>
              <a:xfrm>
                <a:off x="581192" y="1890876"/>
                <a:ext cx="11029615" cy="4097119"/>
              </a:xfrm>
              <a:blipFill>
                <a:blip r:embed="rId2"/>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1112525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BOUND-labeled regions</a:t>
            </a:r>
          </a:p>
        </p:txBody>
      </p:sp>
      <p:pic>
        <p:nvPicPr>
          <p:cNvPr id="9" name="Picture 8">
            <a:extLst>
              <a:ext uri="{FF2B5EF4-FFF2-40B4-BE49-F238E27FC236}">
                <a16:creationId xmlns:a16="http://schemas.microsoft.com/office/drawing/2014/main" id="{ED8F0D16-C985-4DF1-8849-B1A3DA805CAB}"/>
              </a:ext>
            </a:extLst>
          </p:cNvPr>
          <p:cNvPicPr>
            <a:picLocks noChangeAspect="1"/>
          </p:cNvPicPr>
          <p:nvPr/>
        </p:nvPicPr>
        <p:blipFill>
          <a:blip r:embed="rId2"/>
          <a:stretch>
            <a:fillRect/>
          </a:stretch>
        </p:blipFill>
        <p:spPr>
          <a:xfrm>
            <a:off x="448089" y="1890876"/>
            <a:ext cx="8724900" cy="2133600"/>
          </a:xfrm>
          <a:prstGeom prst="rect">
            <a:avLst/>
          </a:prstGeom>
        </p:spPr>
      </p:pic>
      <p:pic>
        <p:nvPicPr>
          <p:cNvPr id="7" name="Picture 6">
            <a:extLst>
              <a:ext uri="{FF2B5EF4-FFF2-40B4-BE49-F238E27FC236}">
                <a16:creationId xmlns:a16="http://schemas.microsoft.com/office/drawing/2014/main" id="{65807D8E-C0A3-46D9-BB62-06EC58EA379C}"/>
              </a:ext>
            </a:extLst>
          </p:cNvPr>
          <p:cNvPicPr>
            <a:picLocks noChangeAspect="1"/>
          </p:cNvPicPr>
          <p:nvPr/>
        </p:nvPicPr>
        <p:blipFill rotWithShape="1">
          <a:blip r:embed="rId3"/>
          <a:srcRect t="35874"/>
          <a:stretch/>
        </p:blipFill>
        <p:spPr>
          <a:xfrm>
            <a:off x="951063" y="3869634"/>
            <a:ext cx="8726118" cy="2895600"/>
          </a:xfrm>
          <a:prstGeom prst="rect">
            <a:avLst/>
          </a:prstGeom>
        </p:spPr>
      </p:pic>
    </p:spTree>
    <p:extLst>
      <p:ext uri="{BB962C8B-B14F-4D97-AF65-F5344CB8AC3E}">
        <p14:creationId xmlns:p14="http://schemas.microsoft.com/office/powerpoint/2010/main" val="562748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BOUND-labeled regions</a:t>
            </a:r>
          </a:p>
        </p:txBody>
      </p:sp>
      <p:pic>
        <p:nvPicPr>
          <p:cNvPr id="4" name="Picture 3">
            <a:extLst>
              <a:ext uri="{FF2B5EF4-FFF2-40B4-BE49-F238E27FC236}">
                <a16:creationId xmlns:a16="http://schemas.microsoft.com/office/drawing/2014/main" id="{FD082943-4359-4A71-9A19-D7AA3486226F}"/>
              </a:ext>
            </a:extLst>
          </p:cNvPr>
          <p:cNvPicPr>
            <a:picLocks noChangeAspect="1"/>
          </p:cNvPicPr>
          <p:nvPr/>
        </p:nvPicPr>
        <p:blipFill>
          <a:blip r:embed="rId2"/>
          <a:stretch>
            <a:fillRect/>
          </a:stretch>
        </p:blipFill>
        <p:spPr>
          <a:xfrm>
            <a:off x="685172" y="2177853"/>
            <a:ext cx="8992855" cy="3801005"/>
          </a:xfrm>
          <a:prstGeom prst="rect">
            <a:avLst/>
          </a:prstGeom>
        </p:spPr>
      </p:pic>
    </p:spTree>
    <p:extLst>
      <p:ext uri="{BB962C8B-B14F-4D97-AF65-F5344CB8AC3E}">
        <p14:creationId xmlns:p14="http://schemas.microsoft.com/office/powerpoint/2010/main" val="52716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Reachability in the bounds graph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B736C9-D9B4-4F78-9299-13D4D10D775F}"/>
                  </a:ext>
                </a:extLst>
              </p:cNvPr>
              <p:cNvSpPr>
                <a:spLocks noGrp="1"/>
              </p:cNvSpPr>
              <p:nvPr>
                <p:ph idx="1"/>
              </p:nvPr>
            </p:nvSpPr>
            <p:spPr/>
            <p:txBody>
              <a:bodyPr/>
              <a:lstStyle/>
              <a:p>
                <a:r>
                  <a:rPr lang="en-US" dirty="0"/>
                  <a:t>Given a state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 </m:t>
                    </m:r>
                  </m:oMath>
                </a14:m>
                <a:r>
                  <a:rPr lang="en-US" dirty="0"/>
                  <a:t>two bound expressions L and U, and two bits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𝑢</m:t>
                    </m:r>
                    <m:r>
                      <a:rPr lang="en-US" b="0" i="1" smtClean="0">
                        <a:latin typeface="Cambria Math" panose="02040503050406030204" pitchFamily="18" charset="0"/>
                      </a:rPr>
                      <m:t>, </m:t>
                    </m:r>
                  </m:oMath>
                </a14:m>
                <a:endParaRPr lang="en-US" b="0" dirty="0"/>
              </a:p>
              <a:p>
                <a:r>
                  <a:rPr lang="en-US" dirty="0"/>
                  <a:t>Define the bounded interval </a:t>
                </a:r>
                <a14:m>
                  <m:oMath xmlns:m="http://schemas.openxmlformats.org/officeDocument/2006/math">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𝑢</m:t>
                        </m:r>
                      </m:e>
                    </m:d>
                  </m:oMath>
                </a14:m>
                <a:r>
                  <a:rPr lang="en-US" dirty="0"/>
                  <a:t> of the +</a:t>
                </a:r>
                <a:r>
                  <a:rPr lang="en-US" dirty="0" err="1"/>
                  <a:t>ve</a:t>
                </a:r>
                <a:r>
                  <a:rPr lang="en-US" dirty="0"/>
                  <a:t> real line as:</a:t>
                </a:r>
              </a:p>
              <a:p>
                <a:pPr lvl="1"/>
                <a:r>
                  <a:rPr lang="en-US" dirty="0"/>
                  <a:t>The left endpoint is </a:t>
                </a: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m:t>
                            </m:r>
                          </m:e>
                        </m:d>
                      </m:e>
                      <m:sub>
                        <m:r>
                          <a:rPr lang="en-US" b="0" i="1" smtClean="0">
                            <a:latin typeface="Cambria Math" panose="02040503050406030204" pitchFamily="18" charset="0"/>
                          </a:rPr>
                          <m:t>𝑐</m:t>
                        </m:r>
                      </m:sub>
                    </m:sSub>
                  </m:oMath>
                </a14:m>
                <a:endParaRPr lang="en-US" b="0" dirty="0"/>
              </a:p>
              <a:p>
                <a:pPr lvl="1"/>
                <a:r>
                  <a:rPr lang="en-US" dirty="0"/>
                  <a:t>The right endpoint is [U</a:t>
                </a:r>
                <a14:m>
                  <m:oMath xmlns:m="http://schemas.openxmlformats.org/officeDocument/2006/math">
                    <m:r>
                      <a:rPr lang="en-US" b="0" i="1" smtClean="0">
                        <a:latin typeface="Cambria Math" panose="02040503050406030204" pitchFamily="18" charset="0"/>
                      </a:rPr>
                      <m:t>]_</m:t>
                    </m:r>
                    <m:r>
                      <a:rPr lang="en-US" b="0" i="1" smtClean="0">
                        <a:latin typeface="Cambria Math" panose="02040503050406030204" pitchFamily="18" charset="0"/>
                      </a:rPr>
                      <m:t>𝑐</m:t>
                    </m:r>
                  </m:oMath>
                </a14:m>
                <a:endParaRPr lang="en-US" b="0" i="1" dirty="0">
                  <a:latin typeface="Cambria Math" panose="02040503050406030204" pitchFamily="18" charset="0"/>
                </a:endParaRPr>
              </a:p>
              <a:p>
                <a:pPr lvl="1"/>
                <a:r>
                  <a:rPr lang="en-US" b="0" dirty="0"/>
                  <a:t>If l =0, the interval is left-closed else it is left open</a:t>
                </a:r>
              </a:p>
              <a:p>
                <a:pPr lvl="1"/>
                <a:r>
                  <a:rPr lang="en-US" dirty="0"/>
                  <a:t>If u=0, then the interval is right closed else it is right open.</a:t>
                </a:r>
                <a14:m>
                  <m:oMath xmlns:m="http://schemas.openxmlformats.org/officeDocument/2006/math">
                    <m:r>
                      <a:rPr lang="en-US" b="0" i="1"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79B736C9-D9B4-4F78-9299-13D4D10D775F}"/>
                  </a:ext>
                </a:extLst>
              </p:cNvPr>
              <p:cNvSpPr>
                <a:spLocks noGrp="1" noRot="1" noChangeAspect="1" noMove="1" noResize="1" noEditPoints="1" noAdjustHandles="1" noChangeArrowheads="1" noChangeShapeType="1" noTextEdit="1"/>
              </p:cNvSpPr>
              <p:nvPr>
                <p:ph idx="1"/>
              </p:nvPr>
            </p:nvSpPr>
            <p:spPr>
              <a:blipFill>
                <a:blip r:embed="rId2"/>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3274291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Reachability in the bounds graph regions</a:t>
            </a:r>
          </a:p>
        </p:txBody>
      </p:sp>
      <p:pic>
        <p:nvPicPr>
          <p:cNvPr id="4" name="Picture 3">
            <a:extLst>
              <a:ext uri="{FF2B5EF4-FFF2-40B4-BE49-F238E27FC236}">
                <a16:creationId xmlns:a16="http://schemas.microsoft.com/office/drawing/2014/main" id="{26AA26A2-785D-4A90-A657-0500F3818E37}"/>
              </a:ext>
            </a:extLst>
          </p:cNvPr>
          <p:cNvPicPr>
            <a:picLocks noChangeAspect="1"/>
          </p:cNvPicPr>
          <p:nvPr/>
        </p:nvPicPr>
        <p:blipFill>
          <a:blip r:embed="rId2"/>
          <a:stretch>
            <a:fillRect/>
          </a:stretch>
        </p:blipFill>
        <p:spPr>
          <a:xfrm>
            <a:off x="581192" y="4706838"/>
            <a:ext cx="8716591" cy="1200318"/>
          </a:xfrm>
          <a:prstGeom prst="rect">
            <a:avLst/>
          </a:prstGeom>
        </p:spPr>
      </p:pic>
      <p:pic>
        <p:nvPicPr>
          <p:cNvPr id="3" name="Picture 2">
            <a:extLst>
              <a:ext uri="{FF2B5EF4-FFF2-40B4-BE49-F238E27FC236}">
                <a16:creationId xmlns:a16="http://schemas.microsoft.com/office/drawing/2014/main" id="{69483884-93AA-4B8C-8D9E-D597D843378C}"/>
              </a:ext>
            </a:extLst>
          </p:cNvPr>
          <p:cNvPicPr>
            <a:picLocks noChangeAspect="1"/>
          </p:cNvPicPr>
          <p:nvPr/>
        </p:nvPicPr>
        <p:blipFill rotWithShape="1">
          <a:blip r:embed="rId3"/>
          <a:srcRect t="60260"/>
          <a:stretch/>
        </p:blipFill>
        <p:spPr>
          <a:xfrm>
            <a:off x="462112" y="2404935"/>
            <a:ext cx="8954750" cy="1188720"/>
          </a:xfrm>
          <a:prstGeom prst="rect">
            <a:avLst/>
          </a:prstGeom>
        </p:spPr>
      </p:pic>
    </p:spTree>
    <p:extLst>
      <p:ext uri="{BB962C8B-B14F-4D97-AF65-F5344CB8AC3E}">
        <p14:creationId xmlns:p14="http://schemas.microsoft.com/office/powerpoint/2010/main" val="503699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Reachability in the bounds graph regions</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AF4C1F72-89E3-45F6-859D-D8655C22D122}"/>
                  </a:ext>
                </a:extLst>
              </p:cNvPr>
              <p:cNvSpPr>
                <a:spLocks noGrp="1"/>
              </p:cNvSpPr>
              <p:nvPr>
                <p:ph idx="1"/>
              </p:nvPr>
            </p:nvSpPr>
            <p:spPr/>
            <p:txBody>
              <a:bodyPr/>
              <a:lstStyle/>
              <a:p>
                <a:r>
                  <a:rPr lang="en-US" dirty="0"/>
                  <a:t>To solve duration bounded reachability problem, construct the bounds graph from which the special vertex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oMath>
                </a14:m>
                <a:r>
                  <a:rPr lang="en-US" dirty="0"/>
                  <a:t> is reached.</a:t>
                </a:r>
              </a:p>
              <a:p>
                <a:r>
                  <a:rPr lang="en-US" dirty="0"/>
                  <a:t>By a backward breadth-first manner from the final region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r>
                      <a:rPr lang="en-US" b="0" i="1" smtClean="0">
                        <a:latin typeface="Cambria Math" panose="02040503050406030204" pitchFamily="18" charset="0"/>
                      </a:rPr>
                      <m:t>.</m:t>
                    </m:r>
                  </m:oMath>
                </a14:m>
                <a:endParaRPr lang="en-US" dirty="0"/>
              </a:p>
              <a:p>
                <a:r>
                  <a:rPr lang="en-US" dirty="0">
                    <a:solidFill>
                      <a:srgbClr val="FF0000"/>
                    </a:solidFill>
                  </a:rPr>
                  <a:t>Same region may appear with different bounds expression. [infinitely many bound expressions]</a:t>
                </a:r>
              </a:p>
              <a:p>
                <a:r>
                  <a:rPr lang="en-US" dirty="0">
                    <a:solidFill>
                      <a:schemeClr val="tx1"/>
                    </a:solidFill>
                  </a:rPr>
                  <a:t>But the backward search terminates in finite steps [shown next]</a:t>
                </a:r>
              </a:p>
            </p:txBody>
          </p:sp>
        </mc:Choice>
        <mc:Fallback>
          <p:sp>
            <p:nvSpPr>
              <p:cNvPr id="5" name="Content Placeholder 4">
                <a:extLst>
                  <a:ext uri="{FF2B5EF4-FFF2-40B4-BE49-F238E27FC236}">
                    <a16:creationId xmlns:a16="http://schemas.microsoft.com/office/drawing/2014/main" id="{AF4C1F72-89E3-45F6-859D-D8655C22D122}"/>
                  </a:ext>
                </a:extLst>
              </p:cNvPr>
              <p:cNvSpPr>
                <a:spLocks noGrp="1" noRot="1" noChangeAspect="1" noMove="1" noResize="1" noEditPoints="1" noAdjustHandles="1" noChangeArrowheads="1" noChangeShapeType="1" noTextEdit="1"/>
              </p:cNvSpPr>
              <p:nvPr>
                <p:ph idx="1"/>
              </p:nvPr>
            </p:nvSpPr>
            <p:spPr>
              <a:blipFill>
                <a:blip r:embed="rId2"/>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34604167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6087-6899-424F-8DE0-92176CD1818E}"/>
              </a:ext>
            </a:extLst>
          </p:cNvPr>
          <p:cNvSpPr>
            <a:spLocks noGrp="1"/>
          </p:cNvSpPr>
          <p:nvPr>
            <p:ph type="title"/>
          </p:nvPr>
        </p:nvSpPr>
        <p:spPr/>
        <p:txBody>
          <a:bodyPr/>
          <a:lstStyle/>
          <a:p>
            <a:r>
              <a:rPr lang="en-US" dirty="0"/>
              <a:t>Collapsing the bounds graph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0A9F5C-7E96-438F-BB11-DFC8AACCCE45}"/>
                  </a:ext>
                </a:extLst>
              </p:cNvPr>
              <p:cNvSpPr>
                <a:spLocks noGrp="1"/>
              </p:cNvSpPr>
              <p:nvPr>
                <p:ph idx="1"/>
              </p:nvPr>
            </p:nvSpPr>
            <p:spPr>
              <a:xfrm>
                <a:off x="581192" y="2340864"/>
                <a:ext cx="11029615" cy="4401130"/>
              </a:xfrm>
            </p:spPr>
            <p:txBody>
              <a:bodyPr>
                <a:normAutofit/>
              </a:bodyPr>
              <a:lstStyle/>
              <a:p>
                <a:r>
                  <a:rPr lang="en-US" dirty="0"/>
                  <a:t>Define an equivalence relation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𝑚</m:t>
                        </m:r>
                      </m:sub>
                    </m:sSub>
                  </m:oMath>
                </a14:m>
                <a:r>
                  <a:rPr lang="en-US" dirty="0"/>
                  <a:t> over bounded-labeled regions given a non-negative integer m.</a:t>
                </a:r>
              </a:p>
              <a:p>
                <a:r>
                  <a:rPr lang="en-US" dirty="0"/>
                  <a:t>For two +</a:t>
                </a:r>
                <a:r>
                  <a:rPr lang="en-US" dirty="0" err="1"/>
                  <a:t>ve</a:t>
                </a:r>
                <a:r>
                  <a:rPr lang="en-US" dirty="0"/>
                  <a:t> integers a and b, define a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𝑚</m:t>
                        </m:r>
                      </m:sub>
                    </m:sSub>
                  </m:oMath>
                </a14:m>
                <a:r>
                  <a:rPr lang="en-US" dirty="0"/>
                  <a:t> b iff either</a:t>
                </a:r>
              </a:p>
              <a:p>
                <a:pPr lvl="1"/>
                <a:r>
                  <a:rPr lang="en-US" dirty="0"/>
                  <a:t>a=b</a:t>
                </a:r>
              </a:p>
              <a:p>
                <a:pPr lvl="1"/>
                <a:r>
                  <a:rPr lang="en-US" dirty="0"/>
                  <a:t>Both a&gt;m and b&gt;m</a:t>
                </a:r>
              </a:p>
              <a:p>
                <a:r>
                  <a:rPr lang="en-US" dirty="0"/>
                  <a:t>For two bounded expressions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e>
                    </m:d>
                  </m:oMath>
                </a14:m>
                <a:r>
                  <a:rPr lang="en-US" dirty="0"/>
                  <a:t> and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𝑛</m:t>
                            </m:r>
                          </m:sub>
                        </m:sSub>
                      </m:e>
                    </m:d>
                    <m:r>
                      <a:rPr lang="en-US" b="0" i="1" smtClean="0">
                        <a:latin typeface="Cambria Math" panose="02040503050406030204" pitchFamily="18" charset="0"/>
                      </a:rPr>
                      <m:t>,  </m:t>
                    </m:r>
                  </m:oMath>
                </a14:m>
                <a:r>
                  <a:rPr lang="en-US" dirty="0"/>
                  <a:t>define 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𝑚</m:t>
                        </m:r>
                      </m:sub>
                    </m:sSub>
                  </m:oMath>
                </a14:m>
                <a:r>
                  <a:rPr lang="en-US" dirty="0"/>
                  <a:t> f  iff</a:t>
                </a:r>
              </a:p>
              <a:p>
                <a:pPr lvl="1"/>
                <a:r>
                  <a:rPr lang="en-US" dirty="0"/>
                  <a:t>For all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m:t>
                        </m:r>
                      </m:e>
                      <m:sub>
                        <m:r>
                          <m:rPr>
                            <m:sty m:val="p"/>
                          </m:rPr>
                          <a:rPr lang="en-US" b="0" i="0" smtClean="0">
                            <a:latin typeface="Cambria Math" panose="02040503050406030204" pitchFamily="18" charset="0"/>
                          </a:rPr>
                          <m:t>i</m:t>
                        </m:r>
                      </m:sub>
                    </m:sSub>
                  </m:oMath>
                </a14:m>
                <a:r>
                  <a:rPr lang="en-US"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𝑚</m:t>
                        </m:r>
                      </m:sub>
                    </m:sSub>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endParaRPr lang="en-US" b="0" dirty="0"/>
              </a:p>
              <a:p>
                <a:r>
                  <a:rPr lang="en-US" dirty="0"/>
                  <a:t>For two bounded regions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e>
                    </m:d>
                  </m:oMath>
                </a14:m>
                <a:r>
                  <a:rPr lang="en-US" dirty="0"/>
                  <a:t> define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𝑖𝑓𝑓</m:t>
                    </m:r>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2</m:t>
                        </m:r>
                      </m:sub>
                    </m:sSub>
                  </m:oMath>
                </a14:m>
                <a:endParaRPr lang="en-US" b="0" dirty="0">
                  <a:ea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𝑚</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𝑈</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𝑚</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𝑈</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𝑒𝑖𝑡h𝑒𝑟</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𝑙</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𝑙</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𝑠𝑜𝑚𝑒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𝑐𝑜𝑒𝑓𝑓𝑖𝑐𝑖𝑒𝑛𝑡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𝑚</m:t>
                    </m:r>
                  </m:oMath>
                </a14:m>
                <a:endParaRPr lang="en-US" b="0" dirty="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𝑒𝑖𝑡h𝑒𝑟</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𝑠𝑜𝑚𝑒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𝑐𝑜𝑒𝑓𝑓𝑖𝑐𝑖𝑒𝑛𝑡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𝑈</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lvl="1"/>
                <a:endParaRPr lang="en-US" b="0" dirty="0">
                  <a:ea typeface="Cambria Math" panose="02040503050406030204" pitchFamily="18" charset="0"/>
                </a:endParaRPr>
              </a:p>
              <a:p>
                <a:pPr lvl="1"/>
                <a:endParaRPr lang="en-US" dirty="0"/>
              </a:p>
            </p:txBody>
          </p:sp>
        </mc:Choice>
        <mc:Fallback xmlns="">
          <p:sp>
            <p:nvSpPr>
              <p:cNvPr id="3" name="Content Placeholder 2">
                <a:extLst>
                  <a:ext uri="{FF2B5EF4-FFF2-40B4-BE49-F238E27FC236}">
                    <a16:creationId xmlns:a16="http://schemas.microsoft.com/office/drawing/2014/main" id="{A00A9F5C-7E96-438F-BB11-DFC8AACCCE45}"/>
                  </a:ext>
                </a:extLst>
              </p:cNvPr>
              <p:cNvSpPr>
                <a:spLocks noGrp="1" noRot="1" noChangeAspect="1" noMove="1" noResize="1" noEditPoints="1" noAdjustHandles="1" noChangeArrowheads="1" noChangeShapeType="1" noTextEdit="1"/>
              </p:cNvSpPr>
              <p:nvPr>
                <p:ph idx="1"/>
              </p:nvPr>
            </p:nvSpPr>
            <p:spPr>
              <a:xfrm>
                <a:off x="581192" y="2340864"/>
                <a:ext cx="11029615" cy="4401130"/>
              </a:xfrm>
              <a:blipFill>
                <a:blip r:embed="rId2"/>
                <a:stretch>
                  <a:fillRect l="-166" t="-2632"/>
                </a:stretch>
              </a:blipFill>
            </p:spPr>
            <p:txBody>
              <a:bodyPr/>
              <a:lstStyle/>
              <a:p>
                <a:r>
                  <a:rPr lang="en-US">
                    <a:noFill/>
                  </a:rPr>
                  <a:t> </a:t>
                </a:r>
              </a:p>
            </p:txBody>
          </p:sp>
        </mc:Fallback>
      </mc:AlternateContent>
    </p:spTree>
    <p:extLst>
      <p:ext uri="{BB962C8B-B14F-4D97-AF65-F5344CB8AC3E}">
        <p14:creationId xmlns:p14="http://schemas.microsoft.com/office/powerpoint/2010/main" val="4269650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BBEDF6-54DA-49C4-8E2F-545045E6B934}"/>
              </a:ext>
            </a:extLst>
          </p:cNvPr>
          <p:cNvPicPr>
            <a:picLocks noChangeAspect="1"/>
          </p:cNvPicPr>
          <p:nvPr/>
        </p:nvPicPr>
        <p:blipFill>
          <a:blip r:embed="rId2"/>
          <a:stretch>
            <a:fillRect/>
          </a:stretch>
        </p:blipFill>
        <p:spPr>
          <a:xfrm>
            <a:off x="772288" y="3278541"/>
            <a:ext cx="8707065" cy="781159"/>
          </a:xfrm>
          <a:prstGeom prst="rect">
            <a:avLst/>
          </a:prstGeom>
        </p:spPr>
      </p:pic>
      <p:pic>
        <p:nvPicPr>
          <p:cNvPr id="9" name="Picture 8">
            <a:extLst>
              <a:ext uri="{FF2B5EF4-FFF2-40B4-BE49-F238E27FC236}">
                <a16:creationId xmlns:a16="http://schemas.microsoft.com/office/drawing/2014/main" id="{8C920CEA-0E09-427F-A767-935B849DC1B0}"/>
              </a:ext>
            </a:extLst>
          </p:cNvPr>
          <p:cNvPicPr>
            <a:picLocks noChangeAspect="1"/>
          </p:cNvPicPr>
          <p:nvPr/>
        </p:nvPicPr>
        <p:blipFill rotWithShape="1">
          <a:blip r:embed="rId3"/>
          <a:srcRect b="71500"/>
          <a:stretch/>
        </p:blipFill>
        <p:spPr>
          <a:xfrm>
            <a:off x="915455" y="4455485"/>
            <a:ext cx="8659433" cy="1547552"/>
          </a:xfrm>
          <a:prstGeom prst="rect">
            <a:avLst/>
          </a:prstGeom>
        </p:spPr>
      </p:pic>
      <p:pic>
        <p:nvPicPr>
          <p:cNvPr id="2" name="Picture 1">
            <a:extLst>
              <a:ext uri="{FF2B5EF4-FFF2-40B4-BE49-F238E27FC236}">
                <a16:creationId xmlns:a16="http://schemas.microsoft.com/office/drawing/2014/main" id="{1BFA2B25-013F-4320-9BF4-52E778C5D951}"/>
              </a:ext>
            </a:extLst>
          </p:cNvPr>
          <p:cNvPicPr>
            <a:picLocks noChangeAspect="1"/>
          </p:cNvPicPr>
          <p:nvPr/>
        </p:nvPicPr>
        <p:blipFill rotWithShape="1">
          <a:blip r:embed="rId4"/>
          <a:srcRect t="79808"/>
          <a:stretch/>
        </p:blipFill>
        <p:spPr>
          <a:xfrm>
            <a:off x="915455" y="2088107"/>
            <a:ext cx="8773749" cy="992542"/>
          </a:xfrm>
          <a:prstGeom prst="rect">
            <a:avLst/>
          </a:prstGeom>
        </p:spPr>
      </p:pic>
    </p:spTree>
    <p:extLst>
      <p:ext uri="{BB962C8B-B14F-4D97-AF65-F5344CB8AC3E}">
        <p14:creationId xmlns:p14="http://schemas.microsoft.com/office/powerpoint/2010/main" val="572786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E470-1E4E-447C-B3D3-95DE4966D12F}"/>
              </a:ext>
            </a:extLst>
          </p:cNvPr>
          <p:cNvSpPr>
            <a:spLocks noGrp="1"/>
          </p:cNvSpPr>
          <p:nvPr>
            <p:ph type="title"/>
          </p:nvPr>
        </p:nvSpPr>
        <p:spPr>
          <a:xfrm>
            <a:off x="581192" y="702156"/>
            <a:ext cx="11029616" cy="1188720"/>
          </a:xfrm>
        </p:spPr>
        <p:txBody>
          <a:bodyPr/>
          <a:lstStyle/>
          <a:p>
            <a:r>
              <a:rPr lang="en-US" dirty="0"/>
              <a:t>A brief overview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EDA049-68A5-4341-B57C-3E42FA6BAE31}"/>
                  </a:ext>
                </a:extLst>
              </p:cNvPr>
              <p:cNvSpPr>
                <a:spLocks noGrp="1"/>
              </p:cNvSpPr>
              <p:nvPr>
                <p:ph idx="1"/>
              </p:nvPr>
            </p:nvSpPr>
            <p:spPr/>
            <p:txBody>
              <a:bodyPr/>
              <a:lstStyle/>
              <a:p>
                <a:r>
                  <a:rPr lang="en-US" dirty="0"/>
                  <a:t>The basic question about a timed automaton is the following time-bounded reachability problem: </a:t>
                </a:r>
              </a:p>
              <a:p>
                <a:pPr marL="0" indent="0">
                  <a:buNone/>
                </a:pPr>
                <a:r>
                  <a:rPr lang="en-US" i="1" dirty="0">
                    <a:solidFill>
                      <a:srgbClr val="00B050"/>
                    </a:solidFill>
                  </a:rPr>
                  <a:t>Given an initial state </a:t>
                </a:r>
                <a14:m>
                  <m:oMath xmlns:m="http://schemas.openxmlformats.org/officeDocument/2006/math">
                    <m:r>
                      <a:rPr lang="en-US" b="0" i="1" smtClean="0">
                        <a:solidFill>
                          <a:srgbClr val="00B050"/>
                        </a:solidFill>
                        <a:latin typeface="Cambria Math" panose="02040503050406030204" pitchFamily="18" charset="0"/>
                      </a:rPr>
                      <m:t>𝜎</m:t>
                    </m:r>
                  </m:oMath>
                </a14:m>
                <a:r>
                  <a:rPr lang="en-US" i="1" dirty="0">
                    <a:solidFill>
                      <a:srgbClr val="00B050"/>
                    </a:solidFill>
                  </a:rPr>
                  <a:t>, a final state </a:t>
                </a:r>
                <a14:m>
                  <m:oMath xmlns:m="http://schemas.openxmlformats.org/officeDocument/2006/math">
                    <m:r>
                      <a:rPr lang="en-US" b="0" i="1" smtClean="0">
                        <a:solidFill>
                          <a:srgbClr val="00B050"/>
                        </a:solidFill>
                        <a:latin typeface="Cambria Math" panose="02040503050406030204" pitchFamily="18" charset="0"/>
                      </a:rPr>
                      <m:t>𝜏</m:t>
                    </m:r>
                  </m:oMath>
                </a14:m>
                <a:r>
                  <a:rPr lang="en-US" i="1" dirty="0">
                    <a:solidFill>
                      <a:srgbClr val="00B050"/>
                    </a:solidFill>
                  </a:rPr>
                  <a:t>, and an interval </a:t>
                </a:r>
                <a14:m>
                  <m:oMath xmlns:m="http://schemas.openxmlformats.org/officeDocument/2006/math">
                    <m:r>
                      <a:rPr lang="en-US" b="0" i="1" smtClean="0">
                        <a:solidFill>
                          <a:srgbClr val="00B050"/>
                        </a:solidFill>
                        <a:latin typeface="Cambria Math" panose="02040503050406030204" pitchFamily="18" charset="0"/>
                      </a:rPr>
                      <m:t>𝐼</m:t>
                    </m:r>
                  </m:oMath>
                </a14:m>
                <a:r>
                  <a:rPr lang="en-US" i="1" dirty="0">
                    <a:solidFill>
                      <a:srgbClr val="00B050"/>
                    </a:solidFill>
                  </a:rPr>
                  <a:t>, is there a run of the automaton starting in state </a:t>
                </a:r>
                <a14:m>
                  <m:oMath xmlns:m="http://schemas.openxmlformats.org/officeDocument/2006/math">
                    <m:r>
                      <a:rPr lang="en-US" b="0" i="1" smtClean="0">
                        <a:solidFill>
                          <a:srgbClr val="00B050"/>
                        </a:solidFill>
                        <a:latin typeface="Cambria Math" panose="02040503050406030204" pitchFamily="18" charset="0"/>
                      </a:rPr>
                      <m:t>𝜎</m:t>
                    </m:r>
                  </m:oMath>
                </a14:m>
                <a:r>
                  <a:rPr lang="en-US" i="1" dirty="0">
                    <a:solidFill>
                      <a:srgbClr val="00B050"/>
                    </a:solidFill>
                  </a:rPr>
                  <a:t> and ending in state </a:t>
                </a:r>
                <a14:m>
                  <m:oMath xmlns:m="http://schemas.openxmlformats.org/officeDocument/2006/math">
                    <m:r>
                      <a:rPr lang="en-US" b="0" i="1" smtClean="0">
                        <a:solidFill>
                          <a:srgbClr val="00B050"/>
                        </a:solidFill>
                        <a:latin typeface="Cambria Math" panose="02040503050406030204" pitchFamily="18" charset="0"/>
                      </a:rPr>
                      <m:t>𝜏</m:t>
                    </m:r>
                  </m:oMath>
                </a14:m>
                <a:r>
                  <a:rPr lang="en-US" i="1" dirty="0">
                    <a:solidFill>
                      <a:srgbClr val="00B050"/>
                    </a:solidFill>
                  </a:rPr>
                  <a:t>  such that the total elapsed time of the run is in the interval </a:t>
                </a:r>
                <a14:m>
                  <m:oMath xmlns:m="http://schemas.openxmlformats.org/officeDocument/2006/math">
                    <m:r>
                      <a:rPr lang="en-US" b="0" i="1" smtClean="0">
                        <a:solidFill>
                          <a:srgbClr val="00B050"/>
                        </a:solidFill>
                        <a:latin typeface="Cambria Math" panose="02040503050406030204" pitchFamily="18" charset="0"/>
                      </a:rPr>
                      <m:t>𝐼</m:t>
                    </m:r>
                  </m:oMath>
                </a14:m>
                <a:r>
                  <a:rPr lang="en-US" i="1" dirty="0">
                    <a:solidFill>
                      <a:srgbClr val="00B050"/>
                    </a:solidFill>
                  </a:rPr>
                  <a:t>?</a:t>
                </a:r>
              </a:p>
              <a:p>
                <a:r>
                  <a:rPr lang="en-US" dirty="0"/>
                  <a:t>Note: The state of a timed automaton includes, apart from the location of the control, also the real-numbered values of all clocks. Consequently, the state space of a timed automaton is infinite.</a:t>
                </a:r>
              </a:p>
              <a:p>
                <a:r>
                  <a:rPr lang="en-US" dirty="0"/>
                  <a:t>The solution to this problem relies on a partition of the infinite state space into finitely many regions, which are connected with transition and time edges to form the region graph of the timed automaton.</a:t>
                </a:r>
              </a:p>
            </p:txBody>
          </p:sp>
        </mc:Choice>
        <mc:Fallback xmlns="">
          <p:sp>
            <p:nvSpPr>
              <p:cNvPr id="3" name="Content Placeholder 2">
                <a:extLst>
                  <a:ext uri="{FF2B5EF4-FFF2-40B4-BE49-F238E27FC236}">
                    <a16:creationId xmlns:a16="http://schemas.microsoft.com/office/drawing/2014/main" id="{22EDA049-68A5-4341-B57C-3E42FA6BAE31}"/>
                  </a:ext>
                </a:extLst>
              </p:cNvPr>
              <p:cNvSpPr>
                <a:spLocks noGrp="1" noRot="1" noChangeAspect="1" noMove="1" noResize="1" noEditPoints="1" noAdjustHandles="1" noChangeArrowheads="1" noChangeShapeType="1" noTextEdit="1"/>
              </p:cNvSpPr>
              <p:nvPr>
                <p:ph idx="1"/>
              </p:nvPr>
            </p:nvSpPr>
            <p:spPr>
              <a:blipFill>
                <a:blip r:embed="rId2"/>
                <a:stretch>
                  <a:fillRect l="-331"/>
                </a:stretch>
              </a:blipFill>
            </p:spPr>
            <p:txBody>
              <a:bodyPr/>
              <a:lstStyle/>
              <a:p>
                <a:r>
                  <a:rPr lang="en-US">
                    <a:noFill/>
                  </a:rPr>
                  <a:t> </a:t>
                </a:r>
              </a:p>
            </p:txBody>
          </p:sp>
        </mc:Fallback>
      </mc:AlternateContent>
    </p:spTree>
    <p:extLst>
      <p:ext uri="{BB962C8B-B14F-4D97-AF65-F5344CB8AC3E}">
        <p14:creationId xmlns:p14="http://schemas.microsoft.com/office/powerpoint/2010/main" val="3097779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E8BFEC-55E4-4C72-9BD1-F5C24ED7E25D}"/>
              </a:ext>
            </a:extLst>
          </p:cNvPr>
          <p:cNvPicPr>
            <a:picLocks noChangeAspect="1"/>
          </p:cNvPicPr>
          <p:nvPr/>
        </p:nvPicPr>
        <p:blipFill>
          <a:blip r:embed="rId2"/>
          <a:stretch>
            <a:fillRect/>
          </a:stretch>
        </p:blipFill>
        <p:spPr>
          <a:xfrm>
            <a:off x="581192" y="2123893"/>
            <a:ext cx="8640381" cy="2610214"/>
          </a:xfrm>
          <a:prstGeom prst="rect">
            <a:avLst/>
          </a:prstGeom>
        </p:spPr>
      </p:pic>
      <p:pic>
        <p:nvPicPr>
          <p:cNvPr id="7" name="Picture 6">
            <a:extLst>
              <a:ext uri="{FF2B5EF4-FFF2-40B4-BE49-F238E27FC236}">
                <a16:creationId xmlns:a16="http://schemas.microsoft.com/office/drawing/2014/main" id="{A8E3B31F-D590-4D68-B34C-986D96B2E123}"/>
              </a:ext>
            </a:extLst>
          </p:cNvPr>
          <p:cNvPicPr>
            <a:picLocks noChangeAspect="1"/>
          </p:cNvPicPr>
          <p:nvPr/>
        </p:nvPicPr>
        <p:blipFill>
          <a:blip r:embed="rId3"/>
          <a:stretch>
            <a:fillRect/>
          </a:stretch>
        </p:blipFill>
        <p:spPr>
          <a:xfrm>
            <a:off x="581192" y="4967124"/>
            <a:ext cx="8668960" cy="1390844"/>
          </a:xfrm>
          <a:prstGeom prst="rect">
            <a:avLst/>
          </a:prstGeom>
        </p:spPr>
      </p:pic>
    </p:spTree>
    <p:extLst>
      <p:ext uri="{BB962C8B-B14F-4D97-AF65-F5344CB8AC3E}">
        <p14:creationId xmlns:p14="http://schemas.microsoft.com/office/powerpoint/2010/main" val="3444487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9091-9796-4A3C-8264-D0257A877D67}"/>
              </a:ext>
            </a:extLst>
          </p:cNvPr>
          <p:cNvSpPr>
            <a:spLocks noGrp="1"/>
          </p:cNvSpPr>
          <p:nvPr>
            <p:ph type="title"/>
          </p:nvPr>
        </p:nvSpPr>
        <p:spPr/>
        <p:txBody>
          <a:bodyPr/>
          <a:lstStyle/>
          <a:p>
            <a:r>
              <a:rPr lang="en-US" dirty="0"/>
              <a:t>A brief overview</a:t>
            </a:r>
          </a:p>
        </p:txBody>
      </p:sp>
      <p:sp>
        <p:nvSpPr>
          <p:cNvPr id="3" name="Content Placeholder 2">
            <a:extLst>
              <a:ext uri="{FF2B5EF4-FFF2-40B4-BE49-F238E27FC236}">
                <a16:creationId xmlns:a16="http://schemas.microsoft.com/office/drawing/2014/main" id="{829334CB-1A3D-4F9B-A8DC-0FBD6893E534}"/>
              </a:ext>
            </a:extLst>
          </p:cNvPr>
          <p:cNvSpPr>
            <a:spLocks noGrp="1"/>
          </p:cNvSpPr>
          <p:nvPr>
            <p:ph idx="1"/>
          </p:nvPr>
        </p:nvSpPr>
        <p:spPr/>
        <p:txBody>
          <a:bodyPr/>
          <a:lstStyle/>
          <a:p>
            <a:r>
              <a:rPr lang="en-US" dirty="0"/>
              <a:t>Unfortunately, the region graph is not enough for checking duration properties such as the duration-bounded causality property.</a:t>
            </a:r>
          </a:p>
          <a:p>
            <a:r>
              <a:rPr lang="en-US" dirty="0"/>
              <a:t>Why? Because the regions doesn’t capture the accumulated satisfaction time. </a:t>
            </a:r>
          </a:p>
          <a:p>
            <a:r>
              <a:rPr lang="en-US" dirty="0"/>
              <a:t>Hence a new technique is needed for analyzing duration properties!</a:t>
            </a:r>
          </a:p>
        </p:txBody>
      </p:sp>
    </p:spTree>
    <p:extLst>
      <p:ext uri="{BB962C8B-B14F-4D97-AF65-F5344CB8AC3E}">
        <p14:creationId xmlns:p14="http://schemas.microsoft.com/office/powerpoint/2010/main" val="2838026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E00-A8DD-4824-9059-99F303C0B338}"/>
              </a:ext>
            </a:extLst>
          </p:cNvPr>
          <p:cNvSpPr>
            <a:spLocks noGrp="1"/>
          </p:cNvSpPr>
          <p:nvPr>
            <p:ph type="title"/>
          </p:nvPr>
        </p:nvSpPr>
        <p:spPr/>
        <p:txBody>
          <a:bodyPr/>
          <a:lstStyle/>
          <a:p>
            <a:r>
              <a:rPr lang="en-US" dirty="0"/>
              <a:t>A Brief Overview</a:t>
            </a:r>
          </a:p>
        </p:txBody>
      </p:sp>
      <p:sp>
        <p:nvSpPr>
          <p:cNvPr id="3" name="Content Placeholder 2">
            <a:extLst>
              <a:ext uri="{FF2B5EF4-FFF2-40B4-BE49-F238E27FC236}">
                <a16:creationId xmlns:a16="http://schemas.microsoft.com/office/drawing/2014/main" id="{1C557520-B7F3-4143-88E4-436425D716CF}"/>
              </a:ext>
            </a:extLst>
          </p:cNvPr>
          <p:cNvSpPr>
            <a:spLocks noGrp="1"/>
          </p:cNvSpPr>
          <p:nvPr>
            <p:ph idx="1"/>
          </p:nvPr>
        </p:nvSpPr>
        <p:spPr/>
        <p:txBody>
          <a:bodyPr>
            <a:normAutofit lnSpcReduction="10000"/>
          </a:bodyPr>
          <a:lstStyle/>
          <a:p>
            <a:r>
              <a:rPr lang="en-US" dirty="0"/>
              <a:t>To introduce the concept of durations in a timed automaton, they associate with every finite run a nonnegative real number, which is called the duration of the run.</a:t>
            </a:r>
          </a:p>
          <a:p>
            <a:r>
              <a:rPr lang="en-US" dirty="0"/>
              <a:t>The duration of a run is defined inductively using a duration measure, which is a function that maps the control locations to nonnegative integers: </a:t>
            </a:r>
          </a:p>
          <a:p>
            <a:r>
              <a:rPr lang="en-US" dirty="0"/>
              <a:t>i.e., the duration of an empty run is 0; and the duration measure of a location gives the rate at which the duration of a run increases while the automaton control resides in that location. </a:t>
            </a:r>
          </a:p>
          <a:p>
            <a:r>
              <a:rPr lang="en-US" dirty="0"/>
              <a:t>For example, a duration measure of 0 means that the duration of the run stays unchanged (i.e., the time spent in the location is not accumulated), </a:t>
            </a:r>
          </a:p>
          <a:p>
            <a:r>
              <a:rPr lang="en-US" dirty="0"/>
              <a:t>a duration measure of 1 means that the duration of the run increases at the rate of time (i.e., the time spent in the location is accumulated), and </a:t>
            </a:r>
          </a:p>
          <a:p>
            <a:r>
              <a:rPr lang="en-US" dirty="0"/>
              <a:t>a duration measure of 2 means that the duration of the run increases at twice the rate of time.</a:t>
            </a:r>
          </a:p>
        </p:txBody>
      </p:sp>
    </p:spTree>
    <p:extLst>
      <p:ext uri="{BB962C8B-B14F-4D97-AF65-F5344CB8AC3E}">
        <p14:creationId xmlns:p14="http://schemas.microsoft.com/office/powerpoint/2010/main" val="1920725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E00-A8DD-4824-9059-99F303C0B338}"/>
              </a:ext>
            </a:extLst>
          </p:cNvPr>
          <p:cNvSpPr>
            <a:spLocks noGrp="1"/>
          </p:cNvSpPr>
          <p:nvPr>
            <p:ph type="title"/>
          </p:nvPr>
        </p:nvSpPr>
        <p:spPr/>
        <p:txBody>
          <a:bodyPr/>
          <a:lstStyle/>
          <a:p>
            <a:r>
              <a:rPr lang="en-US" dirty="0"/>
              <a:t>A Brief Overview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557520-B7F3-4143-88E4-436425D716CF}"/>
                  </a:ext>
                </a:extLst>
              </p:cNvPr>
              <p:cNvSpPr>
                <a:spLocks noGrp="1"/>
              </p:cNvSpPr>
              <p:nvPr>
                <p:ph idx="1"/>
              </p:nvPr>
            </p:nvSpPr>
            <p:spPr/>
            <p:txBody>
              <a:bodyPr>
                <a:normAutofit/>
              </a:bodyPr>
              <a:lstStyle/>
              <a:p>
                <a:r>
                  <a:rPr lang="en-US" dirty="0"/>
                  <a:t>The time-bounded reachability problem can now be generalized to the duration-bounded reachability problem:</a:t>
                </a:r>
              </a:p>
              <a:p>
                <a:pPr marL="0" indent="0">
                  <a:buNone/>
                </a:pPr>
                <a:r>
                  <a:rPr lang="en-US" i="1" dirty="0">
                    <a:solidFill>
                      <a:srgbClr val="00B050"/>
                    </a:solidFill>
                  </a:rPr>
                  <a:t>Given an initial state </a:t>
                </a:r>
                <a14:m>
                  <m:oMath xmlns:m="http://schemas.openxmlformats.org/officeDocument/2006/math">
                    <m:r>
                      <a:rPr lang="en-US" b="0" i="1" smtClean="0">
                        <a:solidFill>
                          <a:srgbClr val="00B050"/>
                        </a:solidFill>
                        <a:latin typeface="Cambria Math" panose="02040503050406030204" pitchFamily="18" charset="0"/>
                      </a:rPr>
                      <m:t>𝜎</m:t>
                    </m:r>
                  </m:oMath>
                </a14:m>
                <a:r>
                  <a:rPr lang="en-US" i="1" dirty="0">
                    <a:solidFill>
                      <a:srgbClr val="00B050"/>
                    </a:solidFill>
                  </a:rPr>
                  <a:t>, a final state </a:t>
                </a:r>
                <a14:m>
                  <m:oMath xmlns:m="http://schemas.openxmlformats.org/officeDocument/2006/math">
                    <m:r>
                      <a:rPr lang="en-US" b="0" i="1" smtClean="0">
                        <a:solidFill>
                          <a:srgbClr val="00B050"/>
                        </a:solidFill>
                        <a:latin typeface="Cambria Math" panose="02040503050406030204" pitchFamily="18" charset="0"/>
                      </a:rPr>
                      <m:t>𝜏</m:t>
                    </m:r>
                  </m:oMath>
                </a14:m>
                <a:r>
                  <a:rPr lang="en-US" i="1" dirty="0">
                    <a:solidFill>
                      <a:srgbClr val="00B050"/>
                    </a:solidFill>
                  </a:rPr>
                  <a:t>,a duration measure and an interval </a:t>
                </a:r>
                <a14:m>
                  <m:oMath xmlns:m="http://schemas.openxmlformats.org/officeDocument/2006/math">
                    <m:r>
                      <a:rPr lang="en-US" b="0" i="1" smtClean="0">
                        <a:solidFill>
                          <a:srgbClr val="00B050"/>
                        </a:solidFill>
                        <a:latin typeface="Cambria Math" panose="02040503050406030204" pitchFamily="18" charset="0"/>
                      </a:rPr>
                      <m:t>𝐼</m:t>
                    </m:r>
                  </m:oMath>
                </a14:m>
                <a:r>
                  <a:rPr lang="en-US" i="1" dirty="0">
                    <a:solidFill>
                      <a:srgbClr val="00B050"/>
                    </a:solidFill>
                  </a:rPr>
                  <a:t>, is there a run of the automaton starting in state </a:t>
                </a:r>
                <a14:m>
                  <m:oMath xmlns:m="http://schemas.openxmlformats.org/officeDocument/2006/math">
                    <m:r>
                      <a:rPr lang="en-US" b="0" i="1" smtClean="0">
                        <a:solidFill>
                          <a:srgbClr val="00B050"/>
                        </a:solidFill>
                        <a:latin typeface="Cambria Math" panose="02040503050406030204" pitchFamily="18" charset="0"/>
                      </a:rPr>
                      <m:t>𝜎</m:t>
                    </m:r>
                  </m:oMath>
                </a14:m>
                <a:r>
                  <a:rPr lang="en-US" i="1" dirty="0">
                    <a:solidFill>
                      <a:srgbClr val="00B050"/>
                    </a:solidFill>
                  </a:rPr>
                  <a:t> and ending in state </a:t>
                </a:r>
                <a14:m>
                  <m:oMath xmlns:m="http://schemas.openxmlformats.org/officeDocument/2006/math">
                    <m:r>
                      <a:rPr lang="en-US" b="0" i="1" smtClean="0">
                        <a:solidFill>
                          <a:srgbClr val="00B050"/>
                        </a:solidFill>
                        <a:latin typeface="Cambria Math" panose="02040503050406030204" pitchFamily="18" charset="0"/>
                      </a:rPr>
                      <m:t>𝜏</m:t>
                    </m:r>
                  </m:oMath>
                </a14:m>
                <a:r>
                  <a:rPr lang="en-US" i="1" dirty="0">
                    <a:solidFill>
                      <a:srgbClr val="00B050"/>
                    </a:solidFill>
                  </a:rPr>
                  <a:t>  such that the duration of the run is in the interval </a:t>
                </a:r>
                <a14:m>
                  <m:oMath xmlns:m="http://schemas.openxmlformats.org/officeDocument/2006/math">
                    <m:r>
                      <a:rPr lang="en-US" b="0" i="1" smtClean="0">
                        <a:solidFill>
                          <a:srgbClr val="00B050"/>
                        </a:solidFill>
                        <a:latin typeface="Cambria Math" panose="02040503050406030204" pitchFamily="18" charset="0"/>
                      </a:rPr>
                      <m:t>𝐼</m:t>
                    </m:r>
                  </m:oMath>
                </a14:m>
                <a:r>
                  <a:rPr lang="en-US" i="1" dirty="0">
                    <a:solidFill>
                      <a:srgbClr val="00B050"/>
                    </a:solidFill>
                  </a:rPr>
                  <a:t>?</a:t>
                </a:r>
              </a:p>
              <a:p>
                <a:endParaRPr lang="en-US" dirty="0"/>
              </a:p>
            </p:txBody>
          </p:sp>
        </mc:Choice>
        <mc:Fallback xmlns="">
          <p:sp>
            <p:nvSpPr>
              <p:cNvPr id="3" name="Content Placeholder 2">
                <a:extLst>
                  <a:ext uri="{FF2B5EF4-FFF2-40B4-BE49-F238E27FC236}">
                    <a16:creationId xmlns:a16="http://schemas.microsoft.com/office/drawing/2014/main" id="{1C557520-B7F3-4143-88E4-436425D716CF}"/>
                  </a:ext>
                </a:extLst>
              </p:cNvPr>
              <p:cNvSpPr>
                <a:spLocks noGrp="1" noRot="1" noChangeAspect="1" noMove="1" noResize="1" noEditPoints="1" noAdjustHandles="1" noChangeArrowheads="1" noChangeShapeType="1" noTextEdit="1"/>
              </p:cNvSpPr>
              <p:nvPr>
                <p:ph idx="1"/>
              </p:nvPr>
            </p:nvSpPr>
            <p:spPr>
              <a:blipFill>
                <a:blip r:embed="rId2"/>
                <a:stretch>
                  <a:fillRect l="-331" r="-55"/>
                </a:stretch>
              </a:blipFill>
            </p:spPr>
            <p:txBody>
              <a:bodyPr/>
              <a:lstStyle/>
              <a:p>
                <a:r>
                  <a:rPr lang="en-US">
                    <a:noFill/>
                  </a:rPr>
                  <a:t> </a:t>
                </a:r>
              </a:p>
            </p:txBody>
          </p:sp>
        </mc:Fallback>
      </mc:AlternateContent>
    </p:spTree>
    <p:extLst>
      <p:ext uri="{BB962C8B-B14F-4D97-AF65-F5344CB8AC3E}">
        <p14:creationId xmlns:p14="http://schemas.microsoft.com/office/powerpoint/2010/main" val="1755738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E00-A8DD-4824-9059-99F303C0B338}"/>
              </a:ext>
            </a:extLst>
          </p:cNvPr>
          <p:cNvSpPr>
            <a:spLocks noGrp="1"/>
          </p:cNvSpPr>
          <p:nvPr>
            <p:ph type="title"/>
          </p:nvPr>
        </p:nvSpPr>
        <p:spPr/>
        <p:txBody>
          <a:bodyPr/>
          <a:lstStyle/>
          <a:p>
            <a:r>
              <a:rPr lang="en-US" dirty="0"/>
              <a:t>A Brief Overview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557520-B7F3-4143-88E4-436425D716CF}"/>
                  </a:ext>
                </a:extLst>
              </p:cNvPr>
              <p:cNvSpPr>
                <a:spLocks noGrp="1"/>
              </p:cNvSpPr>
              <p:nvPr>
                <p:ph idx="1"/>
              </p:nvPr>
            </p:nvSpPr>
            <p:spPr/>
            <p:txBody>
              <a:bodyPr>
                <a:normAutofit/>
              </a:bodyPr>
              <a:lstStyle/>
              <a:p>
                <a:pPr marL="0" indent="0">
                  <a:buNone/>
                </a:pPr>
                <a:r>
                  <a:rPr lang="en-US" b="1" dirty="0"/>
                  <a:t>Brief outline of the construction. </a:t>
                </a:r>
              </a:p>
              <a:p>
                <a:r>
                  <a:rPr lang="en-US" dirty="0"/>
                  <a:t>Given a region R, a final state </a:t>
                </a:r>
                <a14:m>
                  <m:oMath xmlns:m="http://schemas.openxmlformats.org/officeDocument/2006/math">
                    <m:r>
                      <a:rPr lang="en-US" b="0" i="1" smtClean="0">
                        <a:latin typeface="Cambria Math" panose="02040503050406030204" pitchFamily="18" charset="0"/>
                      </a:rPr>
                      <m:t>𝜏</m:t>
                    </m:r>
                  </m:oMath>
                </a14:m>
                <a:r>
                  <a:rPr lang="en-US" dirty="0"/>
                  <a:t>, and a path in the region graph from R to </a:t>
                </a:r>
                <a14:m>
                  <m:oMath xmlns:m="http://schemas.openxmlformats.org/officeDocument/2006/math">
                    <m:r>
                      <a:rPr lang="en-US" b="0" i="1" smtClean="0">
                        <a:latin typeface="Cambria Math" panose="02040503050406030204" pitchFamily="18" charset="0"/>
                      </a:rPr>
                      <m:t>𝜏</m:t>
                    </m:r>
                  </m:oMath>
                </a14:m>
                <a:r>
                  <a:rPr lang="en-US" dirty="0"/>
                  <a:t>, they show that the lower and upper bounds on the durations of all runs that start at some state in R and follow the chosen path can be written as linear expressions over the variables that represent the clock values of the start state.</a:t>
                </a:r>
              </a:p>
              <a:p>
                <a:r>
                  <a:rPr lang="en-US" dirty="0"/>
                  <a:t>In a first step, they provide a recipe for computing these so-called bound expressions.</a:t>
                </a:r>
              </a:p>
              <a:p>
                <a:r>
                  <a:rPr lang="en-US" dirty="0"/>
                  <a:t>In the next step, they define an infinite graph, the bounds graph, whose vertices are regions tagged with bound expressions that specify the set of possible durations for any path to the final state. </a:t>
                </a:r>
              </a:p>
              <a:p>
                <a:r>
                  <a:rPr lang="en-US" dirty="0"/>
                  <a:t>In the final step, they show that the infinite bounds graph can be collapsed into a finite graph for solving the duration-bounded reachability problem.</a:t>
                </a:r>
              </a:p>
            </p:txBody>
          </p:sp>
        </mc:Choice>
        <mc:Fallback xmlns="">
          <p:sp>
            <p:nvSpPr>
              <p:cNvPr id="3" name="Content Placeholder 2">
                <a:extLst>
                  <a:ext uri="{FF2B5EF4-FFF2-40B4-BE49-F238E27FC236}">
                    <a16:creationId xmlns:a16="http://schemas.microsoft.com/office/drawing/2014/main" id="{1C557520-B7F3-4143-88E4-436425D716CF}"/>
                  </a:ext>
                </a:extLst>
              </p:cNvPr>
              <p:cNvSpPr>
                <a:spLocks noGrp="1" noRot="1" noChangeAspect="1" noMove="1" noResize="1" noEditPoints="1" noAdjustHandles="1" noChangeArrowheads="1" noChangeShapeType="1" noTextEdit="1"/>
              </p:cNvSpPr>
              <p:nvPr>
                <p:ph idx="1"/>
              </p:nvPr>
            </p:nvSpPr>
            <p:spPr>
              <a:blipFill>
                <a:blip r:embed="rId2"/>
                <a:stretch>
                  <a:fillRect l="-331" r="-331"/>
                </a:stretch>
              </a:blipFill>
            </p:spPr>
            <p:txBody>
              <a:bodyPr/>
              <a:lstStyle/>
              <a:p>
                <a:r>
                  <a:rPr lang="en-US">
                    <a:noFill/>
                  </a:rPr>
                  <a:t> </a:t>
                </a:r>
              </a:p>
            </p:txBody>
          </p:sp>
        </mc:Fallback>
      </mc:AlternateContent>
    </p:spTree>
    <p:extLst>
      <p:ext uri="{BB962C8B-B14F-4D97-AF65-F5344CB8AC3E}">
        <p14:creationId xmlns:p14="http://schemas.microsoft.com/office/powerpoint/2010/main" val="2622559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2870</TotalTime>
  <Words>4986</Words>
  <Application>Microsoft Office PowerPoint</Application>
  <PresentationFormat>Widescreen</PresentationFormat>
  <Paragraphs>247</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Cambria Math</vt:lpstr>
      <vt:lpstr>Franklin Gothic Book</vt:lpstr>
      <vt:lpstr>Franklin Gothic Demi</vt:lpstr>
      <vt:lpstr>Wingdings 2</vt:lpstr>
      <vt:lpstr>DividendVTI</vt:lpstr>
      <vt:lpstr>Computing accumulated delays in real-time systems</vt:lpstr>
      <vt:lpstr>Motivation</vt:lpstr>
      <vt:lpstr>Motivation</vt:lpstr>
      <vt:lpstr>The problem statement</vt:lpstr>
      <vt:lpstr>A brief overview</vt:lpstr>
      <vt:lpstr>A brief overview</vt:lpstr>
      <vt:lpstr>A Brief Overview</vt:lpstr>
      <vt:lpstr>A Brief Overview</vt:lpstr>
      <vt:lpstr>A Brief Overview</vt:lpstr>
      <vt:lpstr>THE DURATION BOUNDED REACHABILITY PROBLEM</vt:lpstr>
      <vt:lpstr>Some preliminary definitions</vt:lpstr>
      <vt:lpstr>Some preliminary definitions</vt:lpstr>
      <vt:lpstr>SOME preliminary definitions</vt:lpstr>
      <vt:lpstr>Some preliminary definitions</vt:lpstr>
      <vt:lpstr>EXAMPLE of a timed run</vt:lpstr>
      <vt:lpstr>CLOCK REGIONS AND REGION GRAPH</vt:lpstr>
      <vt:lpstr>CLOCK REGIONS AND REGION GRAPH</vt:lpstr>
      <vt:lpstr>REGION GRAPH</vt:lpstr>
      <vt:lpstr>REGION GRAPH</vt:lpstr>
      <vt:lpstr>REGION GRAPH</vt:lpstr>
      <vt:lpstr>REGION GRAPH</vt:lpstr>
      <vt:lpstr>REGION GRAPH</vt:lpstr>
      <vt:lpstr>Duration measures and duration bounded reachability</vt:lpstr>
      <vt:lpstr>Duration measures and duration bounded reachability</vt:lpstr>
      <vt:lpstr>Duration measures and duration bounded reachability</vt:lpstr>
      <vt:lpstr>Duration measures and duration bounded reachability</vt:lpstr>
      <vt:lpstr>BOUNDED-labeled regions and the bounds graph</vt:lpstr>
      <vt:lpstr>BOUNDED-labeled regions and the bounds graph</vt:lpstr>
      <vt:lpstr>BOUND Expression</vt:lpstr>
      <vt:lpstr>BOUND Expression</vt:lpstr>
      <vt:lpstr>BOUND-labeled regions</vt:lpstr>
      <vt:lpstr>BOUND-labeled regions</vt:lpstr>
      <vt:lpstr>BOUND-labeled regions</vt:lpstr>
      <vt:lpstr>BOUND-labeled regions</vt:lpstr>
      <vt:lpstr>BOUND-labeled regions</vt:lpstr>
      <vt:lpstr>BOUND-labeled regions</vt:lpstr>
      <vt:lpstr>BOUND-labeled regions</vt:lpstr>
      <vt:lpstr>BOUND-labeled regions</vt:lpstr>
      <vt:lpstr>BOUND-labeled regions</vt:lpstr>
      <vt:lpstr>BOUND-labeled regions</vt:lpstr>
      <vt:lpstr>BOUND-labeled regions</vt:lpstr>
      <vt:lpstr>BOUND-labeled regions</vt:lpstr>
      <vt:lpstr>BOUND-labeled regions</vt:lpstr>
      <vt:lpstr>BOUND-labeled regions</vt:lpstr>
      <vt:lpstr>Reachability in the bounds graph</vt:lpstr>
      <vt:lpstr>Reachability in the bounds graph regions</vt:lpstr>
      <vt:lpstr>Reachability in the bounds graph regions</vt:lpstr>
      <vt:lpstr>Collapsing the bounds graph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accumulated delays in real-time systems</dc:title>
  <dc:creator>soumodev mal</dc:creator>
  <cp:lastModifiedBy>soumodev mal</cp:lastModifiedBy>
  <cp:revision>61</cp:revision>
  <dcterms:created xsi:type="dcterms:W3CDTF">2020-10-28T16:31:12Z</dcterms:created>
  <dcterms:modified xsi:type="dcterms:W3CDTF">2020-11-12T07:38:19Z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