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6" r:id="rId27"/>
    <p:sldId id="307" r:id="rId28"/>
    <p:sldId id="305" r:id="rId29"/>
    <p:sldId id="308" r:id="rId30"/>
    <p:sldId id="310" r:id="rId31"/>
    <p:sldId id="309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5" r:id="rId44"/>
    <p:sldId id="327" r:id="rId45"/>
    <p:sldId id="326" r:id="rId46"/>
    <p:sldId id="322" r:id="rId47"/>
    <p:sldId id="323" r:id="rId48"/>
    <p:sldId id="324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44" r:id="rId59"/>
    <p:sldId id="345" r:id="rId60"/>
    <p:sldId id="302" r:id="rId61"/>
  </p:sldIdLst>
  <p:sldSz cx="109728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961CF-1C0A-ED48-81A5-6FBF721B01AF}" v="6" dt="2021-08-23T06:11:07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9728" autoAdjust="0"/>
  </p:normalViewPr>
  <p:slideViewPr>
    <p:cSldViewPr>
      <p:cViewPr varScale="1">
        <p:scale>
          <a:sx n="114" d="100"/>
          <a:sy n="114" d="100"/>
        </p:scale>
        <p:origin x="1440" y="17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rivastava" userId="711b0c46-b22b-43cd-928b-bddfc60b69d5" providerId="ADAL" clId="{E0C961CF-1C0A-ED48-81A5-6FBF721B01AF}"/>
    <pc:docChg chg="custSel addSld modSld">
      <pc:chgData name="Manish Shrivastava" userId="711b0c46-b22b-43cd-928b-bddfc60b69d5" providerId="ADAL" clId="{E0C961CF-1C0A-ED48-81A5-6FBF721B01AF}" dt="2021-08-23T06:11:08.507" v="142" actId="27636"/>
      <pc:docMkLst>
        <pc:docMk/>
      </pc:docMkLst>
      <pc:sldChg chg="modSp mod">
        <pc:chgData name="Manish Shrivastava" userId="711b0c46-b22b-43cd-928b-bddfc60b69d5" providerId="ADAL" clId="{E0C961CF-1C0A-ED48-81A5-6FBF721B01AF}" dt="2021-08-16T06:34:09.285" v="134" actId="20577"/>
        <pc:sldMkLst>
          <pc:docMk/>
          <pc:sldMk cId="0" sldId="256"/>
        </pc:sldMkLst>
        <pc:spChg chg="mod">
          <ac:chgData name="Manish Shrivastava" userId="711b0c46-b22b-43cd-928b-bddfc60b69d5" providerId="ADAL" clId="{E0C961CF-1C0A-ED48-81A5-6FBF721B01AF}" dt="2021-08-16T06:34:09.285" v="1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anish Shrivastava" userId="711b0c46-b22b-43cd-928b-bddfc60b69d5" providerId="ADAL" clId="{E0C961CF-1C0A-ED48-81A5-6FBF721B01AF}" dt="2021-08-16T06:08:48.401" v="74" actId="20577"/>
        <pc:sldMkLst>
          <pc:docMk/>
          <pc:sldMk cId="0" sldId="258"/>
        </pc:sldMkLst>
        <pc:spChg chg="mod">
          <ac:chgData name="Manish Shrivastava" userId="711b0c46-b22b-43cd-928b-bddfc60b69d5" providerId="ADAL" clId="{E0C961CF-1C0A-ED48-81A5-6FBF721B01AF}" dt="2021-08-16T06:08:38.261" v="67" actId="2763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Manish Shrivastava" userId="711b0c46-b22b-43cd-928b-bddfc60b69d5" providerId="ADAL" clId="{E0C961CF-1C0A-ED48-81A5-6FBF721B01AF}" dt="2021-08-16T06:08:48.401" v="74" actId="20577"/>
          <ac:spMkLst>
            <pc:docMk/>
            <pc:sldMk cId="0" sldId="258"/>
            <ac:spMk id="13" creationId="{00000000-0000-0000-0000-000000000000}"/>
          </ac:spMkLst>
        </pc:spChg>
      </pc:sldChg>
      <pc:sldChg chg="addSp modSp mod modClrScheme chgLayout">
        <pc:chgData name="Manish Shrivastava" userId="711b0c46-b22b-43cd-928b-bddfc60b69d5" providerId="ADAL" clId="{E0C961CF-1C0A-ED48-81A5-6FBF721B01AF}" dt="2021-08-16T06:11:25.124" v="113" actId="5793"/>
        <pc:sldMkLst>
          <pc:docMk/>
          <pc:sldMk cId="0" sldId="259"/>
        </pc:sldMkLst>
        <pc:spChg chg="mod ord">
          <ac:chgData name="Manish Shrivastava" userId="711b0c46-b22b-43cd-928b-bddfc60b69d5" providerId="ADAL" clId="{E0C961CF-1C0A-ED48-81A5-6FBF721B01AF}" dt="2021-08-16T06:09:16.876" v="77" actId="700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Manish Shrivastava" userId="711b0c46-b22b-43cd-928b-bddfc60b69d5" providerId="ADAL" clId="{E0C961CF-1C0A-ED48-81A5-6FBF721B01AF}" dt="2021-08-16T06:11:25.124" v="113" actId="5793"/>
          <ac:spMkLst>
            <pc:docMk/>
            <pc:sldMk cId="0" sldId="259"/>
            <ac:spMk id="3" creationId="{00000000-0000-0000-0000-000000000000}"/>
          </ac:spMkLst>
        </pc:spChg>
        <pc:spChg chg="add mod ord">
          <ac:chgData name="Manish Shrivastava" userId="711b0c46-b22b-43cd-928b-bddfc60b69d5" providerId="ADAL" clId="{E0C961CF-1C0A-ED48-81A5-6FBF721B01AF}" dt="2021-08-16T06:11:19.817" v="109" actId="20577"/>
          <ac:spMkLst>
            <pc:docMk/>
            <pc:sldMk cId="0" sldId="259"/>
            <ac:spMk id="4" creationId="{BA67D3BB-F652-E442-96A7-58FBE9FDB284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8.507" v="142" actId="27636"/>
        <pc:sldMkLst>
          <pc:docMk/>
          <pc:sldMk cId="926476733" sldId="313"/>
        </pc:sldMkLst>
        <pc:spChg chg="mod">
          <ac:chgData name="Manish Shrivastava" userId="711b0c46-b22b-43cd-928b-bddfc60b69d5" providerId="ADAL" clId="{E0C961CF-1C0A-ED48-81A5-6FBF721B01AF}" dt="2021-08-23T06:11:08.507" v="142" actId="27636"/>
          <ac:spMkLst>
            <pc:docMk/>
            <pc:sldMk cId="926476733" sldId="313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7.792" v="136" actId="27636"/>
        <pc:sldMkLst>
          <pc:docMk/>
          <pc:sldMk cId="3250811381" sldId="314"/>
        </pc:sldMkLst>
        <pc:spChg chg="mod">
          <ac:chgData name="Manish Shrivastava" userId="711b0c46-b22b-43cd-928b-bddfc60b69d5" providerId="ADAL" clId="{E0C961CF-1C0A-ED48-81A5-6FBF721B01AF}" dt="2021-08-23T06:11:07.792" v="136" actId="27636"/>
          <ac:spMkLst>
            <pc:docMk/>
            <pc:sldMk cId="3250811381" sldId="314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071231586" sldId="315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526617454" sldId="316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123166420" sldId="317"/>
        </pc:sldMkLst>
      </pc:sldChg>
      <pc:sldChg chg="modSp add mod">
        <pc:chgData name="Manish Shrivastava" userId="711b0c46-b22b-43cd-928b-bddfc60b69d5" providerId="ADAL" clId="{E0C961CF-1C0A-ED48-81A5-6FBF721B01AF}" dt="2021-08-23T06:11:07.886" v="137" actId="27636"/>
        <pc:sldMkLst>
          <pc:docMk/>
          <pc:sldMk cId="3295684192" sldId="318"/>
        </pc:sldMkLst>
        <pc:spChg chg="mod">
          <ac:chgData name="Manish Shrivastava" userId="711b0c46-b22b-43cd-928b-bddfc60b69d5" providerId="ADAL" clId="{E0C961CF-1C0A-ED48-81A5-6FBF721B01AF}" dt="2021-08-23T06:11:07.886" v="137" actId="27636"/>
          <ac:spMkLst>
            <pc:docMk/>
            <pc:sldMk cId="3295684192" sldId="318"/>
            <ac:spMk id="2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224281807" sldId="319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614127688" sldId="320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199468745" sldId="321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131232949" sldId="322"/>
        </pc:sldMkLst>
      </pc:sldChg>
      <pc:sldChg chg="modSp add mod">
        <pc:chgData name="Manish Shrivastava" userId="711b0c46-b22b-43cd-928b-bddfc60b69d5" providerId="ADAL" clId="{E0C961CF-1C0A-ED48-81A5-6FBF721B01AF}" dt="2021-08-23T06:11:07.974" v="140" actId="27636"/>
        <pc:sldMkLst>
          <pc:docMk/>
          <pc:sldMk cId="1581621031" sldId="323"/>
        </pc:sldMkLst>
        <pc:spChg chg="mod">
          <ac:chgData name="Manish Shrivastava" userId="711b0c46-b22b-43cd-928b-bddfc60b69d5" providerId="ADAL" clId="{E0C961CF-1C0A-ED48-81A5-6FBF721B01AF}" dt="2021-08-23T06:11:07.974" v="140" actId="27636"/>
          <ac:spMkLst>
            <pc:docMk/>
            <pc:sldMk cId="1581621031" sldId="323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685470877" sldId="32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688500441" sldId="325"/>
        </pc:sldMkLst>
      </pc:sldChg>
      <pc:sldChg chg="modSp add mod">
        <pc:chgData name="Manish Shrivastava" userId="711b0c46-b22b-43cd-928b-bddfc60b69d5" providerId="ADAL" clId="{E0C961CF-1C0A-ED48-81A5-6FBF721B01AF}" dt="2021-08-23T06:11:07.950" v="139" actId="27636"/>
        <pc:sldMkLst>
          <pc:docMk/>
          <pc:sldMk cId="1915134097" sldId="326"/>
        </pc:sldMkLst>
        <pc:spChg chg="mod">
          <ac:chgData name="Manish Shrivastava" userId="711b0c46-b22b-43cd-928b-bddfc60b69d5" providerId="ADAL" clId="{E0C961CF-1C0A-ED48-81A5-6FBF721B01AF}" dt="2021-08-23T06:11:07.950" v="139" actId="27636"/>
          <ac:spMkLst>
            <pc:docMk/>
            <pc:sldMk cId="1915134097" sldId="326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E0C961CF-1C0A-ED48-81A5-6FBF721B01AF}" dt="2021-08-23T06:11:07.933" v="138" actId="27636"/>
        <pc:sldMkLst>
          <pc:docMk/>
          <pc:sldMk cId="2184229579" sldId="327"/>
        </pc:sldMkLst>
        <pc:spChg chg="mod">
          <ac:chgData name="Manish Shrivastava" userId="711b0c46-b22b-43cd-928b-bddfc60b69d5" providerId="ADAL" clId="{E0C961CF-1C0A-ED48-81A5-6FBF721B01AF}" dt="2021-08-23T06:11:07.933" v="138" actId="27636"/>
          <ac:spMkLst>
            <pc:docMk/>
            <pc:sldMk cId="2184229579" sldId="327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4283509626" sldId="328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650201100" sldId="329"/>
        </pc:sldMkLst>
      </pc:sldChg>
      <pc:sldChg chg="modSp add mod">
        <pc:chgData name="Manish Shrivastava" userId="711b0c46-b22b-43cd-928b-bddfc60b69d5" providerId="ADAL" clId="{E0C961CF-1C0A-ED48-81A5-6FBF721B01AF}" dt="2021-08-23T06:11:08.118" v="141" actId="27636"/>
        <pc:sldMkLst>
          <pc:docMk/>
          <pc:sldMk cId="2078970467" sldId="330"/>
        </pc:sldMkLst>
        <pc:spChg chg="mod">
          <ac:chgData name="Manish Shrivastava" userId="711b0c46-b22b-43cd-928b-bddfc60b69d5" providerId="ADAL" clId="{E0C961CF-1C0A-ED48-81A5-6FBF721B01AF}" dt="2021-08-23T06:11:08.118" v="141" actId="27636"/>
          <ac:spMkLst>
            <pc:docMk/>
            <pc:sldMk cId="2078970467" sldId="330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030607554" sldId="331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208207832" sldId="332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921790491" sldId="333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674780519" sldId="33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526014160" sldId="335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2936803009" sldId="336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3380166272" sldId="344"/>
        </pc:sldMkLst>
      </pc:sldChg>
      <pc:sldChg chg="add">
        <pc:chgData name="Manish Shrivastava" userId="711b0c46-b22b-43cd-928b-bddfc60b69d5" providerId="ADAL" clId="{E0C961CF-1C0A-ED48-81A5-6FBF721B01AF}" dt="2021-08-23T06:11:07.616" v="135"/>
        <pc:sldMkLst>
          <pc:docMk/>
          <pc:sldMk cId="1864012356" sldId="34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3DB84-E326-4997-9B6B-59C4B67C7C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6B580-7DE5-47B9-98B8-CD84BE301EE6}">
      <dgm:prSet/>
      <dgm:spPr/>
      <dgm:t>
        <a:bodyPr/>
        <a:lstStyle/>
        <a:p>
          <a:pPr rtl="0"/>
          <a:r>
            <a:rPr lang="en-US" dirty="0"/>
            <a:t>Abstracts the computer hardware</a:t>
          </a:r>
        </a:p>
      </dgm:t>
    </dgm:pt>
    <dgm:pt modelId="{A5815EE5-4AB4-4E8C-8577-6031DC824EA1}" type="parTrans" cxnId="{2313F264-6776-4E6E-AA23-7B1291542245}">
      <dgm:prSet/>
      <dgm:spPr/>
      <dgm:t>
        <a:bodyPr/>
        <a:lstStyle/>
        <a:p>
          <a:endParaRPr lang="en-US"/>
        </a:p>
      </dgm:t>
    </dgm:pt>
    <dgm:pt modelId="{8D203D0D-696C-4167-BF80-74B194286A6D}" type="sibTrans" cxnId="{2313F264-6776-4E6E-AA23-7B1291542245}">
      <dgm:prSet/>
      <dgm:spPr/>
      <dgm:t>
        <a:bodyPr/>
        <a:lstStyle/>
        <a:p>
          <a:endParaRPr lang="en-US"/>
        </a:p>
      </dgm:t>
    </dgm:pt>
    <dgm:pt modelId="{7D52DAE6-F071-405E-946B-97FB36ED187D}">
      <dgm:prSet/>
      <dgm:spPr/>
      <dgm:t>
        <a:bodyPr/>
        <a:lstStyle/>
        <a:p>
          <a:pPr rtl="0"/>
          <a:r>
            <a:rPr lang="en-US" dirty="0"/>
            <a:t>Hides the messy details of the underlying hardware</a:t>
          </a:r>
        </a:p>
      </dgm:t>
    </dgm:pt>
    <dgm:pt modelId="{BE84047E-B050-45C7-A697-1F323A348B0B}" type="parTrans" cxnId="{E68B4DC5-4445-49EF-8A10-11BAFB5A2AA3}">
      <dgm:prSet/>
      <dgm:spPr/>
      <dgm:t>
        <a:bodyPr/>
        <a:lstStyle/>
        <a:p>
          <a:endParaRPr lang="en-US"/>
        </a:p>
      </dgm:t>
    </dgm:pt>
    <dgm:pt modelId="{89D09DFD-A08F-4735-90F7-7BA74AFF212D}" type="sibTrans" cxnId="{E68B4DC5-4445-49EF-8A10-11BAFB5A2AA3}">
      <dgm:prSet/>
      <dgm:spPr/>
      <dgm:t>
        <a:bodyPr/>
        <a:lstStyle/>
        <a:p>
          <a:endParaRPr lang="en-US"/>
        </a:p>
      </dgm:t>
    </dgm:pt>
    <dgm:pt modelId="{23AE4EE2-9CE3-43E7-92D5-46E982F41CF4}">
      <dgm:prSet/>
      <dgm:spPr/>
      <dgm:t>
        <a:bodyPr/>
        <a:lstStyle/>
        <a:p>
          <a:pPr rtl="0"/>
          <a:r>
            <a:rPr lang="en-US" dirty="0"/>
            <a:t>Present users with an easy to use resource abstraction</a:t>
          </a:r>
        </a:p>
      </dgm:t>
    </dgm:pt>
    <dgm:pt modelId="{11FECB77-EA93-4C91-88B6-8D8EB666FECD}" type="parTrans" cxnId="{5E10A86F-F0A5-409F-95F3-259EB91E5081}">
      <dgm:prSet/>
      <dgm:spPr/>
      <dgm:t>
        <a:bodyPr/>
        <a:lstStyle/>
        <a:p>
          <a:endParaRPr lang="en-US"/>
        </a:p>
      </dgm:t>
    </dgm:pt>
    <dgm:pt modelId="{009CF069-229B-438F-826C-6F1353354D83}" type="sibTrans" cxnId="{5E10A86F-F0A5-409F-95F3-259EB91E5081}">
      <dgm:prSet/>
      <dgm:spPr/>
      <dgm:t>
        <a:bodyPr/>
        <a:lstStyle/>
        <a:p>
          <a:endParaRPr lang="en-US"/>
        </a:p>
      </dgm:t>
    </dgm:pt>
    <dgm:pt modelId="{681ED835-8AF6-474C-992F-AF4749C194D2}">
      <dgm:prSet/>
      <dgm:spPr/>
      <dgm:t>
        <a:bodyPr/>
        <a:lstStyle/>
        <a:p>
          <a:pPr rtl="0"/>
          <a:r>
            <a:rPr lang="en-US"/>
            <a:t>Manages the resources</a:t>
          </a:r>
        </a:p>
      </dgm:t>
    </dgm:pt>
    <dgm:pt modelId="{DE21C696-D792-45D7-B2B9-330D8940A975}" type="parTrans" cxnId="{8FDE3805-E9FC-4F4E-B987-5CCD10354F7E}">
      <dgm:prSet/>
      <dgm:spPr/>
      <dgm:t>
        <a:bodyPr/>
        <a:lstStyle/>
        <a:p>
          <a:endParaRPr lang="en-US"/>
        </a:p>
      </dgm:t>
    </dgm:pt>
    <dgm:pt modelId="{6EAAC836-A26F-4207-BED4-9C0F4318A8D7}" type="sibTrans" cxnId="{8FDE3805-E9FC-4F4E-B987-5CCD10354F7E}">
      <dgm:prSet/>
      <dgm:spPr/>
      <dgm:t>
        <a:bodyPr/>
        <a:lstStyle/>
        <a:p>
          <a:endParaRPr lang="en-US"/>
        </a:p>
      </dgm:t>
    </dgm:pt>
    <dgm:pt modelId="{4A059A23-9ADB-4DB3-AC6E-4D83E8BBFB9F}">
      <dgm:prSet/>
      <dgm:spPr/>
      <dgm:t>
        <a:bodyPr/>
        <a:lstStyle/>
        <a:p>
          <a:pPr rtl="0"/>
          <a:r>
            <a:rPr lang="en-US"/>
            <a:t>Processors, memory, timers, disks, mice, network interfaces, printers, displays, …</a:t>
          </a:r>
        </a:p>
      </dgm:t>
    </dgm:pt>
    <dgm:pt modelId="{681210FD-DC03-446E-A5CC-949B9482FD52}" type="parTrans" cxnId="{8C905388-E53C-4FD3-98A2-BC3D6F92CD79}">
      <dgm:prSet/>
      <dgm:spPr/>
      <dgm:t>
        <a:bodyPr/>
        <a:lstStyle/>
        <a:p>
          <a:endParaRPr lang="en-US"/>
        </a:p>
      </dgm:t>
    </dgm:pt>
    <dgm:pt modelId="{1E332CB7-9431-410B-8311-7E8DA210DC2B}" type="sibTrans" cxnId="{8C905388-E53C-4FD3-98A2-BC3D6F92CD79}">
      <dgm:prSet/>
      <dgm:spPr/>
      <dgm:t>
        <a:bodyPr/>
        <a:lstStyle/>
        <a:p>
          <a:endParaRPr lang="en-US"/>
        </a:p>
      </dgm:t>
    </dgm:pt>
    <dgm:pt modelId="{F7425DF1-B0F3-4A7F-B949-657DC9B7894D}">
      <dgm:prSet/>
      <dgm:spPr/>
      <dgm:t>
        <a:bodyPr/>
        <a:lstStyle/>
        <a:p>
          <a:pPr rtl="0"/>
          <a:r>
            <a:rPr lang="en-US"/>
            <a:t>Allows multiple users and programs to share the resources and coordinates the sharing</a:t>
          </a:r>
        </a:p>
      </dgm:t>
    </dgm:pt>
    <dgm:pt modelId="{DCB486C2-F8B1-4775-97B9-7A4CCCE49B9E}" type="parTrans" cxnId="{91B677DB-E1EF-425F-97E9-BF844308E3D7}">
      <dgm:prSet/>
      <dgm:spPr/>
      <dgm:t>
        <a:bodyPr/>
        <a:lstStyle/>
        <a:p>
          <a:endParaRPr lang="en-US"/>
        </a:p>
      </dgm:t>
    </dgm:pt>
    <dgm:pt modelId="{8129ED50-C16A-47AD-82C1-0AAFCF59953A}" type="sibTrans" cxnId="{91B677DB-E1EF-425F-97E9-BF844308E3D7}">
      <dgm:prSet/>
      <dgm:spPr/>
      <dgm:t>
        <a:bodyPr/>
        <a:lstStyle/>
        <a:p>
          <a:endParaRPr lang="en-US"/>
        </a:p>
      </dgm:t>
    </dgm:pt>
    <dgm:pt modelId="{AA495EF4-D926-4990-B959-75B92AC2CCEE}">
      <dgm:prSet/>
      <dgm:spPr/>
      <dgm:t>
        <a:bodyPr/>
        <a:lstStyle/>
        <a:p>
          <a:pPr rtl="0"/>
          <a:r>
            <a:rPr lang="en-US" dirty="0"/>
            <a:t>Extends or virtualizes the underlying machine</a:t>
          </a:r>
        </a:p>
      </dgm:t>
    </dgm:pt>
    <dgm:pt modelId="{B9D0ACCF-38FF-4D3F-B6F7-AF1DE92698D7}" type="sibTrans" cxnId="{6B8255C8-5CC7-4CEA-B9E5-2A97D957F8B7}">
      <dgm:prSet/>
      <dgm:spPr/>
      <dgm:t>
        <a:bodyPr/>
        <a:lstStyle/>
        <a:p>
          <a:endParaRPr lang="en-US"/>
        </a:p>
      </dgm:t>
    </dgm:pt>
    <dgm:pt modelId="{6334F3DE-3D48-43CA-8A00-78240DE5FB30}" type="parTrans" cxnId="{6B8255C8-5CC7-4CEA-B9E5-2A97D957F8B7}">
      <dgm:prSet/>
      <dgm:spPr/>
      <dgm:t>
        <a:bodyPr/>
        <a:lstStyle/>
        <a:p>
          <a:endParaRPr lang="en-US"/>
        </a:p>
      </dgm:t>
    </dgm:pt>
    <dgm:pt modelId="{A1B8AC70-6CD0-4D74-94A4-078DEBF2FE49}" type="pres">
      <dgm:prSet presAssocID="{65E3DB84-E326-4997-9B6B-59C4B67C7C7E}" presName="linear" presStyleCnt="0">
        <dgm:presLayoutVars>
          <dgm:dir/>
          <dgm:animLvl val="lvl"/>
          <dgm:resizeHandles val="exact"/>
        </dgm:presLayoutVars>
      </dgm:prSet>
      <dgm:spPr/>
    </dgm:pt>
    <dgm:pt modelId="{04984C7A-9C49-4D20-9565-A6153E127540}" type="pres">
      <dgm:prSet presAssocID="{0706B580-7DE5-47B9-98B8-CD84BE301EE6}" presName="parentLin" presStyleCnt="0"/>
      <dgm:spPr/>
    </dgm:pt>
    <dgm:pt modelId="{8409977C-F5C9-4A4C-8366-64BFFA448690}" type="pres">
      <dgm:prSet presAssocID="{0706B580-7DE5-47B9-98B8-CD84BE301EE6}" presName="parentLeftMargin" presStyleLbl="node1" presStyleIdx="0" presStyleCnt="2"/>
      <dgm:spPr/>
    </dgm:pt>
    <dgm:pt modelId="{16E9220A-2ADB-4357-8633-5BBE5B0D20CB}" type="pres">
      <dgm:prSet presAssocID="{0706B580-7DE5-47B9-98B8-CD84BE301E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2FD2AD-6F8A-414B-B3C0-EB342403928A}" type="pres">
      <dgm:prSet presAssocID="{0706B580-7DE5-47B9-98B8-CD84BE301EE6}" presName="negativeSpace" presStyleCnt="0"/>
      <dgm:spPr/>
    </dgm:pt>
    <dgm:pt modelId="{D7963D14-3AFD-4FEB-9ADA-279C935241E6}" type="pres">
      <dgm:prSet presAssocID="{0706B580-7DE5-47B9-98B8-CD84BE301EE6}" presName="childText" presStyleLbl="conFgAcc1" presStyleIdx="0" presStyleCnt="2">
        <dgm:presLayoutVars>
          <dgm:bulletEnabled val="1"/>
        </dgm:presLayoutVars>
      </dgm:prSet>
      <dgm:spPr/>
    </dgm:pt>
    <dgm:pt modelId="{40148E9F-0717-47E9-BB44-B6AA4021430C}" type="pres">
      <dgm:prSet presAssocID="{8D203D0D-696C-4167-BF80-74B194286A6D}" presName="spaceBetweenRectangles" presStyleCnt="0"/>
      <dgm:spPr/>
    </dgm:pt>
    <dgm:pt modelId="{C134254D-D1E6-4346-AE10-22E721A896D6}" type="pres">
      <dgm:prSet presAssocID="{681ED835-8AF6-474C-992F-AF4749C194D2}" presName="parentLin" presStyleCnt="0"/>
      <dgm:spPr/>
    </dgm:pt>
    <dgm:pt modelId="{0874B53C-CB63-4F3B-AD95-EE746AB2AFE0}" type="pres">
      <dgm:prSet presAssocID="{681ED835-8AF6-474C-992F-AF4749C194D2}" presName="parentLeftMargin" presStyleLbl="node1" presStyleIdx="0" presStyleCnt="2"/>
      <dgm:spPr/>
    </dgm:pt>
    <dgm:pt modelId="{1E808DBC-6F02-4505-9224-5E94E5DBB197}" type="pres">
      <dgm:prSet presAssocID="{681ED835-8AF6-474C-992F-AF4749C194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CA4B1A-0D46-4D1A-B648-39767DF37663}" type="pres">
      <dgm:prSet presAssocID="{681ED835-8AF6-474C-992F-AF4749C194D2}" presName="negativeSpace" presStyleCnt="0"/>
      <dgm:spPr/>
    </dgm:pt>
    <dgm:pt modelId="{D40D7D37-2792-4128-B3D1-E77E0B460307}" type="pres">
      <dgm:prSet presAssocID="{681ED835-8AF6-474C-992F-AF4749C194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DE3805-E9FC-4F4E-B987-5CCD10354F7E}" srcId="{65E3DB84-E326-4997-9B6B-59C4B67C7C7E}" destId="{681ED835-8AF6-474C-992F-AF4749C194D2}" srcOrd="1" destOrd="0" parTransId="{DE21C696-D792-45D7-B2B9-330D8940A975}" sibTransId="{6EAAC836-A26F-4207-BED4-9C0F4318A8D7}"/>
    <dgm:cxn modelId="{CFBFE614-24BD-4FAC-856E-687376142EA9}" type="presOf" srcId="{65E3DB84-E326-4997-9B6B-59C4B67C7C7E}" destId="{A1B8AC70-6CD0-4D74-94A4-078DEBF2FE49}" srcOrd="0" destOrd="0" presId="urn:microsoft.com/office/officeart/2005/8/layout/list1"/>
    <dgm:cxn modelId="{785A1C35-15B8-4866-BBF5-410D23E54742}" type="presOf" srcId="{0706B580-7DE5-47B9-98B8-CD84BE301EE6}" destId="{16E9220A-2ADB-4357-8633-5BBE5B0D20CB}" srcOrd="1" destOrd="0" presId="urn:microsoft.com/office/officeart/2005/8/layout/list1"/>
    <dgm:cxn modelId="{B149AC4E-19CC-41A0-9D90-B9D77CF0294E}" type="presOf" srcId="{7D52DAE6-F071-405E-946B-97FB36ED187D}" destId="{D7963D14-3AFD-4FEB-9ADA-279C935241E6}" srcOrd="0" destOrd="0" presId="urn:microsoft.com/office/officeart/2005/8/layout/list1"/>
    <dgm:cxn modelId="{D300BF4F-B64A-432C-929E-6AB951B578A6}" type="presOf" srcId="{0706B580-7DE5-47B9-98B8-CD84BE301EE6}" destId="{8409977C-F5C9-4A4C-8366-64BFFA448690}" srcOrd="0" destOrd="0" presId="urn:microsoft.com/office/officeart/2005/8/layout/list1"/>
    <dgm:cxn modelId="{2313F264-6776-4E6E-AA23-7B1291542245}" srcId="{65E3DB84-E326-4997-9B6B-59C4B67C7C7E}" destId="{0706B580-7DE5-47B9-98B8-CD84BE301EE6}" srcOrd="0" destOrd="0" parTransId="{A5815EE5-4AB4-4E8C-8577-6031DC824EA1}" sibTransId="{8D203D0D-696C-4167-BF80-74B194286A6D}"/>
    <dgm:cxn modelId="{5E10A86F-F0A5-409F-95F3-259EB91E5081}" srcId="{0706B580-7DE5-47B9-98B8-CD84BE301EE6}" destId="{23AE4EE2-9CE3-43E7-92D5-46E982F41CF4}" srcOrd="1" destOrd="0" parTransId="{11FECB77-EA93-4C91-88B6-8D8EB666FECD}" sibTransId="{009CF069-229B-438F-826C-6F1353354D83}"/>
    <dgm:cxn modelId="{8C905388-E53C-4FD3-98A2-BC3D6F92CD79}" srcId="{681ED835-8AF6-474C-992F-AF4749C194D2}" destId="{4A059A23-9ADB-4DB3-AC6E-4D83E8BBFB9F}" srcOrd="0" destOrd="0" parTransId="{681210FD-DC03-446E-A5CC-949B9482FD52}" sibTransId="{1E332CB7-9431-410B-8311-7E8DA210DC2B}"/>
    <dgm:cxn modelId="{7D66FF93-28A3-4569-94AB-2009246A8D15}" type="presOf" srcId="{23AE4EE2-9CE3-43E7-92D5-46E982F41CF4}" destId="{D7963D14-3AFD-4FEB-9ADA-279C935241E6}" srcOrd="0" destOrd="1" presId="urn:microsoft.com/office/officeart/2005/8/layout/list1"/>
    <dgm:cxn modelId="{D2E6FCA9-00B8-48EF-B7F7-6884F4F740BA}" type="presOf" srcId="{4A059A23-9ADB-4DB3-AC6E-4D83E8BBFB9F}" destId="{D40D7D37-2792-4128-B3D1-E77E0B460307}" srcOrd="0" destOrd="0" presId="urn:microsoft.com/office/officeart/2005/8/layout/list1"/>
    <dgm:cxn modelId="{4BEEAEB6-13E9-4D0B-B929-6859FB7A7948}" type="presOf" srcId="{AA495EF4-D926-4990-B959-75B92AC2CCEE}" destId="{D7963D14-3AFD-4FEB-9ADA-279C935241E6}" srcOrd="0" destOrd="2" presId="urn:microsoft.com/office/officeart/2005/8/layout/list1"/>
    <dgm:cxn modelId="{B65E42BB-979E-4BC9-AC17-AFFA4C3ECC73}" type="presOf" srcId="{681ED835-8AF6-474C-992F-AF4749C194D2}" destId="{1E808DBC-6F02-4505-9224-5E94E5DBB197}" srcOrd="1" destOrd="0" presId="urn:microsoft.com/office/officeart/2005/8/layout/list1"/>
    <dgm:cxn modelId="{E68B4DC5-4445-49EF-8A10-11BAFB5A2AA3}" srcId="{0706B580-7DE5-47B9-98B8-CD84BE301EE6}" destId="{7D52DAE6-F071-405E-946B-97FB36ED187D}" srcOrd="0" destOrd="0" parTransId="{BE84047E-B050-45C7-A697-1F323A348B0B}" sibTransId="{89D09DFD-A08F-4735-90F7-7BA74AFF212D}"/>
    <dgm:cxn modelId="{6B8255C8-5CC7-4CEA-B9E5-2A97D957F8B7}" srcId="{0706B580-7DE5-47B9-98B8-CD84BE301EE6}" destId="{AA495EF4-D926-4990-B959-75B92AC2CCEE}" srcOrd="2" destOrd="0" parTransId="{6334F3DE-3D48-43CA-8A00-78240DE5FB30}" sibTransId="{B9D0ACCF-38FF-4D3F-B6F7-AF1DE92698D7}"/>
    <dgm:cxn modelId="{23D1FFCC-3B91-4B2E-B916-9AA34DD5AC1A}" type="presOf" srcId="{681ED835-8AF6-474C-992F-AF4749C194D2}" destId="{0874B53C-CB63-4F3B-AD95-EE746AB2AFE0}" srcOrd="0" destOrd="0" presId="urn:microsoft.com/office/officeart/2005/8/layout/list1"/>
    <dgm:cxn modelId="{91B677DB-E1EF-425F-97E9-BF844308E3D7}" srcId="{681ED835-8AF6-474C-992F-AF4749C194D2}" destId="{F7425DF1-B0F3-4A7F-B949-657DC9B7894D}" srcOrd="1" destOrd="0" parTransId="{DCB486C2-F8B1-4775-97B9-7A4CCCE49B9E}" sibTransId="{8129ED50-C16A-47AD-82C1-0AAFCF59953A}"/>
    <dgm:cxn modelId="{73FA2CE2-33D5-49CD-9E41-E4F5E42C60D5}" type="presOf" srcId="{F7425DF1-B0F3-4A7F-B949-657DC9B7894D}" destId="{D40D7D37-2792-4128-B3D1-E77E0B460307}" srcOrd="0" destOrd="1" presId="urn:microsoft.com/office/officeart/2005/8/layout/list1"/>
    <dgm:cxn modelId="{CD625F45-1869-4C5B-9C0C-F857E0688BC6}" type="presParOf" srcId="{A1B8AC70-6CD0-4D74-94A4-078DEBF2FE49}" destId="{04984C7A-9C49-4D20-9565-A6153E127540}" srcOrd="0" destOrd="0" presId="urn:microsoft.com/office/officeart/2005/8/layout/list1"/>
    <dgm:cxn modelId="{1B4569C9-D408-4715-93DD-FFB4DDCA6C32}" type="presParOf" srcId="{04984C7A-9C49-4D20-9565-A6153E127540}" destId="{8409977C-F5C9-4A4C-8366-64BFFA448690}" srcOrd="0" destOrd="0" presId="urn:microsoft.com/office/officeart/2005/8/layout/list1"/>
    <dgm:cxn modelId="{BD7C8D4B-2802-4785-926F-AE36DD2ED6F0}" type="presParOf" srcId="{04984C7A-9C49-4D20-9565-A6153E127540}" destId="{16E9220A-2ADB-4357-8633-5BBE5B0D20CB}" srcOrd="1" destOrd="0" presId="urn:microsoft.com/office/officeart/2005/8/layout/list1"/>
    <dgm:cxn modelId="{EB09EDC1-2F10-4127-9C22-C5990B4E2083}" type="presParOf" srcId="{A1B8AC70-6CD0-4D74-94A4-078DEBF2FE49}" destId="{3E2FD2AD-6F8A-414B-B3C0-EB342403928A}" srcOrd="1" destOrd="0" presId="urn:microsoft.com/office/officeart/2005/8/layout/list1"/>
    <dgm:cxn modelId="{E5F1D061-C93E-4EE6-A343-53E7CAD3A3E7}" type="presParOf" srcId="{A1B8AC70-6CD0-4D74-94A4-078DEBF2FE49}" destId="{D7963D14-3AFD-4FEB-9ADA-279C935241E6}" srcOrd="2" destOrd="0" presId="urn:microsoft.com/office/officeart/2005/8/layout/list1"/>
    <dgm:cxn modelId="{9BCA7BFC-97AE-43F3-88C9-0131D0C44D94}" type="presParOf" srcId="{A1B8AC70-6CD0-4D74-94A4-078DEBF2FE49}" destId="{40148E9F-0717-47E9-BB44-B6AA4021430C}" srcOrd="3" destOrd="0" presId="urn:microsoft.com/office/officeart/2005/8/layout/list1"/>
    <dgm:cxn modelId="{EA7F9F6A-3D7D-4EDA-BE97-3B5DDF9771F7}" type="presParOf" srcId="{A1B8AC70-6CD0-4D74-94A4-078DEBF2FE49}" destId="{C134254D-D1E6-4346-AE10-22E721A896D6}" srcOrd="4" destOrd="0" presId="urn:microsoft.com/office/officeart/2005/8/layout/list1"/>
    <dgm:cxn modelId="{6FD2FAB3-614A-4B62-AA64-A631B0686383}" type="presParOf" srcId="{C134254D-D1E6-4346-AE10-22E721A896D6}" destId="{0874B53C-CB63-4F3B-AD95-EE746AB2AFE0}" srcOrd="0" destOrd="0" presId="urn:microsoft.com/office/officeart/2005/8/layout/list1"/>
    <dgm:cxn modelId="{FD9F3E89-C29B-4F5F-9A97-FA8736794740}" type="presParOf" srcId="{C134254D-D1E6-4346-AE10-22E721A896D6}" destId="{1E808DBC-6F02-4505-9224-5E94E5DBB197}" srcOrd="1" destOrd="0" presId="urn:microsoft.com/office/officeart/2005/8/layout/list1"/>
    <dgm:cxn modelId="{C0CDC340-42AF-4B41-A211-C689D0EFC067}" type="presParOf" srcId="{A1B8AC70-6CD0-4D74-94A4-078DEBF2FE49}" destId="{E7CA4B1A-0D46-4D1A-B648-39767DF37663}" srcOrd="5" destOrd="0" presId="urn:microsoft.com/office/officeart/2005/8/layout/list1"/>
    <dgm:cxn modelId="{FE2C3317-3712-4CFD-9F34-EBA69101D45F}" type="presParOf" srcId="{A1B8AC70-6CD0-4D74-94A4-078DEBF2FE49}" destId="{D40D7D37-2792-4128-B3D1-E77E0B4603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89250-E08E-4C4F-8135-7E03B603E3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E666DA-FD0C-462F-9CD0-D181423FF4D1}">
      <dgm:prSet/>
      <dgm:spPr/>
      <dgm:t>
        <a:bodyPr/>
        <a:lstStyle/>
        <a:p>
          <a:pPr rtl="0"/>
          <a:r>
            <a:rPr lang="en-US" dirty="0"/>
            <a:t>Characteristics of a system:</a:t>
          </a:r>
        </a:p>
      </dgm:t>
    </dgm:pt>
    <dgm:pt modelId="{E90F060F-C6A7-4BB9-8187-A8BB92F3BD1A}" type="parTrans" cxnId="{F1DB261F-02E6-4FF9-B825-A71825D32A25}">
      <dgm:prSet/>
      <dgm:spPr/>
      <dgm:t>
        <a:bodyPr/>
        <a:lstStyle/>
        <a:p>
          <a:endParaRPr lang="en-US"/>
        </a:p>
      </dgm:t>
    </dgm:pt>
    <dgm:pt modelId="{94DF36DB-B0B0-40F7-A97A-B70DC5A3B079}" type="sibTrans" cxnId="{F1DB261F-02E6-4FF9-B825-A71825D32A25}">
      <dgm:prSet/>
      <dgm:spPr/>
      <dgm:t>
        <a:bodyPr/>
        <a:lstStyle/>
        <a:p>
          <a:endParaRPr lang="en-US"/>
        </a:p>
      </dgm:t>
    </dgm:pt>
    <dgm:pt modelId="{7766C89E-72FF-4729-AFE1-2A34089DD46B}">
      <dgm:prSet/>
      <dgm:spPr/>
      <dgm:t>
        <a:bodyPr/>
        <a:lstStyle/>
        <a:p>
          <a:pPr rtl="0"/>
          <a:r>
            <a:rPr lang="en-US"/>
            <a:t>Components</a:t>
          </a:r>
        </a:p>
      </dgm:t>
    </dgm:pt>
    <dgm:pt modelId="{5BF6AFEF-B8CC-42A0-9931-18283D04B121}" type="parTrans" cxnId="{07DE783A-3A29-454E-8405-0FB05CA296B7}">
      <dgm:prSet/>
      <dgm:spPr/>
      <dgm:t>
        <a:bodyPr/>
        <a:lstStyle/>
        <a:p>
          <a:endParaRPr lang="en-US"/>
        </a:p>
      </dgm:t>
    </dgm:pt>
    <dgm:pt modelId="{C4B88A7F-DEA1-49A6-B812-D695DDF29AEE}" type="sibTrans" cxnId="{07DE783A-3A29-454E-8405-0FB05CA296B7}">
      <dgm:prSet/>
      <dgm:spPr/>
      <dgm:t>
        <a:bodyPr/>
        <a:lstStyle/>
        <a:p>
          <a:endParaRPr lang="en-US"/>
        </a:p>
      </dgm:t>
    </dgm:pt>
    <dgm:pt modelId="{1D95134C-D615-40ED-A6CB-BD1C1B61B934}">
      <dgm:prSet/>
      <dgm:spPr/>
      <dgm:t>
        <a:bodyPr/>
        <a:lstStyle/>
        <a:p>
          <a:pPr rtl="0"/>
          <a:r>
            <a:rPr lang="en-US"/>
            <a:t>Inter-related components</a:t>
          </a:r>
        </a:p>
      </dgm:t>
    </dgm:pt>
    <dgm:pt modelId="{653797F3-0C2E-4F54-B144-B05C0A277D23}" type="parTrans" cxnId="{9298843C-DA08-41BA-8CCC-872F8A373323}">
      <dgm:prSet/>
      <dgm:spPr/>
      <dgm:t>
        <a:bodyPr/>
        <a:lstStyle/>
        <a:p>
          <a:endParaRPr lang="en-US"/>
        </a:p>
      </dgm:t>
    </dgm:pt>
    <dgm:pt modelId="{B065EE49-98FB-42AB-9EAF-3DD0D158F68E}" type="sibTrans" cxnId="{9298843C-DA08-41BA-8CCC-872F8A373323}">
      <dgm:prSet/>
      <dgm:spPr/>
      <dgm:t>
        <a:bodyPr/>
        <a:lstStyle/>
        <a:p>
          <a:endParaRPr lang="en-US"/>
        </a:p>
      </dgm:t>
    </dgm:pt>
    <dgm:pt modelId="{7C7F3D70-68BE-435A-92B6-8162A7889346}">
      <dgm:prSet/>
      <dgm:spPr/>
      <dgm:t>
        <a:bodyPr/>
        <a:lstStyle/>
        <a:p>
          <a:pPr rtl="0"/>
          <a:r>
            <a:rPr lang="en-US"/>
            <a:t>A boundary</a:t>
          </a:r>
        </a:p>
      </dgm:t>
    </dgm:pt>
    <dgm:pt modelId="{3DD69B59-5CDE-4AB1-9DD9-4B5CC49AE258}" type="parTrans" cxnId="{C8CAC7EB-49DB-4825-8422-E2A1887363AF}">
      <dgm:prSet/>
      <dgm:spPr/>
      <dgm:t>
        <a:bodyPr/>
        <a:lstStyle/>
        <a:p>
          <a:endParaRPr lang="en-US"/>
        </a:p>
      </dgm:t>
    </dgm:pt>
    <dgm:pt modelId="{1865BD0C-E614-41FD-B889-F44E213641C6}" type="sibTrans" cxnId="{C8CAC7EB-49DB-4825-8422-E2A1887363AF}">
      <dgm:prSet/>
      <dgm:spPr/>
      <dgm:t>
        <a:bodyPr/>
        <a:lstStyle/>
        <a:p>
          <a:endParaRPr lang="en-US"/>
        </a:p>
      </dgm:t>
    </dgm:pt>
    <dgm:pt modelId="{1C08B91C-6882-47F9-AC9E-E180286993A9}">
      <dgm:prSet/>
      <dgm:spPr/>
      <dgm:t>
        <a:bodyPr/>
        <a:lstStyle/>
        <a:p>
          <a:pPr rtl="0"/>
          <a:r>
            <a:rPr lang="en-US"/>
            <a:t>A purpose</a:t>
          </a:r>
        </a:p>
      </dgm:t>
    </dgm:pt>
    <dgm:pt modelId="{7EADFFF0-E140-49C2-AD34-B8EE6AB35169}" type="parTrans" cxnId="{B0ABCDCE-5163-4E69-B620-BB629F60E82F}">
      <dgm:prSet/>
      <dgm:spPr/>
      <dgm:t>
        <a:bodyPr/>
        <a:lstStyle/>
        <a:p>
          <a:endParaRPr lang="en-US"/>
        </a:p>
      </dgm:t>
    </dgm:pt>
    <dgm:pt modelId="{DEC8CB02-9840-4D28-B631-0A13477B0621}" type="sibTrans" cxnId="{B0ABCDCE-5163-4E69-B620-BB629F60E82F}">
      <dgm:prSet/>
      <dgm:spPr/>
      <dgm:t>
        <a:bodyPr/>
        <a:lstStyle/>
        <a:p>
          <a:endParaRPr lang="en-US"/>
        </a:p>
      </dgm:t>
    </dgm:pt>
    <dgm:pt modelId="{7D4067F0-88C4-43FA-B42A-CD172E81F8C2}">
      <dgm:prSet/>
      <dgm:spPr/>
      <dgm:t>
        <a:bodyPr/>
        <a:lstStyle/>
        <a:p>
          <a:pPr rtl="0"/>
          <a:r>
            <a:rPr lang="en-US"/>
            <a:t>An environment</a:t>
          </a:r>
        </a:p>
      </dgm:t>
    </dgm:pt>
    <dgm:pt modelId="{8216CE94-739F-4EE9-B076-F8E9D4B65DC6}" type="parTrans" cxnId="{E80F93F7-01A1-4081-AF2C-7492D39A90FE}">
      <dgm:prSet/>
      <dgm:spPr/>
      <dgm:t>
        <a:bodyPr/>
        <a:lstStyle/>
        <a:p>
          <a:endParaRPr lang="en-US"/>
        </a:p>
      </dgm:t>
    </dgm:pt>
    <dgm:pt modelId="{603E05B3-24B9-484A-901D-5E37EFBE5992}" type="sibTrans" cxnId="{E80F93F7-01A1-4081-AF2C-7492D39A90FE}">
      <dgm:prSet/>
      <dgm:spPr/>
      <dgm:t>
        <a:bodyPr/>
        <a:lstStyle/>
        <a:p>
          <a:endParaRPr lang="en-US"/>
        </a:p>
      </dgm:t>
    </dgm:pt>
    <dgm:pt modelId="{F450C0A7-5A61-44A5-A8E8-384C8AAAF161}">
      <dgm:prSet/>
      <dgm:spPr/>
      <dgm:t>
        <a:bodyPr/>
        <a:lstStyle/>
        <a:p>
          <a:pPr rtl="0"/>
          <a:r>
            <a:rPr lang="en-US"/>
            <a:t>Interfaces</a:t>
          </a:r>
        </a:p>
      </dgm:t>
    </dgm:pt>
    <dgm:pt modelId="{3BDF0F32-CF89-4FF0-9B43-000ACE768BCC}" type="parTrans" cxnId="{33BCDC3F-848E-483A-A0A6-DFB17214CB5E}">
      <dgm:prSet/>
      <dgm:spPr/>
      <dgm:t>
        <a:bodyPr/>
        <a:lstStyle/>
        <a:p>
          <a:endParaRPr lang="en-US"/>
        </a:p>
      </dgm:t>
    </dgm:pt>
    <dgm:pt modelId="{1032487A-E259-44CF-9A8C-5172D270B188}" type="sibTrans" cxnId="{33BCDC3F-848E-483A-A0A6-DFB17214CB5E}">
      <dgm:prSet/>
      <dgm:spPr/>
      <dgm:t>
        <a:bodyPr/>
        <a:lstStyle/>
        <a:p>
          <a:endParaRPr lang="en-US"/>
        </a:p>
      </dgm:t>
    </dgm:pt>
    <dgm:pt modelId="{B7F1EA13-C20C-4B23-83BC-BB38E7360DB3}">
      <dgm:prSet/>
      <dgm:spPr/>
      <dgm:t>
        <a:bodyPr/>
        <a:lstStyle/>
        <a:p>
          <a:pPr rtl="0"/>
          <a:r>
            <a:rPr lang="en-US"/>
            <a:t>Input</a:t>
          </a:r>
        </a:p>
      </dgm:t>
    </dgm:pt>
    <dgm:pt modelId="{630D98E2-76A2-4A62-8C38-8E2A4BA4177B}" type="parTrans" cxnId="{9DE32B6E-158B-4B25-910E-2307E290AA04}">
      <dgm:prSet/>
      <dgm:spPr/>
      <dgm:t>
        <a:bodyPr/>
        <a:lstStyle/>
        <a:p>
          <a:endParaRPr lang="en-US"/>
        </a:p>
      </dgm:t>
    </dgm:pt>
    <dgm:pt modelId="{C2539302-104D-4EF6-BBDD-D45A19F40812}" type="sibTrans" cxnId="{9DE32B6E-158B-4B25-910E-2307E290AA04}">
      <dgm:prSet/>
      <dgm:spPr/>
      <dgm:t>
        <a:bodyPr/>
        <a:lstStyle/>
        <a:p>
          <a:endParaRPr lang="en-US"/>
        </a:p>
      </dgm:t>
    </dgm:pt>
    <dgm:pt modelId="{53073BE4-AAE8-4242-B4C6-50A25F762AC9}">
      <dgm:prSet/>
      <dgm:spPr/>
      <dgm:t>
        <a:bodyPr/>
        <a:lstStyle/>
        <a:p>
          <a:pPr rtl="0"/>
          <a:r>
            <a:rPr lang="en-US"/>
            <a:t>Output</a:t>
          </a:r>
        </a:p>
      </dgm:t>
    </dgm:pt>
    <dgm:pt modelId="{4D1CB944-CFD5-4D3B-B716-92C6CF10A4C9}" type="parTrans" cxnId="{CB3650D0-1E22-49CD-96E7-5471F20AE1CB}">
      <dgm:prSet/>
      <dgm:spPr/>
      <dgm:t>
        <a:bodyPr/>
        <a:lstStyle/>
        <a:p>
          <a:endParaRPr lang="en-US"/>
        </a:p>
      </dgm:t>
    </dgm:pt>
    <dgm:pt modelId="{14B790FA-B9F4-4FA5-B61F-9CEE60984F74}" type="sibTrans" cxnId="{CB3650D0-1E22-49CD-96E7-5471F20AE1CB}">
      <dgm:prSet/>
      <dgm:spPr/>
      <dgm:t>
        <a:bodyPr/>
        <a:lstStyle/>
        <a:p>
          <a:endParaRPr lang="en-US"/>
        </a:p>
      </dgm:t>
    </dgm:pt>
    <dgm:pt modelId="{29D151CE-0B5A-4DAE-A240-B8AA60676437}">
      <dgm:prSet/>
      <dgm:spPr/>
      <dgm:t>
        <a:bodyPr/>
        <a:lstStyle/>
        <a:p>
          <a:pPr rtl="0"/>
          <a:r>
            <a:rPr lang="en-US"/>
            <a:t>Constraints </a:t>
          </a:r>
        </a:p>
      </dgm:t>
    </dgm:pt>
    <dgm:pt modelId="{A9746BAB-9F51-4A64-B069-37271334A17C}" type="parTrans" cxnId="{86A8566F-107D-4670-919B-C5E56D93F65A}">
      <dgm:prSet/>
      <dgm:spPr/>
      <dgm:t>
        <a:bodyPr/>
        <a:lstStyle/>
        <a:p>
          <a:endParaRPr lang="en-US"/>
        </a:p>
      </dgm:t>
    </dgm:pt>
    <dgm:pt modelId="{BBF1341D-2BF4-4D05-A69B-C3313046E12F}" type="sibTrans" cxnId="{86A8566F-107D-4670-919B-C5E56D93F65A}">
      <dgm:prSet/>
      <dgm:spPr/>
      <dgm:t>
        <a:bodyPr/>
        <a:lstStyle/>
        <a:p>
          <a:endParaRPr lang="en-US"/>
        </a:p>
      </dgm:t>
    </dgm:pt>
    <dgm:pt modelId="{5B255483-1152-44D4-877F-49297AE99FD1}" type="pres">
      <dgm:prSet presAssocID="{7B889250-E08E-4C4F-8135-7E03B603E3C2}" presName="linear" presStyleCnt="0">
        <dgm:presLayoutVars>
          <dgm:animLvl val="lvl"/>
          <dgm:resizeHandles val="exact"/>
        </dgm:presLayoutVars>
      </dgm:prSet>
      <dgm:spPr/>
    </dgm:pt>
    <dgm:pt modelId="{286837CE-4804-497C-AE31-A2EEA5E51DD6}" type="pres">
      <dgm:prSet presAssocID="{FAE666DA-FD0C-462F-9CD0-D181423FF4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9C89AF-C2ED-4E8D-B74D-6E935C071B5E}" type="pres">
      <dgm:prSet presAssocID="{FAE666DA-FD0C-462F-9CD0-D181423FF4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C6E306-1261-4C73-835E-8096D11A979D}" type="presOf" srcId="{53073BE4-AAE8-4242-B4C6-50A25F762AC9}" destId="{FA9C89AF-C2ED-4E8D-B74D-6E935C071B5E}" srcOrd="0" destOrd="7" presId="urn:microsoft.com/office/officeart/2005/8/layout/vList2"/>
    <dgm:cxn modelId="{2569100B-689C-42F4-BC50-673F95B1A6DB}" type="presOf" srcId="{7766C89E-72FF-4729-AFE1-2A34089DD46B}" destId="{FA9C89AF-C2ED-4E8D-B74D-6E935C071B5E}" srcOrd="0" destOrd="0" presId="urn:microsoft.com/office/officeart/2005/8/layout/vList2"/>
    <dgm:cxn modelId="{0A10450D-CC11-4F97-82BC-4EB1E31DEED8}" type="presOf" srcId="{1D95134C-D615-40ED-A6CB-BD1C1B61B934}" destId="{FA9C89AF-C2ED-4E8D-B74D-6E935C071B5E}" srcOrd="0" destOrd="1" presId="urn:microsoft.com/office/officeart/2005/8/layout/vList2"/>
    <dgm:cxn modelId="{F1DB261F-02E6-4FF9-B825-A71825D32A25}" srcId="{7B889250-E08E-4C4F-8135-7E03B603E3C2}" destId="{FAE666DA-FD0C-462F-9CD0-D181423FF4D1}" srcOrd="0" destOrd="0" parTransId="{E90F060F-C6A7-4BB9-8187-A8BB92F3BD1A}" sibTransId="{94DF36DB-B0B0-40F7-A97A-B70DC5A3B079}"/>
    <dgm:cxn modelId="{2D8FCF26-68CA-4586-B058-954D78BD18CE}" type="presOf" srcId="{F450C0A7-5A61-44A5-A8E8-384C8AAAF161}" destId="{FA9C89AF-C2ED-4E8D-B74D-6E935C071B5E}" srcOrd="0" destOrd="5" presId="urn:microsoft.com/office/officeart/2005/8/layout/vList2"/>
    <dgm:cxn modelId="{E485AA27-3AF3-43BD-AD8C-F826B9F8AE84}" type="presOf" srcId="{7B889250-E08E-4C4F-8135-7E03B603E3C2}" destId="{5B255483-1152-44D4-877F-49297AE99FD1}" srcOrd="0" destOrd="0" presId="urn:microsoft.com/office/officeart/2005/8/layout/vList2"/>
    <dgm:cxn modelId="{7764AF33-53B7-43B3-82AE-B5F9D2C940BD}" type="presOf" srcId="{29D151CE-0B5A-4DAE-A240-B8AA60676437}" destId="{FA9C89AF-C2ED-4E8D-B74D-6E935C071B5E}" srcOrd="0" destOrd="8" presId="urn:microsoft.com/office/officeart/2005/8/layout/vList2"/>
    <dgm:cxn modelId="{07DE783A-3A29-454E-8405-0FB05CA296B7}" srcId="{FAE666DA-FD0C-462F-9CD0-D181423FF4D1}" destId="{7766C89E-72FF-4729-AFE1-2A34089DD46B}" srcOrd="0" destOrd="0" parTransId="{5BF6AFEF-B8CC-42A0-9931-18283D04B121}" sibTransId="{C4B88A7F-DEA1-49A6-B812-D695DDF29AEE}"/>
    <dgm:cxn modelId="{9298843C-DA08-41BA-8CCC-872F8A373323}" srcId="{FAE666DA-FD0C-462F-9CD0-D181423FF4D1}" destId="{1D95134C-D615-40ED-A6CB-BD1C1B61B934}" srcOrd="1" destOrd="0" parTransId="{653797F3-0C2E-4F54-B144-B05C0A277D23}" sibTransId="{B065EE49-98FB-42AB-9EAF-3DD0D158F68E}"/>
    <dgm:cxn modelId="{33BCDC3F-848E-483A-A0A6-DFB17214CB5E}" srcId="{FAE666DA-FD0C-462F-9CD0-D181423FF4D1}" destId="{F450C0A7-5A61-44A5-A8E8-384C8AAAF161}" srcOrd="5" destOrd="0" parTransId="{3BDF0F32-CF89-4FF0-9B43-000ACE768BCC}" sibTransId="{1032487A-E259-44CF-9A8C-5172D270B188}"/>
    <dgm:cxn modelId="{7D9B165B-5AA3-4175-B5A4-F596FFA53308}" type="presOf" srcId="{B7F1EA13-C20C-4B23-83BC-BB38E7360DB3}" destId="{FA9C89AF-C2ED-4E8D-B74D-6E935C071B5E}" srcOrd="0" destOrd="6" presId="urn:microsoft.com/office/officeart/2005/8/layout/vList2"/>
    <dgm:cxn modelId="{9DE32B6E-158B-4B25-910E-2307E290AA04}" srcId="{FAE666DA-FD0C-462F-9CD0-D181423FF4D1}" destId="{B7F1EA13-C20C-4B23-83BC-BB38E7360DB3}" srcOrd="6" destOrd="0" parTransId="{630D98E2-76A2-4A62-8C38-8E2A4BA4177B}" sibTransId="{C2539302-104D-4EF6-BBDD-D45A19F40812}"/>
    <dgm:cxn modelId="{86A8566F-107D-4670-919B-C5E56D93F65A}" srcId="{FAE666DA-FD0C-462F-9CD0-D181423FF4D1}" destId="{29D151CE-0B5A-4DAE-A240-B8AA60676437}" srcOrd="8" destOrd="0" parTransId="{A9746BAB-9F51-4A64-B069-37271334A17C}" sibTransId="{BBF1341D-2BF4-4D05-A69B-C3313046E12F}"/>
    <dgm:cxn modelId="{0F49D6C0-A027-4AFB-B299-EBB296E3D613}" type="presOf" srcId="{FAE666DA-FD0C-462F-9CD0-D181423FF4D1}" destId="{286837CE-4804-497C-AE31-A2EEA5E51DD6}" srcOrd="0" destOrd="0" presId="urn:microsoft.com/office/officeart/2005/8/layout/vList2"/>
    <dgm:cxn modelId="{B0ABCDCE-5163-4E69-B620-BB629F60E82F}" srcId="{FAE666DA-FD0C-462F-9CD0-D181423FF4D1}" destId="{1C08B91C-6882-47F9-AC9E-E180286993A9}" srcOrd="3" destOrd="0" parTransId="{7EADFFF0-E140-49C2-AD34-B8EE6AB35169}" sibTransId="{DEC8CB02-9840-4D28-B631-0A13477B0621}"/>
    <dgm:cxn modelId="{CF030FCF-160E-4601-B4AF-C7298C580586}" type="presOf" srcId="{1C08B91C-6882-47F9-AC9E-E180286993A9}" destId="{FA9C89AF-C2ED-4E8D-B74D-6E935C071B5E}" srcOrd="0" destOrd="3" presId="urn:microsoft.com/office/officeart/2005/8/layout/vList2"/>
    <dgm:cxn modelId="{CB3650D0-1E22-49CD-96E7-5471F20AE1CB}" srcId="{FAE666DA-FD0C-462F-9CD0-D181423FF4D1}" destId="{53073BE4-AAE8-4242-B4C6-50A25F762AC9}" srcOrd="7" destOrd="0" parTransId="{4D1CB944-CFD5-4D3B-B716-92C6CF10A4C9}" sibTransId="{14B790FA-B9F4-4FA5-B61F-9CEE60984F74}"/>
    <dgm:cxn modelId="{C8CAC7EB-49DB-4825-8422-E2A1887363AF}" srcId="{FAE666DA-FD0C-462F-9CD0-D181423FF4D1}" destId="{7C7F3D70-68BE-435A-92B6-8162A7889346}" srcOrd="2" destOrd="0" parTransId="{3DD69B59-5CDE-4AB1-9DD9-4B5CC49AE258}" sibTransId="{1865BD0C-E614-41FD-B889-F44E213641C6}"/>
    <dgm:cxn modelId="{E80F93F7-01A1-4081-AF2C-7492D39A90FE}" srcId="{FAE666DA-FD0C-462F-9CD0-D181423FF4D1}" destId="{7D4067F0-88C4-43FA-B42A-CD172E81F8C2}" srcOrd="4" destOrd="0" parTransId="{8216CE94-739F-4EE9-B076-F8E9D4B65DC6}" sibTransId="{603E05B3-24B9-484A-901D-5E37EFBE5992}"/>
    <dgm:cxn modelId="{6B3747FA-E296-4680-B118-B1D4CB20575D}" type="presOf" srcId="{7D4067F0-88C4-43FA-B42A-CD172E81F8C2}" destId="{FA9C89AF-C2ED-4E8D-B74D-6E935C071B5E}" srcOrd="0" destOrd="4" presId="urn:microsoft.com/office/officeart/2005/8/layout/vList2"/>
    <dgm:cxn modelId="{25904AFD-B19F-4930-91CD-11BA0F3F3BBE}" type="presOf" srcId="{7C7F3D70-68BE-435A-92B6-8162A7889346}" destId="{FA9C89AF-C2ED-4E8D-B74D-6E935C071B5E}" srcOrd="0" destOrd="2" presId="urn:microsoft.com/office/officeart/2005/8/layout/vList2"/>
    <dgm:cxn modelId="{A31609D0-EBDB-4EA0-89A5-46B18032EE72}" type="presParOf" srcId="{5B255483-1152-44D4-877F-49297AE99FD1}" destId="{286837CE-4804-497C-AE31-A2EEA5E51DD6}" srcOrd="0" destOrd="0" presId="urn:microsoft.com/office/officeart/2005/8/layout/vList2"/>
    <dgm:cxn modelId="{C69EE895-66B7-4827-8168-2C76E28A885C}" type="presParOf" srcId="{5B255483-1152-44D4-877F-49297AE99FD1}" destId="{FA9C89AF-C2ED-4E8D-B74D-6E935C071B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63D14-3AFD-4FEB-9ADA-279C935241E6}">
      <dsp:nvSpPr>
        <dsp:cNvPr id="0" name=""/>
        <dsp:cNvSpPr/>
      </dsp:nvSpPr>
      <dsp:spPr>
        <a:xfrm>
          <a:off x="0" y="419106"/>
          <a:ext cx="987552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450" tIns="458216" rIns="7664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Hides the messy details of the underlying hardware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Present users with an easy to use resource abstraction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Extends or virtualizes the underlying machine</a:t>
          </a:r>
        </a:p>
      </dsp:txBody>
      <dsp:txXfrm>
        <a:off x="0" y="419106"/>
        <a:ext cx="9875520" cy="1663200"/>
      </dsp:txXfrm>
    </dsp:sp>
    <dsp:sp modelId="{16E9220A-2ADB-4357-8633-5BBE5B0D20CB}">
      <dsp:nvSpPr>
        <dsp:cNvPr id="0" name=""/>
        <dsp:cNvSpPr/>
      </dsp:nvSpPr>
      <dsp:spPr>
        <a:xfrm>
          <a:off x="493776" y="94386"/>
          <a:ext cx="691286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90" tIns="0" rIns="26129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Abstracts the computer hardware</a:t>
          </a:r>
        </a:p>
      </dsp:txBody>
      <dsp:txXfrm>
        <a:off x="525479" y="126089"/>
        <a:ext cx="6849458" cy="586034"/>
      </dsp:txXfrm>
    </dsp:sp>
    <dsp:sp modelId="{D40D7D37-2792-4128-B3D1-E77E0B460307}">
      <dsp:nvSpPr>
        <dsp:cNvPr id="0" name=""/>
        <dsp:cNvSpPr/>
      </dsp:nvSpPr>
      <dsp:spPr>
        <a:xfrm>
          <a:off x="0" y="2525826"/>
          <a:ext cx="9875520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450" tIns="458216" rIns="76645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Processors, memory, timers, disks, mice, network interfaces, printers, displays, …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Allows multiple users and programs to share the resources and coordinates the sharing</a:t>
          </a:r>
        </a:p>
      </dsp:txBody>
      <dsp:txXfrm>
        <a:off x="0" y="2525826"/>
        <a:ext cx="9875520" cy="1905750"/>
      </dsp:txXfrm>
    </dsp:sp>
    <dsp:sp modelId="{1E808DBC-6F02-4505-9224-5E94E5DBB197}">
      <dsp:nvSpPr>
        <dsp:cNvPr id="0" name=""/>
        <dsp:cNvSpPr/>
      </dsp:nvSpPr>
      <dsp:spPr>
        <a:xfrm>
          <a:off x="493776" y="2201106"/>
          <a:ext cx="691286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90" tIns="0" rIns="26129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Manages the resources</a:t>
          </a:r>
        </a:p>
      </dsp:txBody>
      <dsp:txXfrm>
        <a:off x="525479" y="2232809"/>
        <a:ext cx="684945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37CE-4804-497C-AE31-A2EEA5E51DD6}">
      <dsp:nvSpPr>
        <dsp:cNvPr id="0" name=""/>
        <dsp:cNvSpPr/>
      </dsp:nvSpPr>
      <dsp:spPr>
        <a:xfrm>
          <a:off x="0" y="30283"/>
          <a:ext cx="47217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Characteristics of a system:</a:t>
          </a:r>
        </a:p>
      </dsp:txBody>
      <dsp:txXfrm>
        <a:off x="36296" y="66579"/>
        <a:ext cx="4649144" cy="670943"/>
      </dsp:txXfrm>
    </dsp:sp>
    <dsp:sp modelId="{FA9C89AF-C2ED-4E8D-B74D-6E935C071B5E}">
      <dsp:nvSpPr>
        <dsp:cNvPr id="0" name=""/>
        <dsp:cNvSpPr/>
      </dsp:nvSpPr>
      <dsp:spPr>
        <a:xfrm>
          <a:off x="0" y="773818"/>
          <a:ext cx="472173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1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Components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Inter-related components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 boundary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 purpose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An environment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Interfaces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Input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Output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Constraints </a:t>
          </a:r>
        </a:p>
      </dsp:txBody>
      <dsp:txXfrm>
        <a:off x="0" y="773818"/>
        <a:ext cx="4721736" cy="372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B442A1-DE54-473E-8827-29BBAC8023D3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8ACD5-8B45-460A-BB2A-B10667F5D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720725"/>
            <a:ext cx="57594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vote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Monolithic kernel is a single large process running entirely in a single address space. It is a single static binary file. All kernel services exist and execute in the kernel address space. The kernel can invoke functions directly. Examples of monolithic kernel based OSs: Unix, Linux.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microkernels, the kernel is broken down into separate processes, known as servers. Some of the servers run in kernel space and some run in user-space. All servers are kept separate and run in different address spaces. Servers invoke "services" from each other by sending messages via IPC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Interprocess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Communication). This separation has the advantage that if one server fails, other servers can still work efficiently. Examples of microkernel based OSs: Mac OS X and Windows 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 Component Interconnect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Computer System 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8ACD5-8B45-460A-BB2A-B10667F5D25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6BCC-6A67-4F59-B706-524961E6000A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5862-FE72-4814-929F-D1DD2F36C3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proxy.lib.unc.edu/login?url=http://proquest.safaribooksonline.com/0596005903" TargetMode="External"/><Relationship Id="rId2" Type="http://schemas.openxmlformats.org/officeDocument/2006/relationships/hyperlink" Target="http://libproxy.lib.unc.edu/login?url=http://proquestcombo.safaribooksonline.com/059600565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ibproxy.lib.unc.edu/login?url=http://proquestcombo.safaribooksonline.com/978059680608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7167"/>
            <a:ext cx="9326880" cy="1470025"/>
          </a:xfrm>
          <a:noFill/>
        </p:spPr>
        <p:txBody>
          <a:bodyPr>
            <a:normAutofit fontScale="90000"/>
          </a:bodyPr>
          <a:lstStyle/>
          <a:p>
            <a:r>
              <a:rPr lang="en-IN" b="1" dirty="0"/>
              <a:t>CS3.304.M21</a:t>
            </a:r>
            <a:br>
              <a:rPr lang="en-IN" b="1" dirty="0"/>
            </a:br>
            <a:r>
              <a:rPr lang="en-US" sz="3200"/>
              <a:t>Advanced </a:t>
            </a:r>
            <a:r>
              <a:rPr lang="en-US" sz="3200" dirty="0"/>
              <a:t>Operating Systems </a:t>
            </a:r>
            <a:br>
              <a:rPr lang="en-US" sz="3200" dirty="0"/>
            </a:br>
            <a:r>
              <a:rPr lang="en-US" sz="3200" dirty="0"/>
              <a:t>Lecture #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968" y="5013176"/>
            <a:ext cx="7680960" cy="1328750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Manish Shrivastava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CVIT, IIIT Hyderabad</a:t>
            </a:r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12" y="1916832"/>
            <a:ext cx="5270986" cy="28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Boundary (Scope): </a:t>
            </a:r>
          </a:p>
          <a:p>
            <a:pPr lvl="1"/>
            <a:r>
              <a:rPr lang="en-US" sz="2400" dirty="0"/>
              <a:t>A system has a boundary, within which all of its components are contained and which establishes the limits of a separating the system from other systems.</a:t>
            </a:r>
          </a:p>
          <a:p>
            <a:endParaRPr lang="en-US" sz="2400" dirty="0"/>
          </a:p>
          <a:p>
            <a:r>
              <a:rPr lang="en-US" sz="2400" dirty="0"/>
              <a:t>Purpose</a:t>
            </a:r>
          </a:p>
          <a:p>
            <a:pPr lvl="1"/>
            <a:r>
              <a:rPr lang="en-US" sz="2400" dirty="0"/>
              <a:t>The overall goal of function of a system. The system’s reason for existing.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Everything external to the system  that interacts with the system.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Point of contact where a system  meets its environment or subsystems meet each other.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Constraint: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limit what a system can accomplish: Capacity, speed or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459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</a:t>
            </a:r>
          </a:p>
          <a:p>
            <a:pPr lvl="1"/>
            <a:r>
              <a:rPr lang="en-US" sz="2400" dirty="0"/>
              <a:t>Whatever a system takes from its environment in order to fulfill its purpose.</a:t>
            </a:r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pPr lvl="1"/>
            <a:r>
              <a:rPr lang="en-US" sz="2400" dirty="0"/>
              <a:t>Whatever a system returns to its environment in order to fulfill its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Divide and Conquer Strategy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deals with being able to break down a system into its components.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Decomposition results in smaller and less complex pieces that are easier to understand than larger, complex pieces.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Decomposing a system also allows to focus on one particular part of a system, making easier to think  of how to modify that part independently of the entire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0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Modularity refers  to dividing a system up into chunks or modules of a relatively uniform size.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You can replace or add any other module (or a component) without effecting the rest of the system.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is a design strategy in which system is composed of relatively small and autonomous routines  fit together.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10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Coupling is the extent to which subsystems are dependent on each other.</a:t>
            </a:r>
          </a:p>
          <a:p>
            <a:endParaRPr lang="en-US" sz="2400" dirty="0"/>
          </a:p>
          <a:p>
            <a:r>
              <a:rPr lang="en-US" sz="2400" dirty="0"/>
              <a:t>Subsystems should be as independent as possible.</a:t>
            </a:r>
          </a:p>
          <a:p>
            <a:endParaRPr lang="en-US" sz="2400" dirty="0"/>
          </a:p>
          <a:p>
            <a:r>
              <a:rPr lang="en-US" sz="2400" dirty="0"/>
              <a:t>If a subsystem fails and other subsystems are highly dependent  on it, the others will either fail themselves or have problems in functioning.</a:t>
            </a:r>
          </a:p>
        </p:txBody>
      </p:sp>
    </p:spTree>
    <p:extLst>
      <p:ext uri="{BB962C8B-B14F-4D97-AF65-F5344CB8AC3E}">
        <p14:creationId xmlns:p14="http://schemas.microsoft.com/office/powerpoint/2010/main" val="284886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extent to which a system or a subsystem performs a single function.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86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operating part of a tool is called as operating system of that tool. 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purpose of operating system is to facilitate the operation of  the underlying machine or tool.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For a machine, the OS abstracts the machine part in terms of simple services by hiding the details of the machine. 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The OS can provide services to users or other subsystems.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Examples of typical operating systems:</a:t>
            </a:r>
          </a:p>
          <a:p>
            <a:pPr lvl="1" algn="just">
              <a:lnSpc>
                <a:spcPct val="80000"/>
              </a:lnSpc>
              <a:spcAft>
                <a:spcPts val="800"/>
              </a:spcAft>
            </a:pPr>
            <a:r>
              <a:rPr lang="en-US" sz="2400" dirty="0"/>
              <a:t>Car operating system, Telephone operating system, TV operating system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A computer is also a tool that contains machine part and  operating part. 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The operating part of  a computer is called  Computer Operating System. 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For a computer, the operating system abstracts the underlying hardware   in terms of simple services by hiding the details of the hardware. The OS can provide services to users or other subsystems.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Examples of  Computer operating systems:</a:t>
            </a:r>
          </a:p>
          <a:p>
            <a:pPr lvl="1">
              <a:spcAft>
                <a:spcPts val="500"/>
              </a:spcAft>
            </a:pPr>
            <a:r>
              <a:rPr lang="en-US" sz="2000" dirty="0"/>
              <a:t>WINDOWS,  Macintosh, UNIX, SOLARIS, LINUX and so on.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In the rest of this course, operating system means computer operating system.</a:t>
            </a:r>
            <a:r>
              <a:rPr lang="en-US" sz="2800" dirty="0"/>
              <a:t>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History of Operating Systems</a:t>
            </a:r>
          </a:p>
          <a:p>
            <a:r>
              <a:rPr lang="en-US" dirty="0"/>
              <a:t>Processes and OS Abstractions</a:t>
            </a:r>
          </a:p>
          <a:p>
            <a:r>
              <a:rPr lang="en-US" dirty="0"/>
              <a:t>OS APIs, Interrupts and system calls</a:t>
            </a:r>
          </a:p>
          <a:p>
            <a:r>
              <a:rPr lang="en-US" dirty="0"/>
              <a:t>Introduction to the Linux Kernel</a:t>
            </a:r>
          </a:p>
          <a:p>
            <a:r>
              <a:rPr lang="en-US" dirty="0"/>
              <a:t>Compiling the kernel</a:t>
            </a:r>
          </a:p>
          <a:p>
            <a:r>
              <a:rPr lang="en-US" dirty="0"/>
              <a:t>Module programming</a:t>
            </a:r>
          </a:p>
          <a:p>
            <a:r>
              <a:rPr lang="en-US" dirty="0"/>
              <a:t>Writing your own system calls</a:t>
            </a:r>
          </a:p>
          <a:p>
            <a:r>
              <a:rPr lang="en-US" dirty="0"/>
              <a:t>Overview of kernel startup and initialization</a:t>
            </a:r>
          </a:p>
          <a:p>
            <a:r>
              <a:rPr lang="en-US" dirty="0"/>
              <a:t>Kernel Debugging Techniques</a:t>
            </a:r>
          </a:p>
          <a:p>
            <a:r>
              <a:rPr lang="en-US" dirty="0"/>
              <a:t>Interrupts - PICs, APICs, exceptions (traps) and hard interrupts, IDTs</a:t>
            </a:r>
          </a:p>
          <a:p>
            <a:r>
              <a:rPr lang="en-US" dirty="0"/>
              <a:t>Address Spaces and Loading, Virtual Memory, Memory allocators, 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Overview of memory spaces: logical segmentation, linear virtual, actual physical</a:t>
            </a:r>
          </a:p>
          <a:p>
            <a:r>
              <a:rPr lang="en-US" sz="2000" dirty="0"/>
              <a:t>Detecting BIOS-provided physical RAM map, paging, buddy system, setting up page directories (global, upper, middle), tables and PTEs</a:t>
            </a:r>
          </a:p>
          <a:p>
            <a:r>
              <a:rPr lang="en-US" sz="2000" dirty="0"/>
              <a:t>(N)UMA, nodes, zone, memory types, Setting up buddy system</a:t>
            </a:r>
          </a:p>
          <a:p>
            <a:r>
              <a:rPr lang="en-US" sz="2000" dirty="0"/>
              <a:t>Allocating contiguous pages from buddy system</a:t>
            </a:r>
          </a:p>
          <a:p>
            <a:r>
              <a:rPr lang="en-US" sz="2000" dirty="0"/>
              <a:t>Setting up slabs for small memory objects</a:t>
            </a:r>
          </a:p>
          <a:p>
            <a:r>
              <a:rPr lang="en-US" sz="2000" dirty="0"/>
              <a:t>CPU Scheduling, Threads, Process - structures, organization, initialization</a:t>
            </a:r>
          </a:p>
          <a:p>
            <a:r>
              <a:rPr lang="en-US" sz="2000" dirty="0"/>
              <a:t>Concurrent Programming, Locking, Deadlocks</a:t>
            </a:r>
          </a:p>
          <a:p>
            <a:r>
              <a:rPr lang="en-US" sz="2000" dirty="0"/>
              <a:t>Structures: thread union, thread info, stack, task, and thread struct</a:t>
            </a:r>
          </a:p>
          <a:p>
            <a:r>
              <a:rPr lang="en-US" sz="2000" dirty="0"/>
              <a:t>Creating kernel threads, using </a:t>
            </a:r>
            <a:r>
              <a:rPr lang="en-US" sz="2000" dirty="0" err="1"/>
              <a:t>kthread</a:t>
            </a:r>
            <a:r>
              <a:rPr lang="en-US" sz="2000" dirty="0"/>
              <a:t>,  Kernel process scheduling</a:t>
            </a:r>
          </a:p>
          <a:p>
            <a:r>
              <a:rPr lang="en-US" sz="2000" dirty="0"/>
              <a:t>Scheduling processes with red-black tree, process switching, Context switches, Switching to suspended process</a:t>
            </a:r>
          </a:p>
          <a:p>
            <a:r>
              <a:rPr lang="en-US" sz="2000" dirty="0"/>
              <a:t>Linux File Systems and Disk Scheduling.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400" b="1" dirty="0"/>
              <a:t>Hardware</a:t>
            </a:r>
            <a:r>
              <a:rPr lang="en-US" sz="2400" dirty="0"/>
              <a:t> – provides basic computing resources (CPU, memory, I/O devices).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Operating system</a:t>
            </a:r>
            <a:r>
              <a:rPr lang="en-US" sz="2400" dirty="0"/>
              <a:t> – controls and coordinates the use of the hardware among the various application programs for the various users.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Applications programs</a:t>
            </a:r>
            <a:r>
              <a:rPr lang="en-US" sz="2400" dirty="0"/>
              <a:t> – define the ways in which the system resources are used to solve the computing problems of the users (compilers, database systems, video games, business programs).</a:t>
            </a:r>
          </a:p>
          <a:p>
            <a:pPr>
              <a:spcAft>
                <a:spcPts val="800"/>
              </a:spcAft>
            </a:pPr>
            <a:r>
              <a:rPr lang="en-US" sz="2400" b="1" dirty="0"/>
              <a:t>Users </a:t>
            </a:r>
            <a:r>
              <a:rPr lang="en-US" sz="2400" dirty="0"/>
              <a:t>(people, machines, other computers).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1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 rotWithShape="1">
          <a:blip r:embed="rId2"/>
          <a:srcRect l="6692" t="8906" r="7286" b="9562"/>
          <a:stretch/>
        </p:blipFill>
        <p:spPr bwMode="auto">
          <a:xfrm>
            <a:off x="1511559" y="1556792"/>
            <a:ext cx="7984166" cy="503785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77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/>
              <a:t>Resource allocator</a:t>
            </a:r>
            <a:r>
              <a:rPr lang="en-US" sz="2400" dirty="0"/>
              <a:t> – manages and allocates resources.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Resources: CPU time, Memory Space, file storage space, I/O devices and son on.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Control program</a:t>
            </a:r>
            <a:r>
              <a:rPr lang="en-US" sz="2400" dirty="0"/>
              <a:t> – controls the execution of user programs and operations of I/O devices .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Kernel</a:t>
            </a:r>
            <a:r>
              <a:rPr lang="en-US" sz="2400" dirty="0"/>
              <a:t> – the one program running at all times (all else being application programs).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two goals, efficiency and convenience are sometimes contradictory.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Much of OS theory concentrates on optimal use of resources.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95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 main objective is to understand the operational part of any computer.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the general principles of OS design.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Focus on general-purpose, multi-user, </a:t>
            </a:r>
            <a:r>
              <a:rPr lang="en-US" sz="2400" dirty="0" err="1"/>
              <a:t>uni</a:t>
            </a:r>
            <a:r>
              <a:rPr lang="en-US" sz="2400" dirty="0"/>
              <a:t>-processor systems.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Emphasis on widely applicable concepts rather than any specific features of any specific OS.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problems, solutions and design choices.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Understanding the structure of specific OSs: UNIX, LINUX, WINDOWS </a:t>
            </a:r>
          </a:p>
        </p:txBody>
      </p:sp>
    </p:spTree>
    <p:extLst>
      <p:ext uri="{BB962C8B-B14F-4D97-AF65-F5344CB8AC3E}">
        <p14:creationId xmlns:p14="http://schemas.microsoft.com/office/powerpoint/2010/main" val="181944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 (Serial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1940-50: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programmer interacted directly with the computer hardware.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Display light, switches, printer, card reader.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OS. Error is displayed through lights.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Problems: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Scheduling </a:t>
            </a:r>
            <a:r>
              <a:rPr lang="en-US" sz="2000" dirty="0">
                <a:sym typeface="Wingdings" pitchFamily="2" charset="2"/>
              </a:rPr>
              <a:t> Users spend lots of time at the computer.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Signup sheet was used.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Job Setup time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Loading and compiling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Mounting and Un-mounting of tapes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Setting up of card desks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Libraries of functions, linkers, loaders, debuggers, and I/O driver routines were available for all the users.</a:t>
            </a:r>
          </a:p>
        </p:txBody>
      </p:sp>
    </p:spTree>
    <p:extLst>
      <p:ext uri="{BB962C8B-B14F-4D97-AF65-F5344CB8AC3E}">
        <p14:creationId xmlns:p14="http://schemas.microsoft.com/office/powerpoint/2010/main" val="274387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Early computers were (physically) large machines run from a console.</a:t>
            </a:r>
          </a:p>
          <a:p>
            <a:r>
              <a:rPr lang="en-US" sz="2400" dirty="0"/>
              <a:t>The programmer would operate the program directly from the console.</a:t>
            </a:r>
          </a:p>
          <a:p>
            <a:pPr lvl="1"/>
            <a:r>
              <a:rPr lang="en-US" sz="2000" dirty="0"/>
              <a:t>The program is loaded to the memory from  panel of switches, paper tape, and from punched cards.</a:t>
            </a:r>
          </a:p>
          <a:p>
            <a:r>
              <a:rPr lang="en-US" sz="2400" dirty="0"/>
              <a:t>As time went on, additional software and hardware were developed.</a:t>
            </a:r>
          </a:p>
          <a:p>
            <a:pPr lvl="1"/>
            <a:r>
              <a:rPr lang="en-US" sz="2000" dirty="0"/>
              <a:t>Card readers, line printers, and magnetic tape  became common place.</a:t>
            </a:r>
          </a:p>
          <a:p>
            <a:pPr lvl="1"/>
            <a:r>
              <a:rPr lang="en-US" sz="2000" dirty="0"/>
              <a:t>Libraries, loaders, and common functions  were created.</a:t>
            </a:r>
          </a:p>
          <a:p>
            <a:pPr lvl="2"/>
            <a:r>
              <a:rPr lang="en-US" sz="2000" dirty="0"/>
              <a:t>Software reusability</a:t>
            </a:r>
            <a:r>
              <a:rPr lang="en-US" sz="2000" b="1" dirty="0"/>
              <a:t>.</a:t>
            </a:r>
          </a:p>
        </p:txBody>
      </p:sp>
      <p:pic>
        <p:nvPicPr>
          <p:cNvPr id="4" name="Picture 2" descr="http://ibiblio.org/comphist/files/images/CardReaderPun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64" y="4014472"/>
            <a:ext cx="2880320" cy="27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6" y="4701621"/>
            <a:ext cx="4331804" cy="21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10536" y="5746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IBM029</a:t>
            </a:r>
          </a:p>
        </p:txBody>
      </p:sp>
    </p:spTree>
    <p:extLst>
      <p:ext uri="{BB962C8B-B14F-4D97-AF65-F5344CB8AC3E}">
        <p14:creationId xmlns:p14="http://schemas.microsoft.com/office/powerpoint/2010/main" val="283147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setup time was a real problem</a:t>
            </a:r>
          </a:p>
          <a:p>
            <a:r>
              <a:rPr lang="en-US" sz="2400" dirty="0"/>
              <a:t>CPU is idle while tapes are being mounted  or the programmer was operating the console. </a:t>
            </a:r>
          </a:p>
          <a:p>
            <a:r>
              <a:rPr lang="en-US" sz="2400" dirty="0"/>
              <a:t>In the early days, few computers were available and they were expensive (millions of dollars). </a:t>
            </a:r>
          </a:p>
          <a:p>
            <a:pPr lvl="1"/>
            <a:r>
              <a:rPr lang="en-US" sz="2000" dirty="0"/>
              <a:t>operational costs: power, cooling, programmers.</a:t>
            </a:r>
          </a:p>
          <a:p>
            <a:r>
              <a:rPr lang="en-US" sz="2400" dirty="0"/>
              <a:t>Main question: </a:t>
            </a:r>
          </a:p>
          <a:p>
            <a:pPr>
              <a:buFontTx/>
              <a:buNone/>
            </a:pPr>
            <a:r>
              <a:rPr lang="en-US" dirty="0"/>
              <a:t>   How to increase the utilization of CPU ?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912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solution was two fold.</a:t>
            </a:r>
          </a:p>
          <a:p>
            <a:r>
              <a:rPr lang="en-US" sz="2400" dirty="0"/>
              <a:t>First, a professional computer operator was hired.</a:t>
            </a:r>
          </a:p>
          <a:p>
            <a:pPr lvl="1"/>
            <a:r>
              <a:rPr lang="en-US" sz="1800" dirty="0"/>
              <a:t>Once the program was finished, the operator could start next job.</a:t>
            </a:r>
          </a:p>
          <a:p>
            <a:pPr lvl="1"/>
            <a:r>
              <a:rPr lang="en-US" sz="1800" dirty="0"/>
              <a:t>The operator sets up the job, produces the dump, and starts the next job.</a:t>
            </a:r>
          </a:p>
          <a:p>
            <a:pPr lvl="1"/>
            <a:r>
              <a:rPr lang="en-US" sz="1800" dirty="0"/>
              <a:t>The set up time was reduced due to operator’s experience. </a:t>
            </a:r>
          </a:p>
          <a:p>
            <a:r>
              <a:rPr lang="en-US" sz="2400" dirty="0"/>
              <a:t>Second, jobs with similar  needs were batched together and run through the computer as a group.</a:t>
            </a:r>
          </a:p>
          <a:p>
            <a:pPr lvl="1"/>
            <a:r>
              <a:rPr lang="en-US" sz="1800" dirty="0"/>
              <a:t>For example, if there is a FORTRAN job, COBOL job, and FORTRAN job, two FORTRAN jobs were batched together.</a:t>
            </a:r>
          </a:p>
          <a:p>
            <a:r>
              <a:rPr lang="en-US" sz="2400" dirty="0"/>
              <a:t>However, during transition time CPU sat idle.</a:t>
            </a:r>
          </a:p>
          <a:p>
            <a:r>
              <a:rPr lang="en-US" sz="2400" dirty="0"/>
              <a:t>Automatic job sequencing to avoid CPU idle time.</a:t>
            </a:r>
          </a:p>
          <a:p>
            <a:pPr lvl="1"/>
            <a:r>
              <a:rPr lang="en-US" sz="1800" dirty="0"/>
              <a:t>A first rudimentary OS was created</a:t>
            </a:r>
          </a:p>
          <a:p>
            <a:pPr lvl="1"/>
            <a:r>
              <a:rPr lang="en-US" sz="1800" dirty="0"/>
              <a:t>A small program called a </a:t>
            </a:r>
            <a:r>
              <a:rPr lang="en-US" sz="1800" b="1" dirty="0"/>
              <a:t>resident monitor</a:t>
            </a:r>
            <a:r>
              <a:rPr lang="en-US" sz="1800" dirty="0"/>
              <a:t> was developed.</a:t>
            </a:r>
          </a:p>
          <a:p>
            <a:pPr lvl="1"/>
            <a:r>
              <a:rPr lang="en-US" sz="1800" dirty="0"/>
              <a:t>The resident monitor always resided in memory.</a:t>
            </a:r>
          </a:p>
          <a:p>
            <a:pPr marL="0" indent="0"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010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Symbol" pitchFamily="18" charset="2"/>
              </a:rPr>
              <a:t>In serial systems</a:t>
            </a:r>
          </a:p>
          <a:p>
            <a:pPr lvl="1"/>
            <a:r>
              <a:rPr lang="en-US" sz="2000" dirty="0">
                <a:sym typeface="Symbol" pitchFamily="18" charset="2"/>
              </a:rPr>
              <a:t>Machines were very expensive</a:t>
            </a:r>
          </a:p>
          <a:p>
            <a:pPr lvl="1"/>
            <a:r>
              <a:rPr lang="en-US" sz="2000" dirty="0">
                <a:sym typeface="Symbol" pitchFamily="18" charset="2"/>
              </a:rPr>
              <a:t>Wasting time was not acceptable. </a:t>
            </a:r>
          </a:p>
          <a:p>
            <a:r>
              <a:rPr lang="en-US" sz="2400" dirty="0">
                <a:sym typeface="Symbol" pitchFamily="18" charset="2"/>
              </a:rPr>
              <a:t>To improve usage, the concept of  batch OS was developed.</a:t>
            </a:r>
          </a:p>
          <a:p>
            <a:r>
              <a:rPr lang="en-US" sz="2400" dirty="0">
                <a:sym typeface="Symbol" pitchFamily="18" charset="2"/>
              </a:rPr>
              <a:t>The main idea is the use of software known as monitor.</a:t>
            </a:r>
          </a:p>
          <a:p>
            <a:pPr lvl="1"/>
            <a:r>
              <a:rPr lang="en-US" sz="2000" dirty="0">
                <a:sym typeface="Symbol" pitchFamily="18" charset="2"/>
              </a:rPr>
              <a:t>The user no longer has access to machine.</a:t>
            </a:r>
          </a:p>
          <a:p>
            <a:r>
              <a:rPr lang="en-US" sz="2400" dirty="0">
                <a:sym typeface="Symbol" pitchFamily="18" charset="2"/>
              </a:rPr>
              <a:t>The user submits the job (tape)  to the operator. </a:t>
            </a:r>
            <a:endParaRPr lang="en-US" sz="28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 operator batches the jobs together sequentially, places entire batch as an input  device for use by the computer.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9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The batch OS is simply a program. 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It relies on the ability of  the processor to fetch instructions from various portions of main memory to seize and relinquish control.</a:t>
            </a:r>
          </a:p>
          <a:p>
            <a:pPr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Hardware features: 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ym typeface="Symbol" pitchFamily="18" charset="2"/>
              </a:rPr>
              <a:t>Memory protection</a:t>
            </a:r>
            <a:r>
              <a:rPr lang="en-US" sz="2000" dirty="0">
                <a:sym typeface="Symbol" pitchFamily="18" charset="2"/>
              </a:rPr>
              <a:t>: While the user program is running, it must not alter the memory area containing the monitor.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If such is the case the processor hardware should detect the error and transfer control to monitor. 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ym typeface="Symbol" pitchFamily="18" charset="2"/>
              </a:rPr>
              <a:t>Timer:</a:t>
            </a:r>
            <a:r>
              <a:rPr lang="en-US" sz="2000" dirty="0">
                <a:sym typeface="Symbol" pitchFamily="18" charset="2"/>
              </a:rPr>
              <a:t> A timer is used to prevent the single job from monopolizing the system</a:t>
            </a:r>
          </a:p>
        </p:txBody>
      </p:sp>
    </p:spTree>
    <p:extLst>
      <p:ext uri="{BB962C8B-B14F-4D97-AF65-F5344CB8AC3E}">
        <p14:creationId xmlns:p14="http://schemas.microsoft.com/office/powerpoint/2010/main" val="12287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PREFERRED TEXT BOOKS: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  <a:p>
            <a:pPr lvl="1"/>
            <a:r>
              <a:rPr lang="en-US" dirty="0"/>
              <a:t>Thomas Anderson and Michael Dahlin</a:t>
            </a:r>
            <a:endParaRPr lang="en-IN" dirty="0"/>
          </a:p>
          <a:p>
            <a:pPr lvl="1"/>
            <a:r>
              <a:rPr lang="en-US" b="1" i="1" dirty="0"/>
              <a:t>Operating Systems: Principles and Practice, 2nd Edition</a:t>
            </a:r>
            <a:endParaRPr lang="en-IN" dirty="0"/>
          </a:p>
          <a:p>
            <a:pPr lvl="1"/>
            <a:r>
              <a:rPr lang="en-US" dirty="0"/>
              <a:t>Recursive books (August 21, 2014),</a:t>
            </a:r>
            <a:endParaRPr lang="en-IN" dirty="0"/>
          </a:p>
          <a:p>
            <a:pPr lvl="1"/>
            <a:r>
              <a:rPr lang="en-US" dirty="0"/>
              <a:t>ISBN: 0985673524</a:t>
            </a: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Daniel P. Bovet &amp; Marco </a:t>
            </a:r>
            <a:r>
              <a:rPr lang="en-US" dirty="0" err="1"/>
              <a:t>Cesati</a:t>
            </a:r>
            <a:endParaRPr lang="en-IN" dirty="0"/>
          </a:p>
          <a:p>
            <a:pPr lvl="1"/>
            <a:r>
              <a:rPr lang="en-US" b="1" i="1" u="sng" dirty="0">
                <a:hlinkClick r:id="rId2"/>
              </a:rPr>
              <a:t>Understanding the Linux Kernel (3rd edition)</a:t>
            </a:r>
            <a:endParaRPr lang="en-IN" dirty="0"/>
          </a:p>
          <a:p>
            <a:pPr lvl="1"/>
            <a:r>
              <a:rPr lang="en-US" dirty="0"/>
              <a:t>O'Reilly &amp; Associates, November 2005.</a:t>
            </a:r>
            <a:endParaRPr lang="en-IN" dirty="0"/>
          </a:p>
          <a:p>
            <a:pPr lvl="1"/>
            <a:r>
              <a:rPr lang="en-US" dirty="0"/>
              <a:t>ISBN: 0596005652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D3BB-F652-E442-96A7-58FBE9FDB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REFERENCE BOOKS:</a:t>
            </a:r>
            <a:endParaRPr lang="en-IN" dirty="0"/>
          </a:p>
          <a:p>
            <a:pPr lvl="1"/>
            <a:r>
              <a:rPr lang="en-US" dirty="0" err="1"/>
              <a:t>Remzi</a:t>
            </a:r>
            <a:r>
              <a:rPr lang="en-US" dirty="0"/>
              <a:t> </a:t>
            </a:r>
            <a:r>
              <a:rPr lang="en-US" dirty="0" err="1"/>
              <a:t>Arpaci-Dusseau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endParaRPr lang="en-US" dirty="0"/>
          </a:p>
          <a:p>
            <a:pPr lvl="1"/>
            <a:r>
              <a:rPr lang="en-US" b="1" i="1" dirty="0"/>
              <a:t>Operating Systems: Three Easy Pieces</a:t>
            </a:r>
          </a:p>
          <a:p>
            <a:pPr lvl="1"/>
            <a:r>
              <a:rPr lang="en-US" dirty="0" err="1"/>
              <a:t>Arpaci-Dusseau</a:t>
            </a:r>
            <a:r>
              <a:rPr lang="en-US" dirty="0"/>
              <a:t> Books</a:t>
            </a:r>
          </a:p>
          <a:p>
            <a:pPr lvl="1"/>
            <a:r>
              <a:rPr lang="en-US" dirty="0"/>
              <a:t>August, 2018 (Version 1.00)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Jonathan Corbet; Alessandro Rubini; Greg </a:t>
            </a:r>
            <a:r>
              <a:rPr lang="en-US" dirty="0" err="1"/>
              <a:t>Kroah</a:t>
            </a:r>
            <a:r>
              <a:rPr lang="en-US" dirty="0"/>
              <a:t>-Hartman</a:t>
            </a:r>
            <a:endParaRPr lang="en-IN" dirty="0"/>
          </a:p>
          <a:p>
            <a:pPr lvl="1"/>
            <a:r>
              <a:rPr lang="en-US" b="1" i="1" u="sng" dirty="0">
                <a:hlinkClick r:id="rId3"/>
              </a:rPr>
              <a:t>Linux Device Drivers (3rd edition)</a:t>
            </a:r>
            <a:endParaRPr lang="en-IN" dirty="0"/>
          </a:p>
          <a:p>
            <a:pPr lvl="1"/>
            <a:r>
              <a:rPr lang="en-US" dirty="0"/>
              <a:t>O'Reilly &amp; Associates, February 2005.</a:t>
            </a:r>
            <a:endParaRPr lang="en-IN" dirty="0"/>
          </a:p>
          <a:p>
            <a:pPr lvl="1"/>
            <a:r>
              <a:rPr lang="en-US" dirty="0"/>
              <a:t>ISBN-13: 978-0-596-00590-0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Robert Love</a:t>
            </a:r>
            <a:endParaRPr lang="en-IN" dirty="0"/>
          </a:p>
          <a:p>
            <a:pPr lvl="1"/>
            <a:r>
              <a:rPr lang="en-US" b="1" i="1" dirty="0"/>
              <a:t>Linux Kernel Development</a:t>
            </a:r>
            <a:r>
              <a:rPr lang="en-US" b="1" dirty="0"/>
              <a:t> (3nd Edition)</a:t>
            </a:r>
            <a:endParaRPr lang="en-IN" dirty="0"/>
          </a:p>
          <a:p>
            <a:pPr lvl="1"/>
            <a:r>
              <a:rPr lang="en-US" dirty="0"/>
              <a:t>Addison-Wesley Professional, 2010.</a:t>
            </a:r>
            <a:endParaRPr lang="en-IN" dirty="0"/>
          </a:p>
          <a:p>
            <a:pPr lvl="1"/>
            <a:r>
              <a:rPr lang="en-US" dirty="0"/>
              <a:t>ISBN: 0672329468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Ellen </a:t>
            </a:r>
            <a:r>
              <a:rPr lang="en-US" dirty="0" err="1"/>
              <a:t>Siever</a:t>
            </a:r>
            <a:r>
              <a:rPr lang="en-US" dirty="0"/>
              <a:t>, Stephen Figgins, Robert Love, and Arnold Robbins</a:t>
            </a:r>
            <a:endParaRPr lang="en-IN" dirty="0"/>
          </a:p>
          <a:p>
            <a:pPr lvl="1"/>
            <a:r>
              <a:rPr lang="en-US" b="1" i="1" u="sng" dirty="0">
                <a:hlinkClick r:id="rId4"/>
              </a:rPr>
              <a:t>Linux in a Nutshell, 6th Edition</a:t>
            </a:r>
            <a:endParaRPr lang="en-IN" dirty="0"/>
          </a:p>
          <a:p>
            <a:pPr lvl="1"/>
            <a:r>
              <a:rPr lang="en-US" dirty="0"/>
              <a:t>O'Reilly &amp; Associates, September 2009.</a:t>
            </a:r>
            <a:endParaRPr lang="en-IN" dirty="0"/>
          </a:p>
          <a:p>
            <a:pPr lvl="1"/>
            <a:r>
              <a:rPr lang="en-US" dirty="0"/>
              <a:t>ISBN: 978-0-596-15448-6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1"/>
            <a:ext cx="1042416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Hardware Features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ym typeface="Symbol" pitchFamily="18" charset="2"/>
              </a:rPr>
              <a:t>Privileged instructions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Contains instructions that are only executed by monitor.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I/O instructions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If a program encounters them the control shifts through monitor.</a:t>
            </a:r>
          </a:p>
          <a:p>
            <a:pPr lvl="1">
              <a:spcBef>
                <a:spcPts val="200"/>
              </a:spcBef>
            </a:pPr>
            <a:r>
              <a:rPr lang="en-US" sz="2400" b="1" dirty="0">
                <a:sym typeface="Symbol" pitchFamily="18" charset="2"/>
              </a:rPr>
              <a:t>Interrupts:</a:t>
            </a:r>
            <a:r>
              <a:rPr lang="en-US" sz="2400" dirty="0">
                <a:sym typeface="Symbol" pitchFamily="18" charset="2"/>
              </a:rPr>
              <a:t> It gives OS more flexibility.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Relinquishing  control and regain control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With batch OS the machine time alters between execution of user programs and execution of monitor.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Two overheads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Machine time is consumed by the monitor.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Memory is consumed by the monitor.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Still, they improved the performance over serial systems.</a:t>
            </a:r>
          </a:p>
        </p:txBody>
      </p:sp>
    </p:spTree>
    <p:extLst>
      <p:ext uri="{BB962C8B-B14F-4D97-AF65-F5344CB8AC3E}">
        <p14:creationId xmlns:p14="http://schemas.microsoft.com/office/powerpoint/2010/main" val="87676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Batch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is idle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Speed of mechanical devices is very slower than those of electronic devices.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works  in a microsecond range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Thousands of instructions/second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A card reader may read 1200 cards per minute (20 cards per second)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CPU speed has increased at a faster rate.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Tape technology improved the performance little-bit. 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Main perceived problem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Turn-around time: </a:t>
            </a:r>
            <a:r>
              <a:rPr lang="en-US" sz="2000" dirty="0" err="1">
                <a:sym typeface="Symbol" pitchFamily="18" charset="2"/>
              </a:rPr>
              <a:t>upto</a:t>
            </a:r>
            <a:r>
              <a:rPr lang="en-US" sz="2000" dirty="0">
                <a:sym typeface="Symbol" pitchFamily="18" charset="2"/>
              </a:rPr>
              <a:t> two days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CPU often underutilized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Most of the time was spent  reading and writing from tape.</a:t>
            </a:r>
          </a:p>
        </p:txBody>
      </p:sp>
    </p:spTree>
    <p:extLst>
      <p:ext uri="{BB962C8B-B14F-4D97-AF65-F5344CB8AC3E}">
        <p14:creationId xmlns:p14="http://schemas.microsoft.com/office/powerpoint/2010/main" val="28818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Multi-programmed Batched Systems</a:t>
            </a:r>
            <a:br>
              <a:rPr lang="en-US" dirty="0"/>
            </a:br>
            <a:r>
              <a:rPr lang="en-US" dirty="0"/>
              <a:t>(1960s)  (or Multi tasking)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If CPU is executing a job and requires a tape to be mounted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non multi-programmed system </a:t>
            </a:r>
          </a:p>
          <a:p>
            <a:pPr lvl="2">
              <a:buClr>
                <a:srgbClr val="33CC33"/>
              </a:buClr>
              <a:buFontTx/>
              <a:buChar char="•"/>
            </a:pPr>
            <a:r>
              <a:rPr kumimoji="1" lang="en-US" dirty="0"/>
              <a:t>CPU sits idle.</a:t>
            </a:r>
          </a:p>
          <a:p>
            <a:pPr lvl="1">
              <a:buClr>
                <a:schemeClr val="accent2"/>
              </a:buClr>
              <a:buFontTx/>
              <a:buChar char="•"/>
            </a:pPr>
            <a:r>
              <a:rPr kumimoji="1" lang="en-US" sz="2400" dirty="0"/>
              <a:t>In a Multi-programmed system </a:t>
            </a:r>
          </a:p>
          <a:p>
            <a:pPr lvl="2">
              <a:buClr>
                <a:srgbClr val="33CC33"/>
              </a:buClr>
              <a:buFontTx/>
              <a:buChar char="•"/>
            </a:pPr>
            <a:r>
              <a:rPr kumimoji="1" lang="en-US" dirty="0"/>
              <a:t>CPU takes up another job. 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b="1" dirty="0"/>
              <a:t>Multiprogramming is the first  instance when the OS started taking decisions.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Job scheduling is done by OS.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kumimoji="1" lang="en-US" sz="2400" dirty="0"/>
              <a:t>Having several programs in the memory requires memory management</a:t>
            </a:r>
            <a:r>
              <a:rPr kumimoji="1"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113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Multi-programmed Batched Systems</a:t>
            </a:r>
            <a:br>
              <a:rPr lang="en-US" dirty="0"/>
            </a:br>
            <a:r>
              <a:rPr lang="en-US" dirty="0"/>
              <a:t>(1960s)  (or Multi tasking)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1"/>
            <a:ext cx="502417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single user can not keep either CPU or I/O busy. </a:t>
            </a:r>
          </a:p>
          <a:p>
            <a:r>
              <a:rPr lang="en-US" sz="2400" dirty="0"/>
              <a:t>Multiprogramming increases CPU utilization by organizing jobs such that the CPU always has one to execute. </a:t>
            </a:r>
          </a:p>
          <a:p>
            <a:r>
              <a:rPr lang="en-US" sz="2400" dirty="0"/>
              <a:t>The OS keeps several jobs in memory at a time and CPU is multiplexed among them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/>
          <a:srcRect l="25421" t="934" r="25233" b="934"/>
          <a:stretch>
            <a:fillRect/>
          </a:stretch>
        </p:blipFill>
        <p:spPr>
          <a:xfrm>
            <a:off x="6638528" y="1887905"/>
            <a:ext cx="3456384" cy="463743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882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Requirements (60s)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20" dirty="0"/>
              <a:t>OS Research in 60s</a:t>
            </a:r>
            <a:endParaRPr lang="en-US" dirty="0"/>
          </a:p>
          <a:p>
            <a:pPr lvl="1"/>
            <a:r>
              <a:rPr lang="en-US" sz="2880" dirty="0"/>
              <a:t> MULTICS at MIT</a:t>
            </a:r>
          </a:p>
          <a:p>
            <a:pPr lvl="1"/>
            <a:r>
              <a:rPr lang="en-US" sz="2880" dirty="0"/>
              <a:t>Atlas (spooling, demand paging) at Manchester Univ.</a:t>
            </a:r>
          </a:p>
          <a:p>
            <a:pPr lvl="1"/>
            <a:r>
              <a:rPr lang="en-US" sz="2880" dirty="0"/>
              <a:t>Multiprogramming</a:t>
            </a:r>
          </a:p>
          <a:p>
            <a:pPr lvl="2"/>
            <a:r>
              <a:rPr lang="en-US" sz="2880" dirty="0"/>
              <a:t>Memory allocation and protection</a:t>
            </a:r>
          </a:p>
          <a:p>
            <a:pPr lvl="2"/>
            <a:r>
              <a:rPr lang="en-US" sz="2880" dirty="0"/>
              <a:t>I/O operations were responsibility of OS.</a:t>
            </a:r>
          </a:p>
          <a:p>
            <a:pPr lvl="1"/>
            <a:r>
              <a:rPr lang="en-US" sz="2880" dirty="0"/>
              <a:t>Interactive systems</a:t>
            </a:r>
          </a:p>
          <a:p>
            <a:pPr lvl="2"/>
            <a:r>
              <a:rPr lang="en-US" sz="2880" dirty="0"/>
              <a:t>Scheduling issues</a:t>
            </a:r>
          </a:p>
          <a:p>
            <a:pPr lvl="2"/>
            <a:r>
              <a:rPr lang="en-US" sz="2880" dirty="0"/>
              <a:t>Swapping and virtual memory.</a:t>
            </a:r>
          </a:p>
          <a:p>
            <a:pPr lvl="1"/>
            <a:r>
              <a:rPr lang="en-US" sz="2880" dirty="0"/>
              <a:t>Users wanted permanent files</a:t>
            </a:r>
          </a:p>
          <a:p>
            <a:pPr lvl="2"/>
            <a:r>
              <a:rPr lang="en-US" sz="2880" dirty="0"/>
              <a:t>Hierarchical directory systems.</a:t>
            </a:r>
            <a:endParaRPr lang="en-US" dirty="0"/>
          </a:p>
          <a:p>
            <a:pPr lvl="1"/>
            <a:r>
              <a:rPr lang="en-US" sz="2880" dirty="0"/>
              <a:t>Increased in size and complexity were not well understood</a:t>
            </a:r>
          </a:p>
          <a:p>
            <a:pPr lvl="2"/>
            <a:r>
              <a:rPr lang="en-US" sz="2880" dirty="0"/>
              <a:t>IBM: OS/360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6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(early 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60" dirty="0"/>
              <a:t>Originally developed at Bell labs for the PDP-7</a:t>
            </a:r>
          </a:p>
          <a:p>
            <a:pPr lvl="1"/>
            <a:r>
              <a:rPr lang="en-US" sz="1800" dirty="0"/>
              <a:t>Ken Thomson </a:t>
            </a:r>
          </a:p>
          <a:p>
            <a:pPr lvl="1"/>
            <a:r>
              <a:rPr lang="en-US" sz="1800" dirty="0"/>
              <a:t>Dennis Ritchie</a:t>
            </a:r>
          </a:p>
          <a:p>
            <a:r>
              <a:rPr lang="en-US" sz="2160" dirty="0"/>
              <a:t>Smaller &amp; Simpler</a:t>
            </a:r>
          </a:p>
          <a:p>
            <a:pPr lvl="1"/>
            <a:r>
              <a:rPr lang="en-US" sz="1800" dirty="0"/>
              <a:t>Process spawn and control</a:t>
            </a:r>
          </a:p>
          <a:p>
            <a:pPr lvl="2"/>
            <a:r>
              <a:rPr lang="en-US" dirty="0"/>
              <a:t>Each command creates a new process</a:t>
            </a:r>
          </a:p>
          <a:p>
            <a:pPr lvl="1"/>
            <a:r>
              <a:rPr lang="en-US" sz="1800" dirty="0"/>
              <a:t>Simple inter-process communication</a:t>
            </a:r>
          </a:p>
          <a:p>
            <a:pPr lvl="1"/>
            <a:r>
              <a:rPr lang="en-US" sz="1800" dirty="0"/>
              <a:t>Command interpreter not built in: runs as a user process</a:t>
            </a:r>
          </a:p>
          <a:p>
            <a:pPr lvl="1"/>
            <a:r>
              <a:rPr lang="en-US" sz="1800" dirty="0"/>
              <a:t>Files were streams of bytes.</a:t>
            </a:r>
          </a:p>
          <a:p>
            <a:pPr lvl="1"/>
            <a:r>
              <a:rPr lang="en-US" sz="1800" dirty="0"/>
              <a:t>Hierarchical file system</a:t>
            </a:r>
          </a:p>
          <a:p>
            <a:r>
              <a:rPr lang="en-US" sz="2160" dirty="0"/>
              <a:t>Advantages</a:t>
            </a:r>
          </a:p>
          <a:p>
            <a:pPr lvl="1"/>
            <a:r>
              <a:rPr lang="en-US" sz="1800" dirty="0"/>
              <a:t>Written in a high-level language</a:t>
            </a:r>
          </a:p>
          <a:p>
            <a:pPr lvl="1"/>
            <a:r>
              <a:rPr lang="en-US" sz="1800" dirty="0"/>
              <a:t>Distributed in source form</a:t>
            </a:r>
          </a:p>
          <a:p>
            <a:pPr lvl="1"/>
            <a:r>
              <a:rPr lang="en-US" sz="1800" dirty="0"/>
              <a:t>Powerful OS primitives on an inexpensive platform</a:t>
            </a:r>
          </a:p>
          <a:p>
            <a:pPr lvl="1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081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60" dirty="0"/>
              <a:t>Originally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Single user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Simplified OSs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 memory protection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MS-DOS</a:t>
            </a:r>
          </a:p>
          <a:p>
            <a:pPr>
              <a:lnSpc>
                <a:spcPct val="90000"/>
              </a:lnSpc>
            </a:pPr>
            <a:r>
              <a:rPr lang="en-US" sz="2160" dirty="0"/>
              <a:t>Now run sophisticated OSs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Windows NT,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1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of workstations ( 1990s)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dirty="0"/>
              <a:t>High-speed network connections</a:t>
            </a:r>
          </a:p>
          <a:p>
            <a:r>
              <a:rPr lang="en-US" sz="2160" dirty="0"/>
              <a:t>Local &amp; world-wide</a:t>
            </a:r>
          </a:p>
          <a:p>
            <a:r>
              <a:rPr lang="en-US" sz="2160" dirty="0"/>
              <a:t>Client-server systems</a:t>
            </a:r>
          </a:p>
          <a:p>
            <a:pPr lvl="1"/>
            <a:r>
              <a:rPr lang="en-US" sz="1800" dirty="0"/>
              <a:t>File systems</a:t>
            </a:r>
          </a:p>
          <a:p>
            <a:pPr lvl="1"/>
            <a:r>
              <a:rPr lang="en-US" sz="1800" dirty="0"/>
              <a:t>Remote windowing systems</a:t>
            </a:r>
          </a:p>
          <a:p>
            <a:r>
              <a:rPr lang="en-US" sz="2160" dirty="0"/>
              <a:t>Support a variety of node OSs</a:t>
            </a:r>
          </a:p>
          <a:p>
            <a:pPr lvl="1"/>
            <a:r>
              <a:rPr lang="en-US" sz="1800" dirty="0"/>
              <a:t>Unix, Windows XP, OS/2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7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  <a:p>
            <a:pPr lvl="1"/>
            <a:r>
              <a:rPr lang="en-US" dirty="0"/>
              <a:t>Network is invisible</a:t>
            </a:r>
          </a:p>
          <a:p>
            <a:r>
              <a:rPr lang="en-US" dirty="0"/>
              <a:t>Micro-kernel and extensible OSs</a:t>
            </a:r>
          </a:p>
          <a:p>
            <a:pPr lvl="1"/>
            <a:r>
              <a:rPr lang="en-US" dirty="0"/>
              <a:t>Supports multiple OS flavors</a:t>
            </a:r>
          </a:p>
          <a:p>
            <a:pPr lvl="2"/>
            <a:r>
              <a:rPr lang="en-US" dirty="0"/>
              <a:t>E.g., Mach, Amoeba, WINDOWS XP</a:t>
            </a:r>
          </a:p>
          <a:p>
            <a:r>
              <a:rPr lang="en-US" dirty="0"/>
              <a:t>Embedded services and network computers</a:t>
            </a:r>
          </a:p>
          <a:p>
            <a:pPr lvl="1"/>
            <a:r>
              <a:rPr lang="en-US" dirty="0"/>
              <a:t>Computer runs a very thin OS (Java Virtual machine).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6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Migration of Operating-System Concepts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772" t="2089" r="1250" b="2301"/>
          <a:stretch>
            <a:fillRect/>
          </a:stretch>
        </p:blipFill>
        <p:spPr bwMode="auto">
          <a:xfrm>
            <a:off x="2400007" y="1744013"/>
            <a:ext cx="6162199" cy="451056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68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not revisit but </a:t>
            </a:r>
            <a:r>
              <a:rPr lang="en-US" sz="2400" b="1" dirty="0"/>
              <a:t>re-establish</a:t>
            </a:r>
            <a:r>
              <a:rPr lang="en-US" sz="2400" dirty="0"/>
              <a:t> your basics</a:t>
            </a:r>
          </a:p>
          <a:p>
            <a:pPr lvl="2"/>
            <a:r>
              <a:rPr lang="en-US" dirty="0"/>
              <a:t>Go deeper</a:t>
            </a:r>
          </a:p>
          <a:p>
            <a:pPr lvl="2"/>
            <a:r>
              <a:rPr lang="en-US" dirty="0"/>
              <a:t>Better understand</a:t>
            </a:r>
          </a:p>
          <a:p>
            <a:pPr lvl="2"/>
            <a:r>
              <a:rPr lang="en-US" dirty="0"/>
              <a:t>Be more up-to-date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will ensure that both </a:t>
            </a:r>
            <a:r>
              <a:rPr lang="en-US" sz="2400" b="1" i="1" dirty="0"/>
              <a:t>theoretical</a:t>
            </a:r>
            <a:r>
              <a:rPr lang="en-US" sz="2400" dirty="0"/>
              <a:t> as well as </a:t>
            </a:r>
            <a:r>
              <a:rPr lang="en-US" sz="2400" b="1" i="1" dirty="0"/>
              <a:t>practical</a:t>
            </a:r>
            <a:r>
              <a:rPr lang="en-US" sz="2400" dirty="0"/>
              <a:t> aspects are learnt simultaneously. </a:t>
            </a:r>
          </a:p>
          <a:p>
            <a:endParaRPr lang="en-US" sz="2400" dirty="0"/>
          </a:p>
          <a:p>
            <a:r>
              <a:rPr lang="en-US" sz="2400" dirty="0"/>
              <a:t>The project deliverables are expected to working code/prototype.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540"/>
              </a:spcAft>
            </a:pPr>
            <a:r>
              <a:rPr lang="en-US" sz="2160" dirty="0"/>
              <a:t>Multiprocessor systems with more than one CPU in close communication.</a:t>
            </a:r>
          </a:p>
          <a:p>
            <a:pPr>
              <a:spcAft>
                <a:spcPts val="540"/>
              </a:spcAft>
            </a:pPr>
            <a:r>
              <a:rPr lang="en-US" sz="2160" i="1" dirty="0"/>
              <a:t>Tightly coupled system</a:t>
            </a:r>
            <a:r>
              <a:rPr lang="en-US" sz="2160" dirty="0"/>
              <a:t> – processors share memory and a clock; communication usually takes place through the shared memory.</a:t>
            </a:r>
          </a:p>
          <a:p>
            <a:pPr>
              <a:spcAft>
                <a:spcPts val="540"/>
              </a:spcAft>
            </a:pPr>
            <a:r>
              <a:rPr lang="en-US" sz="2160" dirty="0"/>
              <a:t>Advantages of  multiprocessor system: </a:t>
            </a:r>
          </a:p>
          <a:p>
            <a:pPr lvl="1">
              <a:spcAft>
                <a:spcPts val="360"/>
              </a:spcAft>
            </a:pPr>
            <a:r>
              <a:rPr lang="en-US" sz="1980" dirty="0"/>
              <a:t>Increased </a:t>
            </a:r>
            <a:r>
              <a:rPr lang="en-US" sz="1980" i="1" dirty="0"/>
              <a:t>throughput: </a:t>
            </a:r>
            <a:r>
              <a:rPr lang="en-US" sz="1980" dirty="0"/>
              <a:t>more processors more work</a:t>
            </a:r>
          </a:p>
          <a:p>
            <a:pPr lvl="1">
              <a:spcAft>
                <a:spcPts val="360"/>
              </a:spcAft>
            </a:pPr>
            <a:r>
              <a:rPr lang="en-US" sz="1980" dirty="0"/>
              <a:t>Economical: more computing in same box</a:t>
            </a:r>
            <a:endParaRPr lang="en-US" sz="1980" i="1" dirty="0"/>
          </a:p>
          <a:p>
            <a:pPr lvl="1">
              <a:spcAft>
                <a:spcPts val="360"/>
              </a:spcAft>
            </a:pPr>
            <a:r>
              <a:rPr lang="en-US" sz="1980" dirty="0"/>
              <a:t>Increased reliability</a:t>
            </a:r>
          </a:p>
          <a:p>
            <a:pPr lvl="2">
              <a:spcAft>
                <a:spcPts val="360"/>
              </a:spcAft>
            </a:pPr>
            <a:r>
              <a:rPr lang="en-US" dirty="0"/>
              <a:t>Graceful degradation &amp; Fault tolerance: failure of one processor will not halt the system. Service is proportional to the level of surviving hardware.</a:t>
            </a:r>
            <a:endParaRPr lang="en-US" i="1" dirty="0"/>
          </a:p>
          <a:p>
            <a:pPr marL="0" indent="0">
              <a:spcAft>
                <a:spcPts val="36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81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i="1" dirty="0"/>
              <a:t>Symmetric multiprocessing (SMP)</a:t>
            </a:r>
            <a:endParaRPr lang="en-US" sz="2160" dirty="0"/>
          </a:p>
          <a:p>
            <a:pPr lvl="1"/>
            <a:r>
              <a:rPr lang="en-US" sz="1800" dirty="0"/>
              <a:t>Each processor runs and identical copy of the operating system.</a:t>
            </a:r>
          </a:p>
          <a:p>
            <a:pPr lvl="1"/>
            <a:r>
              <a:rPr lang="en-US" sz="1800" dirty="0"/>
              <a:t>Many processes can run at once without performance deterioration.</a:t>
            </a:r>
          </a:p>
          <a:p>
            <a:pPr lvl="1"/>
            <a:r>
              <a:rPr lang="en-US" sz="1800" dirty="0"/>
              <a:t>Most modern operating systems support SMP</a:t>
            </a:r>
          </a:p>
          <a:p>
            <a:r>
              <a:rPr lang="en-US" sz="2160" i="1" dirty="0"/>
              <a:t>Asymmetric multiprocessing</a:t>
            </a:r>
            <a:endParaRPr lang="en-US" sz="2160" dirty="0"/>
          </a:p>
          <a:p>
            <a:pPr lvl="1"/>
            <a:r>
              <a:rPr lang="en-US" sz="1800" dirty="0"/>
              <a:t>Each processor is assigned a specific task; master processor schedules and allocated work to slave processors.</a:t>
            </a:r>
          </a:p>
          <a:p>
            <a:pPr lvl="1"/>
            <a:r>
              <a:rPr lang="en-US" sz="1800" dirty="0"/>
              <a:t>More common in extremely large systems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659" t="34227" r="494" b="34227"/>
          <a:stretch>
            <a:fillRect/>
          </a:stretch>
        </p:blipFill>
        <p:spPr bwMode="auto">
          <a:xfrm>
            <a:off x="3088534" y="4934744"/>
            <a:ext cx="5161181" cy="131746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02726" y="5891674"/>
            <a:ext cx="165301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20" i="1" dirty="0"/>
              <a:t>SMP </a:t>
            </a:r>
            <a:r>
              <a:rPr lang="en-US" sz="162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1412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60" dirty="0"/>
              <a:t>Distribute the computation among several physical processors.</a:t>
            </a:r>
          </a:p>
          <a:p>
            <a:r>
              <a:rPr lang="en-US" sz="2160" i="1" dirty="0"/>
              <a:t>Loosely coupled system</a:t>
            </a:r>
            <a:r>
              <a:rPr lang="en-US" sz="2160" dirty="0"/>
              <a:t> </a:t>
            </a:r>
          </a:p>
          <a:p>
            <a:pPr lvl="1"/>
            <a:r>
              <a:rPr lang="en-US" sz="1800" dirty="0"/>
              <a:t>each processor has its own local memory; </a:t>
            </a:r>
          </a:p>
          <a:p>
            <a:pPr lvl="1"/>
            <a:r>
              <a:rPr lang="en-US" sz="1800" dirty="0"/>
              <a:t>processors communicate with one another through various communications lines such as high-speed buses or telephone lines.</a:t>
            </a:r>
          </a:p>
          <a:p>
            <a:r>
              <a:rPr lang="en-US" sz="2160" dirty="0"/>
              <a:t>Advantages of distributed systems</a:t>
            </a:r>
          </a:p>
          <a:p>
            <a:pPr lvl="1"/>
            <a:r>
              <a:rPr lang="en-US" sz="1800" dirty="0"/>
              <a:t>Resources Sharing </a:t>
            </a:r>
          </a:p>
          <a:p>
            <a:pPr lvl="1"/>
            <a:r>
              <a:rPr lang="en-US" sz="1800" dirty="0"/>
              <a:t>Computation speed up/load sharing </a:t>
            </a:r>
          </a:p>
          <a:p>
            <a:pPr lvl="1"/>
            <a:r>
              <a:rPr lang="en-US" sz="1800" dirty="0"/>
              <a:t>Reliability</a:t>
            </a:r>
          </a:p>
          <a:p>
            <a:pPr lvl="1"/>
            <a:r>
              <a:rPr lang="en-US" sz="1800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19946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0" dirty="0"/>
              <a:t>Often used as a control device in a dedicated application such as controlling scientific experiments, medical imaging systems, industrial control systems, and some display systems.</a:t>
            </a:r>
          </a:p>
          <a:p>
            <a:endParaRPr lang="en-US" sz="2160" dirty="0"/>
          </a:p>
          <a:p>
            <a:r>
              <a:rPr lang="en-US" sz="2160" dirty="0"/>
              <a:t>Well-defined fixed-time constraints.</a:t>
            </a:r>
          </a:p>
          <a:p>
            <a:pPr lvl="1"/>
            <a:r>
              <a:rPr lang="en-US" sz="1800" dirty="0"/>
              <a:t>A process must complete within  the defined constraints or system will fail.</a:t>
            </a:r>
          </a:p>
          <a:p>
            <a:endParaRPr lang="en-US" sz="2160" dirty="0"/>
          </a:p>
          <a:p>
            <a:r>
              <a:rPr lang="en-US" sz="2160" dirty="0"/>
              <a:t>Real-Time systems may be either </a:t>
            </a:r>
            <a:r>
              <a:rPr lang="en-US" sz="2160" i="1" dirty="0"/>
              <a:t>hard </a:t>
            </a:r>
            <a:r>
              <a:rPr lang="en-US" sz="2160" dirty="0"/>
              <a:t>or </a:t>
            </a:r>
            <a:r>
              <a:rPr lang="en-US" sz="2160" i="1" dirty="0"/>
              <a:t>soft</a:t>
            </a:r>
            <a:r>
              <a:rPr lang="en-US" sz="2160" dirty="0"/>
              <a:t>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0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endParaRPr lang="en-US" sz="1620" dirty="0"/>
          </a:p>
          <a:p>
            <a:r>
              <a:rPr lang="en-US" sz="3060" dirty="0"/>
              <a:t>Hard real-time:</a:t>
            </a:r>
          </a:p>
          <a:p>
            <a:pPr lvl="1"/>
            <a:r>
              <a:rPr lang="en-US" dirty="0"/>
              <a:t>Guarantees that critical tasks complete within time.</a:t>
            </a:r>
          </a:p>
          <a:p>
            <a:pPr lvl="1"/>
            <a:r>
              <a:rPr lang="en-US" dirty="0"/>
              <a:t>All the delays in the system are bounded.</a:t>
            </a:r>
          </a:p>
          <a:p>
            <a:pPr lvl="1"/>
            <a:r>
              <a:rPr lang="en-US" dirty="0"/>
              <a:t>Secondary storage limited or absent, data stored in short term memory, or read-only memory (ROM)</a:t>
            </a:r>
          </a:p>
          <a:p>
            <a:pPr lvl="1"/>
            <a:r>
              <a:rPr lang="en-US" dirty="0"/>
              <a:t>Conflicts with time-sharing systems, not supported by general-purpose operating systems.</a:t>
            </a:r>
            <a:br>
              <a:rPr lang="en-US" sz="1800" dirty="0"/>
            </a:br>
            <a:endParaRPr lang="en-US" sz="1800" dirty="0"/>
          </a:p>
          <a:p>
            <a:r>
              <a:rPr lang="en-US" sz="3060" dirty="0"/>
              <a:t>Soft real-time</a:t>
            </a:r>
          </a:p>
          <a:p>
            <a:pPr lvl="1"/>
            <a:r>
              <a:rPr lang="en-US" sz="2790" dirty="0"/>
              <a:t>Critical time tasks gets priority over other tasks, and retails that priority until it completes.</a:t>
            </a:r>
          </a:p>
          <a:p>
            <a:pPr lvl="1"/>
            <a:r>
              <a:rPr lang="en-US" sz="2790" dirty="0"/>
              <a:t>Limited utility in industrial control of robotics</a:t>
            </a:r>
          </a:p>
          <a:p>
            <a:pPr lvl="1"/>
            <a:r>
              <a:rPr lang="en-US" sz="2790" dirty="0"/>
              <a:t>Useful in applications (multimedia, virtual reality) requiring advanced operating-system features.</a:t>
            </a:r>
          </a:p>
        </p:txBody>
      </p:sp>
    </p:spTree>
    <p:extLst>
      <p:ext uri="{BB962C8B-B14F-4D97-AF65-F5344CB8AC3E}">
        <p14:creationId xmlns:p14="http://schemas.microsoft.com/office/powerpoint/2010/main" val="2184229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Virtual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Multilevel implementation</a:t>
            </a:r>
          </a:p>
          <a:p>
            <a:pPr lvl="1"/>
            <a:r>
              <a:rPr lang="en-US" dirty="0"/>
              <a:t>also called layered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Hardware: provided to the OS</a:t>
            </a:r>
          </a:p>
          <a:p>
            <a:pPr lvl="1"/>
            <a:r>
              <a:rPr lang="en-US" dirty="0"/>
              <a:t>Logical ( virtual): created by the OS</a:t>
            </a:r>
          </a:p>
          <a:p>
            <a:r>
              <a:rPr lang="en-US" dirty="0"/>
              <a:t>Resource management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multiplexing</a:t>
            </a:r>
          </a:p>
          <a:p>
            <a:pPr lvl="2"/>
            <a:r>
              <a:rPr lang="en-US" dirty="0"/>
              <a:t>time and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in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1720" y="2003243"/>
            <a:ext cx="6309360" cy="369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232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Two-level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Two-level implementation</a:t>
            </a:r>
          </a:p>
          <a:p>
            <a:pPr lvl="1"/>
            <a:r>
              <a:rPr lang="en-US" dirty="0"/>
              <a:t>Lower level is a problem-specific language</a:t>
            </a:r>
          </a:p>
          <a:p>
            <a:pPr lvl="1"/>
            <a:r>
              <a:rPr lang="en-US" dirty="0"/>
              <a:t>Upper level solves the problem at hand</a:t>
            </a:r>
          </a:p>
          <a:p>
            <a:pPr lvl="1"/>
            <a:r>
              <a:rPr lang="en-US" dirty="0"/>
              <a:t>Lower level is reusable</a:t>
            </a:r>
          </a:p>
          <a:p>
            <a:endParaRPr lang="en-US" dirty="0"/>
          </a:p>
          <a:p>
            <a:r>
              <a:rPr lang="en-US" dirty="0"/>
              <a:t>In operating systems</a:t>
            </a:r>
          </a:p>
          <a:p>
            <a:pPr lvl="1"/>
            <a:r>
              <a:rPr lang="en-US" i="1" dirty="0"/>
              <a:t>mechanism</a:t>
            </a:r>
            <a:r>
              <a:rPr lang="en-US" dirty="0"/>
              <a:t>: lower level of basic functions, does not change</a:t>
            </a:r>
          </a:p>
          <a:p>
            <a:pPr lvl="1"/>
            <a:r>
              <a:rPr lang="en-US" i="1" dirty="0"/>
              <a:t>policy</a:t>
            </a:r>
            <a:r>
              <a:rPr lang="en-US" dirty="0"/>
              <a:t>: upper level policy decisions, easy to change and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1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manager</a:t>
            </a:r>
          </a:p>
          <a:p>
            <a:pPr lvl="1"/>
            <a:r>
              <a:rPr lang="en-US" dirty="0"/>
              <a:t>manage hardware and software resources</a:t>
            </a:r>
          </a:p>
          <a:p>
            <a:endParaRPr lang="en-US" dirty="0"/>
          </a:p>
          <a:p>
            <a:r>
              <a:rPr lang="en-US" dirty="0"/>
              <a:t>Virtual machine manager</a:t>
            </a:r>
          </a:p>
          <a:p>
            <a:pPr lvl="1"/>
            <a:r>
              <a:rPr lang="en-US" dirty="0"/>
              <a:t>implement a virtual machine for processes to run in</a:t>
            </a:r>
          </a:p>
          <a:p>
            <a:pPr lvl="1"/>
            <a:r>
              <a:rPr lang="en-US" dirty="0"/>
              <a:t>a nicer environment than the bare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70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60" i="1" dirty="0"/>
              <a:t>Processor</a:t>
            </a:r>
            <a:r>
              <a:rPr lang="en-US" sz="2160" dirty="0"/>
              <a:t>: execute instructions</a:t>
            </a:r>
          </a:p>
          <a:p>
            <a:endParaRPr lang="en-US" sz="2160" i="1" dirty="0"/>
          </a:p>
          <a:p>
            <a:r>
              <a:rPr lang="en-US" sz="2160" i="1" dirty="0"/>
              <a:t>Memory</a:t>
            </a:r>
            <a:r>
              <a:rPr lang="en-US" sz="2160" dirty="0"/>
              <a:t>: store programs and data</a:t>
            </a:r>
          </a:p>
          <a:p>
            <a:endParaRPr lang="en-US" sz="2160" i="1" dirty="0"/>
          </a:p>
          <a:p>
            <a:r>
              <a:rPr lang="en-US" sz="2160" i="1" dirty="0"/>
              <a:t>Input/output (I/O)controllers</a:t>
            </a:r>
            <a:r>
              <a:rPr lang="en-US" sz="2160" dirty="0"/>
              <a:t>: transfer to and from devices</a:t>
            </a:r>
          </a:p>
          <a:p>
            <a:endParaRPr lang="en-US" sz="2160" i="1" dirty="0"/>
          </a:p>
          <a:p>
            <a:r>
              <a:rPr lang="en-US" sz="2160" i="1" dirty="0"/>
              <a:t>Disk devices</a:t>
            </a:r>
            <a:r>
              <a:rPr lang="en-US" sz="2160" dirty="0"/>
              <a:t>: long-term storage</a:t>
            </a:r>
          </a:p>
          <a:p>
            <a:endParaRPr lang="en-US" sz="2160" i="1" dirty="0"/>
          </a:p>
          <a:p>
            <a:r>
              <a:rPr lang="en-US" sz="2160" i="1" dirty="0"/>
              <a:t>Other devices</a:t>
            </a:r>
            <a:r>
              <a:rPr lang="en-US" sz="2160" dirty="0"/>
              <a:t>: conversion between internal and external data representations</a:t>
            </a:r>
          </a:p>
          <a:p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42835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Relative Grading. </a:t>
            </a:r>
          </a:p>
          <a:p>
            <a:endParaRPr lang="en-US" sz="2800" dirty="0"/>
          </a:p>
          <a:p>
            <a:r>
              <a:rPr lang="en-US" sz="2800" dirty="0"/>
              <a:t>Detailed Grading Breakup (~ 46% Exams/Quiz + 54% Practical Learning):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24% Course Project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30% Assignments (6×5)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20% Mid-semester Exams  (10×2)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20% Final Exam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06% Quiz/Others</a:t>
            </a:r>
          </a:p>
          <a:p>
            <a:endParaRPr lang="en-US" sz="2600" dirty="0"/>
          </a:p>
          <a:p>
            <a:r>
              <a:rPr lang="en-US" sz="2600" dirty="0"/>
              <a:t>Zero marks in assignment if a copying is detected</a:t>
            </a:r>
          </a:p>
          <a:p>
            <a:r>
              <a:rPr lang="en-US" sz="2600" dirty="0"/>
              <a:t>Cooperation with TA’s is expected </a:t>
            </a:r>
          </a:p>
          <a:p>
            <a:r>
              <a:rPr lang="en-US" sz="2600" dirty="0"/>
              <a:t>Zero tolerance from institute’s attendance policy </a:t>
            </a:r>
          </a:p>
        </p:txBody>
      </p:sp>
    </p:spTree>
    <p:extLst>
      <p:ext uri="{BB962C8B-B14F-4D97-AF65-F5344CB8AC3E}">
        <p14:creationId xmlns:p14="http://schemas.microsoft.com/office/powerpoint/2010/main" val="2443367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_0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820" y="2370386"/>
            <a:ext cx="6995160" cy="287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20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Transforming</a:t>
            </a:r>
            <a:r>
              <a:rPr lang="en-US" dirty="0"/>
              <a:t> physical resources to logical resources</a:t>
            </a:r>
          </a:p>
          <a:p>
            <a:pPr lvl="1"/>
            <a:r>
              <a:rPr lang="en-US" dirty="0"/>
              <a:t>Making the resources easier to use</a:t>
            </a:r>
          </a:p>
          <a:p>
            <a:endParaRPr lang="en-US" i="1" dirty="0"/>
          </a:p>
          <a:p>
            <a:r>
              <a:rPr lang="en-US" i="1" dirty="0"/>
              <a:t>Multiplexing</a:t>
            </a:r>
            <a:r>
              <a:rPr lang="en-US" dirty="0"/>
              <a:t> one physical resource to several logical resources</a:t>
            </a:r>
          </a:p>
          <a:p>
            <a:pPr lvl="1"/>
            <a:r>
              <a:rPr lang="en-US" dirty="0"/>
              <a:t>Creating multiple, logical copies of resources</a:t>
            </a:r>
          </a:p>
          <a:p>
            <a:endParaRPr lang="en-US" i="1" dirty="0"/>
          </a:p>
          <a:p>
            <a:r>
              <a:rPr lang="en-US" i="1" dirty="0"/>
              <a:t>Scheduling</a:t>
            </a:r>
            <a:r>
              <a:rPr lang="en-US" dirty="0"/>
              <a:t> physical and logical resources</a:t>
            </a:r>
          </a:p>
          <a:p>
            <a:pPr lvl="1"/>
            <a:r>
              <a:rPr lang="en-US" dirty="0"/>
              <a:t>Deciding who gets to use the resources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0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multiplexing</a:t>
            </a:r>
          </a:p>
          <a:p>
            <a:pPr lvl="1"/>
            <a:r>
              <a:rPr lang="en-US" dirty="0"/>
              <a:t>time-sharing</a:t>
            </a:r>
          </a:p>
          <a:p>
            <a:pPr lvl="1"/>
            <a:r>
              <a:rPr lang="en-US" dirty="0"/>
              <a:t>scheduling a serially-reusable resource among several users</a:t>
            </a:r>
          </a:p>
          <a:p>
            <a:endParaRPr lang="en-US" dirty="0"/>
          </a:p>
          <a:p>
            <a:r>
              <a:rPr lang="en-US" dirty="0"/>
              <a:t>Space multiplexing</a:t>
            </a:r>
          </a:p>
          <a:p>
            <a:pPr lvl="1"/>
            <a:r>
              <a:rPr lang="en-US" dirty="0"/>
              <a:t>space-sharing</a:t>
            </a:r>
          </a:p>
          <a:p>
            <a:pPr lvl="1"/>
            <a:r>
              <a:rPr lang="en-US" dirty="0"/>
              <a:t>dividing a multiple-use resource up among several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7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virtualized to processes</a:t>
            </a:r>
          </a:p>
          <a:p>
            <a:pPr lvl="1"/>
            <a:r>
              <a:rPr lang="en-US" dirty="0"/>
              <a:t>mainly time-multiplexing</a:t>
            </a:r>
          </a:p>
          <a:p>
            <a:r>
              <a:rPr lang="en-US" dirty="0"/>
              <a:t>Memory virtualized to address spaces</a:t>
            </a:r>
          </a:p>
          <a:p>
            <a:pPr lvl="1"/>
            <a:r>
              <a:rPr lang="en-US" dirty="0"/>
              <a:t>space and time multiplexing</a:t>
            </a:r>
          </a:p>
          <a:p>
            <a:r>
              <a:rPr lang="en-US" dirty="0"/>
              <a:t>Disks virtualized to files</a:t>
            </a:r>
          </a:p>
          <a:p>
            <a:pPr lvl="1"/>
            <a:r>
              <a:rPr lang="en-US" dirty="0"/>
              <a:t>space-multiplexing</a:t>
            </a:r>
          </a:p>
          <a:p>
            <a:pPr lvl="1"/>
            <a:r>
              <a:rPr lang="en-US" dirty="0"/>
              <a:t>transforming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0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Virtual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_0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040" y="2197663"/>
            <a:ext cx="6652260" cy="375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790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</a:t>
            </a:r>
          </a:p>
          <a:p>
            <a:pPr lvl="1"/>
            <a:r>
              <a:rPr lang="en-US" dirty="0"/>
              <a:t>Some programs run “stand-alone”</a:t>
            </a:r>
          </a:p>
          <a:p>
            <a:r>
              <a:rPr lang="en-US" dirty="0"/>
              <a:t>But they are very useful</a:t>
            </a:r>
          </a:p>
          <a:p>
            <a:pPr lvl="1"/>
            <a:r>
              <a:rPr lang="en-US" dirty="0"/>
              <a:t>Reusable functions</a:t>
            </a:r>
          </a:p>
          <a:p>
            <a:pPr lvl="1"/>
            <a:r>
              <a:rPr lang="en-US" dirty="0"/>
              <a:t>Easier to use than the bare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80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Structures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4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 System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60" dirty="0">
                <a:ea typeface="ＭＳ Ｐゴシック" pitchFamily="34" charset="-128"/>
              </a:rPr>
              <a:t>Computer-system operation</a:t>
            </a:r>
          </a:p>
          <a:p>
            <a:pPr lvl="1" algn="just"/>
            <a:r>
              <a:rPr lang="en-US" sz="1800" dirty="0">
                <a:ea typeface="ＭＳ Ｐゴシック" pitchFamily="34" charset="-128"/>
              </a:rPr>
              <a:t>One or more CPUs, device controllers connect through common bus providing access to shared memory</a:t>
            </a:r>
          </a:p>
          <a:p>
            <a:pPr lvl="1" algn="just"/>
            <a:r>
              <a:rPr lang="en-US" sz="1800" dirty="0">
                <a:ea typeface="ＭＳ Ｐゴシック" pitchFamily="34" charset="-128"/>
              </a:rPr>
              <a:t>Concurrent execution of CPUs and devices competing for memory cycles</a:t>
            </a:r>
          </a:p>
          <a:p>
            <a:endParaRPr lang="en-US" sz="216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70076" y="3478849"/>
            <a:ext cx="6063615" cy="29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803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Computer-Components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Computer consists of processor, memory, and I/O components, with one or more modules of each type. These modules are  connected through interconnection network. 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I/O devices and the CPU can execute concurrently.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Each device controller is in-charge of a particular device type.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Each device controller has a local buffer.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CPU moves data from/to main memory to/from local buffers</a:t>
            </a:r>
          </a:p>
          <a:p>
            <a:pPr algn="just">
              <a:spcAft>
                <a:spcPts val="540"/>
              </a:spcAft>
            </a:pPr>
            <a:r>
              <a:rPr lang="en-US" sz="1980" dirty="0">
                <a:ea typeface="ＭＳ Ｐゴシック" pitchFamily="34" charset="-128"/>
              </a:rPr>
              <a:t>I/O is from the device to local buffer of controller.</a:t>
            </a:r>
          </a:p>
          <a:p>
            <a:pPr algn="just">
              <a:spcAft>
                <a:spcPts val="540"/>
              </a:spcAft>
            </a:pPr>
            <a:r>
              <a:rPr lang="en-US" sz="1980" b="1" dirty="0">
                <a:ea typeface="ＭＳ Ｐゴシック" pitchFamily="34" charset="-128"/>
              </a:rPr>
              <a:t>Device controller informs CPU that it has finished its operation by causing an </a:t>
            </a:r>
            <a:r>
              <a:rPr lang="en-US" sz="1980" b="1" i="1" dirty="0">
                <a:ea typeface="ＭＳ Ｐゴシック" pitchFamily="34" charset="-128"/>
              </a:rPr>
              <a:t>interrupt</a:t>
            </a:r>
            <a:r>
              <a:rPr lang="en-US" sz="1980" b="1" dirty="0">
                <a:ea typeface="ＭＳ Ｐゴシック" pitchFamily="34" charset="-128"/>
              </a:rPr>
              <a:t>.</a:t>
            </a:r>
          </a:p>
          <a:p>
            <a:pPr>
              <a:spcAft>
                <a:spcPts val="540"/>
              </a:spcAft>
            </a:pPr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3380166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416" y="1783082"/>
            <a:ext cx="9304524" cy="4073367"/>
          </a:xfrm>
        </p:spPr>
        <p:txBody>
          <a:bodyPr>
            <a:normAutofit/>
          </a:bodyPr>
          <a:lstStyle/>
          <a:p>
            <a:r>
              <a:rPr lang="en-US" sz="1980" dirty="0"/>
              <a:t>I/O devices can be categorized as storage, communications, user-interface, and others</a:t>
            </a:r>
          </a:p>
          <a:p>
            <a:r>
              <a:rPr lang="en-US" sz="1980" dirty="0"/>
              <a:t>Devices connect with the computer via </a:t>
            </a:r>
            <a:r>
              <a:rPr lang="en-US" sz="1980" b="1" i="1" dirty="0"/>
              <a:t>ports</a:t>
            </a:r>
            <a:r>
              <a:rPr lang="en-US" sz="1980" dirty="0"/>
              <a:t>, e.g. a serial or parallel port.</a:t>
            </a:r>
          </a:p>
          <a:p>
            <a:r>
              <a:rPr lang="en-US" sz="1980" dirty="0"/>
              <a:t>A common set of wires connecting multiple devices is termed a </a:t>
            </a:r>
            <a:r>
              <a:rPr lang="en-US" sz="1980" b="1" i="1" dirty="0"/>
              <a:t>bus.</a:t>
            </a:r>
            <a:endParaRPr lang="en-US" sz="1980" dirty="0"/>
          </a:p>
          <a:p>
            <a:pPr lvl="1"/>
            <a:r>
              <a:rPr lang="en-US" sz="1800" dirty="0"/>
              <a:t>Buses include rigid protocols for the types of messages that can be sent across the bus and the procedures for resolving contention issues.</a:t>
            </a:r>
          </a:p>
          <a:p>
            <a:pPr lvl="1"/>
            <a:r>
              <a:rPr lang="en-US" sz="1800" dirty="0"/>
              <a:t>Bus types commonly found in a modern PC: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PCI bus</a:t>
            </a:r>
            <a:r>
              <a:rPr lang="en-US" sz="1440" dirty="0"/>
              <a:t> connects high-speed high-bandwidth devices to the memory subsystem ( and the CPU. )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expansion bus</a:t>
            </a:r>
            <a:r>
              <a:rPr lang="en-US" sz="1440" dirty="0"/>
              <a:t> connects slower low-bandwidth devices, which typically deliver data one character at a time ( with buffering. )</a:t>
            </a:r>
          </a:p>
          <a:p>
            <a:pPr lvl="2"/>
            <a:r>
              <a:rPr lang="en-US" sz="1440" dirty="0"/>
              <a:t>The </a:t>
            </a:r>
            <a:r>
              <a:rPr lang="en-US" sz="1440" b="1" i="1" dirty="0"/>
              <a:t>SCSI bus</a:t>
            </a:r>
            <a:r>
              <a:rPr lang="en-US" sz="1440" dirty="0"/>
              <a:t> connects a number of SCSI devices to a common SCSI controller.</a:t>
            </a:r>
          </a:p>
          <a:p>
            <a:pPr lvl="2"/>
            <a:r>
              <a:rPr lang="en-US" sz="1440" dirty="0"/>
              <a:t>A </a:t>
            </a:r>
            <a:r>
              <a:rPr lang="en-US" sz="1440" b="1" i="1" dirty="0"/>
              <a:t>daisy-chain bus,</a:t>
            </a:r>
            <a:r>
              <a:rPr lang="en-US" sz="1440" dirty="0"/>
              <a:t>  is when a string of devices is connected to each other like beads on a chain, and only one of the devices is directly connected to the host.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0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01: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</a:t>
            </a:r>
          </a:p>
          <a:p>
            <a:endParaRPr lang="en-US" sz="2400" dirty="0"/>
          </a:p>
          <a:p>
            <a:r>
              <a:rPr lang="en-US" sz="2400" dirty="0"/>
              <a:t>Characteristics</a:t>
            </a:r>
          </a:p>
          <a:p>
            <a:endParaRPr lang="en-US" sz="2400" dirty="0"/>
          </a:p>
          <a:p>
            <a:r>
              <a:rPr lang="en-US" sz="2400" dirty="0"/>
              <a:t>System Concepts</a:t>
            </a:r>
          </a:p>
          <a:p>
            <a:endParaRPr lang="en-US" sz="2400" dirty="0"/>
          </a:p>
          <a:p>
            <a:r>
              <a:rPr lang="en-US" sz="2400" dirty="0"/>
              <a:t>System Components</a:t>
            </a:r>
          </a:p>
          <a:p>
            <a:endParaRPr lang="en-US" sz="2400" dirty="0"/>
          </a:p>
          <a:p>
            <a:r>
              <a:rPr lang="en-US" sz="2400" dirty="0"/>
              <a:t>Recap of historical OS efforts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50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10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5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78714"/>
              </p:ext>
            </p:extLst>
          </p:nvPr>
        </p:nvGraphicFramePr>
        <p:xfrm>
          <a:off x="548640" y="1600201"/>
          <a:ext cx="987552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06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48894"/>
              </p:ext>
            </p:extLst>
          </p:nvPr>
        </p:nvGraphicFramePr>
        <p:xfrm>
          <a:off x="548640" y="1600201"/>
          <a:ext cx="472173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06070" y="1556098"/>
            <a:ext cx="5345431" cy="4969246"/>
            <a:chOff x="4379913" y="1434729"/>
            <a:chExt cx="4454526" cy="4969246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4379913" y="2057400"/>
              <a:ext cx="4454526" cy="4346575"/>
              <a:chOff x="2855" y="768"/>
              <a:chExt cx="2806" cy="2738"/>
            </a:xfrm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2855" y="768"/>
                <a:ext cx="2806" cy="2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latin typeface="Arial" charset="0"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3256" y="864"/>
                <a:ext cx="1880" cy="2376"/>
              </a:xfrm>
              <a:custGeom>
                <a:avLst/>
                <a:gdLst>
                  <a:gd name="T0" fmla="*/ 1336 w 1880"/>
                  <a:gd name="T1" fmla="*/ 184 h 2376"/>
                  <a:gd name="T2" fmla="*/ 424 w 1880"/>
                  <a:gd name="T3" fmla="*/ 88 h 2376"/>
                  <a:gd name="T4" fmla="*/ 40 w 1880"/>
                  <a:gd name="T5" fmla="*/ 712 h 2376"/>
                  <a:gd name="T6" fmla="*/ 184 w 1880"/>
                  <a:gd name="T7" fmla="*/ 1336 h 2376"/>
                  <a:gd name="T8" fmla="*/ 136 w 1880"/>
                  <a:gd name="T9" fmla="*/ 1912 h 2376"/>
                  <a:gd name="T10" fmla="*/ 952 w 1880"/>
                  <a:gd name="T11" fmla="*/ 2296 h 2376"/>
                  <a:gd name="T12" fmla="*/ 1480 w 1880"/>
                  <a:gd name="T13" fmla="*/ 1432 h 2376"/>
                  <a:gd name="T14" fmla="*/ 1864 w 1880"/>
                  <a:gd name="T15" fmla="*/ 712 h 2376"/>
                  <a:gd name="T16" fmla="*/ 1384 w 1880"/>
                  <a:gd name="T17" fmla="*/ 664 h 2376"/>
                  <a:gd name="T18" fmla="*/ 1336 w 1880"/>
                  <a:gd name="T19" fmla="*/ 184 h 23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80"/>
                  <a:gd name="T31" fmla="*/ 0 h 2376"/>
                  <a:gd name="T32" fmla="*/ 1880 w 1880"/>
                  <a:gd name="T33" fmla="*/ 2376 h 23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80" h="2376">
                    <a:moveTo>
                      <a:pt x="1336" y="184"/>
                    </a:moveTo>
                    <a:cubicBezTo>
                      <a:pt x="1176" y="88"/>
                      <a:pt x="640" y="0"/>
                      <a:pt x="424" y="88"/>
                    </a:cubicBezTo>
                    <a:cubicBezTo>
                      <a:pt x="208" y="176"/>
                      <a:pt x="80" y="504"/>
                      <a:pt x="40" y="712"/>
                    </a:cubicBezTo>
                    <a:cubicBezTo>
                      <a:pt x="0" y="920"/>
                      <a:pt x="168" y="1136"/>
                      <a:pt x="184" y="1336"/>
                    </a:cubicBezTo>
                    <a:cubicBezTo>
                      <a:pt x="200" y="1536"/>
                      <a:pt x="8" y="1752"/>
                      <a:pt x="136" y="1912"/>
                    </a:cubicBezTo>
                    <a:cubicBezTo>
                      <a:pt x="264" y="2072"/>
                      <a:pt x="728" y="2376"/>
                      <a:pt x="952" y="2296"/>
                    </a:cubicBezTo>
                    <a:cubicBezTo>
                      <a:pt x="1176" y="2216"/>
                      <a:pt x="1328" y="1696"/>
                      <a:pt x="1480" y="1432"/>
                    </a:cubicBezTo>
                    <a:cubicBezTo>
                      <a:pt x="1632" y="1168"/>
                      <a:pt x="1880" y="840"/>
                      <a:pt x="1864" y="712"/>
                    </a:cubicBezTo>
                    <a:cubicBezTo>
                      <a:pt x="1848" y="584"/>
                      <a:pt x="1472" y="752"/>
                      <a:pt x="1384" y="664"/>
                    </a:cubicBezTo>
                    <a:cubicBezTo>
                      <a:pt x="1296" y="576"/>
                      <a:pt x="1496" y="280"/>
                      <a:pt x="1336" y="18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4320" y="168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3840" y="196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5905500" y="1794768"/>
              <a:ext cx="114300" cy="719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638800" y="1434729"/>
              <a:ext cx="5706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input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7622569" y="2488168"/>
              <a:ext cx="1211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environment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H="1">
              <a:off x="6858000" y="1801442"/>
              <a:ext cx="609600" cy="560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442646" y="1578745"/>
              <a:ext cx="955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boundary</a:t>
              </a: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572000" y="5029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H="1">
              <a:off x="5181600" y="53340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4380210" y="5395169"/>
              <a:ext cx="1174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interfaces</a:t>
              </a: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V="1">
              <a:off x="6324600" y="38100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486400" y="3733800"/>
              <a:ext cx="152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5791200" y="4495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H="1">
              <a:off x="73914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 flipH="1" flipV="1">
              <a:off x="7315200" y="40386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7355160" y="4586287"/>
              <a:ext cx="1243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Components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 flipV="1">
              <a:off x="6705600" y="4114800"/>
              <a:ext cx="838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585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Inter-realtionship</a:t>
              </a: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5791200" y="52578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6134100" y="5981700"/>
              <a:ext cx="6882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47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Components:</a:t>
            </a:r>
          </a:p>
          <a:p>
            <a:pPr lvl="1"/>
            <a:r>
              <a:rPr lang="en-US" sz="2400" dirty="0"/>
              <a:t>A system is made up of components.</a:t>
            </a:r>
          </a:p>
          <a:p>
            <a:pPr lvl="1"/>
            <a:r>
              <a:rPr lang="en-US" sz="2400" dirty="0"/>
              <a:t>A component is either an irreducible part or aggregation  of parts that make-up a system. A component is also called a sub-system. </a:t>
            </a:r>
          </a:p>
          <a:p>
            <a:endParaRPr lang="en-US" sz="2400" dirty="0"/>
          </a:p>
          <a:p>
            <a:r>
              <a:rPr lang="en-US" sz="2400" dirty="0"/>
              <a:t> Interrelated Components:</a:t>
            </a:r>
          </a:p>
          <a:p>
            <a:pPr lvl="1"/>
            <a:r>
              <a:rPr lang="en-US" sz="2400" dirty="0"/>
              <a:t>The components of interrelated</a:t>
            </a:r>
          </a:p>
          <a:p>
            <a:pPr lvl="1"/>
            <a:r>
              <a:rPr lang="en-US" sz="2400" dirty="0"/>
              <a:t>Dependence of one subsystem  on one or more subsystems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38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D5551FF8A684B9EE1CF13BBE76586" ma:contentTypeVersion="4" ma:contentTypeDescription="Create a new document." ma:contentTypeScope="" ma:versionID="a690073f125a3ce7c1ae982617da7487">
  <xsd:schema xmlns:xsd="http://www.w3.org/2001/XMLSchema" xmlns:xs="http://www.w3.org/2001/XMLSchema" xmlns:p="http://schemas.microsoft.com/office/2006/metadata/properties" xmlns:ns2="7a2d1ecb-9d02-4814-90b8-c2e7368b0807" targetNamespace="http://schemas.microsoft.com/office/2006/metadata/properties" ma:root="true" ma:fieldsID="967b005c3a5fd144d3b5fdd56d22287d" ns2:_="">
    <xsd:import namespace="7a2d1ecb-9d02-4814-90b8-c2e7368b08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d1ecb-9d02-4814-90b8-c2e7368b0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E4AA2-7051-413F-8A57-7ABF38986F24}"/>
</file>

<file path=customXml/itemProps2.xml><?xml version="1.0" encoding="utf-8"?>
<ds:datastoreItem xmlns:ds="http://schemas.openxmlformats.org/officeDocument/2006/customXml" ds:itemID="{35A2058A-EDD0-4DE2-928E-EA5491275094}"/>
</file>

<file path=customXml/itemProps3.xml><?xml version="1.0" encoding="utf-8"?>
<ds:datastoreItem xmlns:ds="http://schemas.openxmlformats.org/officeDocument/2006/customXml" ds:itemID="{DAC01C85-FE60-44F6-8065-D893D2B5944F}"/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3586</Words>
  <Application>Microsoft Macintosh PowerPoint</Application>
  <PresentationFormat>Custom</PresentationFormat>
  <Paragraphs>515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CS3.304.M21 Advanced Operating Systems  Lecture # 01</vt:lpstr>
      <vt:lpstr>Course Content</vt:lpstr>
      <vt:lpstr>Reference Material</vt:lpstr>
      <vt:lpstr>Expected Outcome</vt:lpstr>
      <vt:lpstr>Grading Scheme</vt:lpstr>
      <vt:lpstr>Lecture 01: Plan</vt:lpstr>
      <vt:lpstr>What is an Operating System?</vt:lpstr>
      <vt:lpstr>System</vt:lpstr>
      <vt:lpstr>Characteristics</vt:lpstr>
      <vt:lpstr>Characteristics</vt:lpstr>
      <vt:lpstr>Characteristics</vt:lpstr>
      <vt:lpstr>Characteristics</vt:lpstr>
      <vt:lpstr>Important System Concepts</vt:lpstr>
      <vt:lpstr>Decomposition</vt:lpstr>
      <vt:lpstr>Modularity</vt:lpstr>
      <vt:lpstr>Coupling</vt:lpstr>
      <vt:lpstr>Cohesion</vt:lpstr>
      <vt:lpstr>Operating System (OS)</vt:lpstr>
      <vt:lpstr>Computer Operating System</vt:lpstr>
      <vt:lpstr>Computer OS components</vt:lpstr>
      <vt:lpstr>Computer OS components</vt:lpstr>
      <vt:lpstr>Other OS Definitions</vt:lpstr>
      <vt:lpstr>Objectives</vt:lpstr>
      <vt:lpstr>Early Systems (Serial Processing)</vt:lpstr>
      <vt:lpstr>Early Systems</vt:lpstr>
      <vt:lpstr>Early Systems</vt:lpstr>
      <vt:lpstr>Early Systems</vt:lpstr>
      <vt:lpstr>Simple Batch Systems</vt:lpstr>
      <vt:lpstr>Features of Batch System</vt:lpstr>
      <vt:lpstr>Features of Batch System</vt:lpstr>
      <vt:lpstr>Problem with Batch System</vt:lpstr>
      <vt:lpstr>Multi-programmed Batched Systems (1960s)  (or Multi tasking)</vt:lpstr>
      <vt:lpstr>Multi-programmed Batched Systems (1960s)  (or Multi tasking)</vt:lpstr>
      <vt:lpstr>OS Requirements (60s)</vt:lpstr>
      <vt:lpstr>UNIX (early 1970s)</vt:lpstr>
      <vt:lpstr>Personal Computers (1980s)</vt:lpstr>
      <vt:lpstr>Networks of workstations ( 1990s)</vt:lpstr>
      <vt:lpstr>Future</vt:lpstr>
      <vt:lpstr>Migration of Operating-System Concepts and Features</vt:lpstr>
      <vt:lpstr>Multiprocessor Systems</vt:lpstr>
      <vt:lpstr>Parallel Systems</vt:lpstr>
      <vt:lpstr>Distributed Systems</vt:lpstr>
      <vt:lpstr>Real-Time Systems</vt:lpstr>
      <vt:lpstr>Real-Time Systems</vt:lpstr>
      <vt:lpstr>Concept of Virtual Computer</vt:lpstr>
      <vt:lpstr>Levels in a computer system</vt:lpstr>
      <vt:lpstr>Design: Two-level Implementation</vt:lpstr>
      <vt:lpstr>Operating System Functions</vt:lpstr>
      <vt:lpstr>Hardware Resources</vt:lpstr>
      <vt:lpstr>Hardware Resources</vt:lpstr>
      <vt:lpstr>Resource Management Functions</vt:lpstr>
      <vt:lpstr>Types of Multiplexing</vt:lpstr>
      <vt:lpstr>Virtual Computers</vt:lpstr>
      <vt:lpstr>Multiple Virtual Computers</vt:lpstr>
      <vt:lpstr>Do we need an OS?</vt:lpstr>
      <vt:lpstr>System Structures I</vt:lpstr>
      <vt:lpstr>Computer System Organization</vt:lpstr>
      <vt:lpstr>Computer-Components</vt:lpstr>
      <vt:lpstr>I/O Hardware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Artificial Intelligence CSE471 (Monsoon Semester)</dc:title>
  <dc:creator>cvitlap</dc:creator>
  <cp:lastModifiedBy>Manish Shrivastava</cp:lastModifiedBy>
  <cp:revision>226</cp:revision>
  <cp:lastPrinted>2017-08-01T08:44:26Z</cp:lastPrinted>
  <dcterms:created xsi:type="dcterms:W3CDTF">2015-08-03T05:44:12Z</dcterms:created>
  <dcterms:modified xsi:type="dcterms:W3CDTF">2021-08-23T06:11:09Z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0x010100754D5551FF8A684B9EE1CF13BBE76586</vt:lpwstr>
  </property>
</Properties>
</file>