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7" r:id="rId2"/>
    <p:sldId id="334" r:id="rId3"/>
    <p:sldId id="335" r:id="rId4"/>
    <p:sldId id="256" r:id="rId5"/>
    <p:sldId id="341" r:id="rId6"/>
    <p:sldId id="336" r:id="rId7"/>
    <p:sldId id="338" r:id="rId8"/>
    <p:sldId id="339" r:id="rId9"/>
    <p:sldId id="340" r:id="rId10"/>
    <p:sldId id="263" r:id="rId11"/>
    <p:sldId id="264" r:id="rId12"/>
    <p:sldId id="319" r:id="rId13"/>
    <p:sldId id="258" r:id="rId14"/>
    <p:sldId id="259" r:id="rId15"/>
    <p:sldId id="295" r:id="rId16"/>
    <p:sldId id="296" r:id="rId17"/>
    <p:sldId id="297" r:id="rId18"/>
    <p:sldId id="261" r:id="rId19"/>
    <p:sldId id="279" r:id="rId20"/>
    <p:sldId id="285" r:id="rId21"/>
    <p:sldId id="286" r:id="rId22"/>
    <p:sldId id="294" r:id="rId23"/>
    <p:sldId id="342" r:id="rId24"/>
    <p:sldId id="298" r:id="rId25"/>
    <p:sldId id="262" r:id="rId26"/>
    <p:sldId id="265" r:id="rId27"/>
    <p:sldId id="266" r:id="rId28"/>
    <p:sldId id="287" r:id="rId29"/>
    <p:sldId id="293" r:id="rId30"/>
    <p:sldId id="267" r:id="rId31"/>
    <p:sldId id="268" r:id="rId32"/>
    <p:sldId id="269" r:id="rId33"/>
    <p:sldId id="289" r:id="rId34"/>
    <p:sldId id="290" r:id="rId35"/>
    <p:sldId id="291" r:id="rId36"/>
    <p:sldId id="299" r:id="rId37"/>
    <p:sldId id="270" r:id="rId38"/>
    <p:sldId id="271" r:id="rId39"/>
    <p:sldId id="300" r:id="rId40"/>
    <p:sldId id="283" r:id="rId41"/>
    <p:sldId id="305" r:id="rId42"/>
    <p:sldId id="288" r:id="rId43"/>
    <p:sldId id="343" r:id="rId44"/>
    <p:sldId id="292" r:id="rId45"/>
    <p:sldId id="344" r:id="rId46"/>
    <p:sldId id="345" r:id="rId47"/>
    <p:sldId id="346" r:id="rId48"/>
    <p:sldId id="347" r:id="rId49"/>
    <p:sldId id="260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272" r:id="rId60"/>
    <p:sldId id="273" r:id="rId61"/>
    <p:sldId id="274" r:id="rId62"/>
    <p:sldId id="275" r:id="rId63"/>
    <p:sldId id="276" r:id="rId64"/>
    <p:sldId id="277" r:id="rId65"/>
    <p:sldId id="278" r:id="rId66"/>
    <p:sldId id="357" r:id="rId67"/>
    <p:sldId id="280" r:id="rId68"/>
    <p:sldId id="358" r:id="rId69"/>
    <p:sldId id="359" r:id="rId70"/>
    <p:sldId id="360" r:id="rId71"/>
    <p:sldId id="284" r:id="rId72"/>
    <p:sldId id="361" r:id="rId73"/>
    <p:sldId id="362" r:id="rId74"/>
    <p:sldId id="363" r:id="rId75"/>
    <p:sldId id="36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767BD-3DEC-654A-974D-B15FC82B86CC}" v="1" dt="2021-09-27T06:29:47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rivastava" userId="711b0c46-b22b-43cd-928b-bddfc60b69d5" providerId="ADAL" clId="{829767BD-3DEC-654A-974D-B15FC82B86CC}"/>
    <pc:docChg chg="addSld modSld">
      <pc:chgData name="Manish Shrivastava" userId="711b0c46-b22b-43cd-928b-bddfc60b69d5" providerId="ADAL" clId="{829767BD-3DEC-654A-974D-B15FC82B86CC}" dt="2021-09-27T06:29:47.234" v="2"/>
      <pc:docMkLst>
        <pc:docMk/>
      </pc:docMkLst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181539547" sldId="260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3600986742" sldId="272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2461528549" sldId="273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2312197875" sldId="274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877448163" sldId="275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2442236730" sldId="276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644907606" sldId="277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822090719" sldId="278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414703234" sldId="280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3813866937" sldId="284"/>
        </pc:sldMkLst>
      </pc:sldChg>
      <pc:sldChg chg="modSp mod">
        <pc:chgData name="Manish Shrivastava" userId="711b0c46-b22b-43cd-928b-bddfc60b69d5" providerId="ADAL" clId="{829767BD-3DEC-654A-974D-B15FC82B86CC}" dt="2021-09-27T05:54:53.886" v="0" actId="20577"/>
        <pc:sldMkLst>
          <pc:docMk/>
          <pc:sldMk cId="2666168938" sldId="288"/>
        </pc:sldMkLst>
        <pc:spChg chg="mod">
          <ac:chgData name="Manish Shrivastava" userId="711b0c46-b22b-43cd-928b-bddfc60b69d5" providerId="ADAL" clId="{829767BD-3DEC-654A-974D-B15FC82B86CC}" dt="2021-09-27T05:54:53.886" v="0" actId="20577"/>
          <ac:spMkLst>
            <pc:docMk/>
            <pc:sldMk cId="2666168938" sldId="288"/>
            <ac:spMk id="3" creationId="{00000000-0000-0000-0000-000000000000}"/>
          </ac:spMkLst>
        </pc:spChg>
      </pc:sldChg>
      <pc:sldChg chg="delSp add setBg delDesignElem">
        <pc:chgData name="Manish Shrivastava" userId="711b0c46-b22b-43cd-928b-bddfc60b69d5" providerId="ADAL" clId="{829767BD-3DEC-654A-974D-B15FC82B86CC}" dt="2021-09-27T06:29:47.234" v="2"/>
        <pc:sldMkLst>
          <pc:docMk/>
          <pc:sldMk cId="1067090038" sldId="292"/>
        </pc:sldMkLst>
        <pc:spChg chg="del">
          <ac:chgData name="Manish Shrivastava" userId="711b0c46-b22b-43cd-928b-bddfc60b69d5" providerId="ADAL" clId="{829767BD-3DEC-654A-974D-B15FC82B86CC}" dt="2021-09-27T06:29:47.234" v="2"/>
          <ac:spMkLst>
            <pc:docMk/>
            <pc:sldMk cId="1067090038" sldId="292"/>
            <ac:spMk id="10" creationId="{62542EEC-4F7C-4AE2-933E-EAC8EB3FA378}"/>
          </ac:spMkLst>
        </pc:spChg>
        <pc:spChg chg="del">
          <ac:chgData name="Manish Shrivastava" userId="711b0c46-b22b-43cd-928b-bddfc60b69d5" providerId="ADAL" clId="{829767BD-3DEC-654A-974D-B15FC82B86CC}" dt="2021-09-27T06:29:47.234" v="2"/>
          <ac:spMkLst>
            <pc:docMk/>
            <pc:sldMk cId="1067090038" sldId="292"/>
            <ac:spMk id="12" creationId="{B81933D1-5615-42C7-9C0B-4EB7105CCE2D}"/>
          </ac:spMkLst>
        </pc:spChg>
        <pc:spChg chg="del">
          <ac:chgData name="Manish Shrivastava" userId="711b0c46-b22b-43cd-928b-bddfc60b69d5" providerId="ADAL" clId="{829767BD-3DEC-654A-974D-B15FC82B86CC}" dt="2021-09-27T06:29:47.234" v="2"/>
          <ac:spMkLst>
            <pc:docMk/>
            <pc:sldMk cId="1067090038" sldId="292"/>
            <ac:spMk id="14" creationId="{19C9EAEA-39D0-4B0E-A0EB-51E7B26740B1}"/>
          </ac:spMkLst>
        </pc:spChg>
        <pc:grpChg chg="del">
          <ac:chgData name="Manish Shrivastava" userId="711b0c46-b22b-43cd-928b-bddfc60b69d5" providerId="ADAL" clId="{829767BD-3DEC-654A-974D-B15FC82B86CC}" dt="2021-09-27T06:29:47.234" v="2"/>
          <ac:grpSpMkLst>
            <pc:docMk/>
            <pc:sldMk cId="1067090038" sldId="292"/>
            <ac:grpSpMk id="16" creationId="{032D8612-31EB-44CF-A1D0-14FD4C705424}"/>
          </ac:grpSpMkLst>
        </pc:grpChg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796173298" sldId="343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136767177" sldId="344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264566216" sldId="345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2373446453" sldId="346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377879594" sldId="347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037402616" sldId="348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4088467209" sldId="349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568207373" sldId="350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891620763" sldId="351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453527539" sldId="352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529255727" sldId="353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2647011977" sldId="354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4044200245" sldId="355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3895116839" sldId="356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3924209923" sldId="357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51327183" sldId="358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1592868487" sldId="359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3597035322" sldId="360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3939807455" sldId="361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3139085415" sldId="362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3672716011" sldId="363"/>
        </pc:sldMkLst>
      </pc:sldChg>
      <pc:sldChg chg="add">
        <pc:chgData name="Manish Shrivastava" userId="711b0c46-b22b-43cd-928b-bddfc60b69d5" providerId="ADAL" clId="{829767BD-3DEC-654A-974D-B15FC82B86CC}" dt="2021-09-27T06:29:47.234" v="2"/>
        <pc:sldMkLst>
          <pc:docMk/>
          <pc:sldMk cId="4154732467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D592A-BFF6-524A-BD94-F3B43C58FA1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5B1B-F0B9-9745-BC20-78D3771A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8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This figure provides a general description of the classic UNIX architecture.</a:t>
            </a:r>
          </a:p>
          <a:p>
            <a:endParaRPr lang="en-NZ" dirty="0"/>
          </a:p>
          <a:p>
            <a:r>
              <a:rPr lang="en-NZ" dirty="0"/>
              <a:t>The underlying hardware is surrounded by the OS software.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The OS is often called the system kernel, or simply the kernel, to emphasize its isolation from the user and applications. </a:t>
            </a:r>
          </a:p>
          <a:p>
            <a:endParaRPr lang="en-NZ" dirty="0"/>
          </a:p>
          <a:p>
            <a:r>
              <a:rPr lang="en-NZ" dirty="0"/>
              <a:t>It is the UNIX kernel that we will be concerned with in our use of UNIX as an example in this book. </a:t>
            </a:r>
          </a:p>
          <a:p>
            <a:endParaRPr lang="en-NZ" dirty="0"/>
          </a:p>
          <a:p>
            <a:r>
              <a:rPr lang="en-NZ" dirty="0"/>
              <a:t>UNIX also comes equipped with a number of user services and interfaces that are considered part of the system.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can be grouped into the shell, other interface software, and the components of the C compiler (compiler, assembler, loader).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layer outside of this consists of user applications and the user interface to the C compiler.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User programs can invoke OS services either directly or through library programs.</a:t>
            </a:r>
          </a:p>
          <a:p>
            <a:endParaRPr lang="en-NZ" dirty="0"/>
          </a:p>
          <a:p>
            <a:r>
              <a:rPr lang="en-NZ" dirty="0"/>
              <a:t>The system call interface is the boundary with the user and allows higher-level software to gain access to specific kernel functions.</a:t>
            </a:r>
          </a:p>
          <a:p>
            <a:endParaRPr lang="en-NZ" dirty="0"/>
          </a:p>
          <a:p>
            <a:r>
              <a:rPr lang="en-NZ" dirty="0"/>
              <a:t>At the other end, the OS contains primitive routines that interact directly with the hardware. </a:t>
            </a:r>
          </a:p>
          <a:p>
            <a:endParaRPr lang="en-NZ" dirty="0"/>
          </a:p>
          <a:p>
            <a:r>
              <a:rPr lang="en-NZ" dirty="0"/>
              <a:t>Between these two interfaces, the system is divided into two main parts, one concerned with process control and the other concerned with file management and I/O.</a:t>
            </a:r>
            <a:r>
              <a:rPr lang="en-NZ" baseline="0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T</a:t>
            </a:r>
            <a:r>
              <a:rPr lang="en-NZ" dirty="0"/>
              <a:t>he process control subsystem is responsible for memory management, the scheduling and dispatching of processes, and the synchronization and interprocess communication of processes.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file system exchanges data between memory and external devices either as a stream of characters or in blocks. To achieve this, a variety of device drivers are used.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For block-oriented transfers, a disk cache approach is used: a system buffer in main memory is interposed between the user address space and the external device.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F64A-5ABC-4089-B4D8-D035D4D3A05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60C1-D63B-4867-96D2-C04A0BE303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0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60C1-D63B-4867-96D2-C04A0BE303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use cases of the different </a:t>
            </a:r>
            <a:r>
              <a:rPr lang="en-US" dirty="0" err="1"/>
              <a:t>runlevels</a:t>
            </a:r>
            <a:r>
              <a:rPr lang="en-US" dirty="0"/>
              <a:t>.</a:t>
            </a:r>
          </a:p>
          <a:p>
            <a:r>
              <a:rPr lang="en-US" dirty="0" err="1"/>
              <a:t>Runlevel</a:t>
            </a:r>
            <a:r>
              <a:rPr lang="en-US" dirty="0"/>
              <a:t> 3 – cloud environment where</a:t>
            </a:r>
            <a:r>
              <a:rPr lang="en-US" baseline="0" dirty="0"/>
              <a:t> you only have access to the terminal.</a:t>
            </a:r>
          </a:p>
          <a:p>
            <a:r>
              <a:rPr lang="en-US" baseline="0" dirty="0" err="1"/>
              <a:t>Runlevel</a:t>
            </a:r>
            <a:r>
              <a:rPr lang="en-US" baseline="0" dirty="0"/>
              <a:t> 5 – GUI environment.</a:t>
            </a:r>
          </a:p>
          <a:p>
            <a:r>
              <a:rPr lang="en-US" baseline="0" dirty="0"/>
              <a:t>You can troll someone by changing the default </a:t>
            </a:r>
            <a:r>
              <a:rPr lang="en-US" baseline="0" dirty="0" err="1"/>
              <a:t>runlevel</a:t>
            </a:r>
            <a:r>
              <a:rPr lang="en-US" baseline="0" dirty="0"/>
              <a:t> to 0, 1 or 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60C1-D63B-4867-96D2-C04A0BE3032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Almost a complete rewrite of the System V kernel and produced a clean, if complex, implementation.</a:t>
            </a:r>
          </a:p>
          <a:p>
            <a:endParaRPr lang="en-NZ" dirty="0"/>
          </a:p>
          <a:p>
            <a:r>
              <a:rPr lang="en-NZ" dirty="0"/>
              <a:t>New features in the release include real-time processing support, process scheduling classes, dynamically allocated data structures, virtual memory management, virtual file system, and a preemptive kernel.</a:t>
            </a:r>
            <a:br>
              <a:rPr lang="en-NZ" dirty="0"/>
            </a:br>
            <a:endParaRPr lang="en-NZ" dirty="0"/>
          </a:p>
          <a:p>
            <a:r>
              <a:rPr lang="en-NZ" dirty="0"/>
              <a:t>It incorporates most of the important features ever developed on any UNIX system and does so in an integrated, commercially viable fashion. 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26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you will notice that the “network” Start script is set to start before the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service script since a system will need to have network access before the SSH service can start. Consequently, the network Kill script is set to execute AFTER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Kill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60C1-D63B-4867-96D2-C04A0BE3032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85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Services are started sequentially even services that do not depend on each other.</a:t>
            </a:r>
          </a:p>
          <a:p>
            <a:r>
              <a:rPr lang="en-US" dirty="0"/>
              <a:t>- Longer boot times (most because of the point mentioned above)</a:t>
            </a:r>
          </a:p>
          <a:p>
            <a:r>
              <a:rPr lang="en-US" dirty="0"/>
              <a:t>- No easy and straightforward way to monitor running services.</a:t>
            </a:r>
          </a:p>
          <a:p>
            <a:r>
              <a:rPr lang="en-US" dirty="0"/>
              <a:t>- Dependencies have to be handled manually so you need very good knowledge of the dependencies involved when you want to modify the </a:t>
            </a:r>
            <a:r>
              <a:rPr lang="en-US" dirty="0" err="1"/>
              <a:t>runlevel</a:t>
            </a:r>
            <a:r>
              <a:rPr lang="en-US" dirty="0"/>
              <a:t> scripts to add a new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60C1-D63B-4867-96D2-C04A0BE3032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0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60C1-D63B-4867-96D2-C04A0BE3032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Although Linux does not use a microkernel approach, it achieves many of the potential advantages of this approach by means of its particular modular architecture.</a:t>
            </a:r>
          </a:p>
          <a:p>
            <a:endParaRPr lang="en-NZ" dirty="0"/>
          </a:p>
          <a:p>
            <a:r>
              <a:rPr lang="en-NZ" dirty="0"/>
              <a:t>Linux is structured as a collection of modules, a number of which can be automatically loaded and unloaded on demand.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relatively independent blocks are referred to as loadable modules.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essence, a module is an object file whose code can be linked to and unlinked from the kernel at runtime.</a:t>
            </a:r>
          </a:p>
          <a:p>
            <a:endParaRPr lang="en-NZ" dirty="0"/>
          </a:p>
          <a:p>
            <a:r>
              <a:rPr lang="en-NZ" dirty="0"/>
              <a:t>The Linux loadable modules have two important characteristics:</a:t>
            </a:r>
          </a:p>
          <a:p>
            <a:r>
              <a:rPr lang="en-NZ" b="1" dirty="0"/>
              <a:t>Dynamic linking:</a:t>
            </a:r>
            <a:r>
              <a:rPr lang="en-NZ" dirty="0"/>
              <a:t> A kernel module can be loaded and linked into the kernel while the kernel is already in memory and executing.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A module can also be unlinked and removed from memory at any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Saves kernel memory.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Stackable modules: </a:t>
            </a:r>
            <a:r>
              <a:rPr lang="en-NZ" dirty="0"/>
              <a:t>The modules are arranged in a hierarchy.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Individual modules serve as libraries when they are referenced by client modules higher up in the hierarchy, and as clients when they reference modules further down.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Figure 2.17 is an example that illustrates the structures used by Linux to manage modules.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It shows that the VFAT module was loaded after the FAT module</a:t>
            </a:r>
            <a:r>
              <a:rPr lang="en-NZ" baseline="0" dirty="0"/>
              <a:t> </a:t>
            </a:r>
            <a:r>
              <a:rPr lang="en-NZ" dirty="0"/>
              <a:t>and that the VFAT module is dependent on the FAT module.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The figure shows the list of kernel modules after only two modules have been loaded: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FAT and VFAT. 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Each module is defined by two tables,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module table and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symbol table. 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The module table includes the following elements: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*next: Pointer to the following module. All modules are organized into a linked list.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The list begins with a pseudomodule (not shown in Figure 2.17).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*name: Pointer to module name.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size:Module size in memory pages.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usecount:Module usage counter.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The counter is incremented when an operation involving the module’s functions is started and decremented when the operation terminates.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flags:Module flags.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nsyms: Number of exported symbols.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ndeps: Number of referenced modules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*syms: Pointer to this module’s symbol table.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*deps: Pointer to list of modules the are referenced by this module.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*refs: Pointer to list of modules that use this module.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The symbol table defines those symbols controlled by this module that are used elsewhere.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2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This figure shows the main components of the Linux kernel as implemented on an IA-64 architecture (e.g., Intel Itanium).</a:t>
            </a:r>
          </a:p>
          <a:p>
            <a:endParaRPr lang="en-NZ" dirty="0"/>
          </a:p>
          <a:p>
            <a:r>
              <a:rPr lang="en-NZ" dirty="0"/>
              <a:t>It shows several processes running on top of the kernel. </a:t>
            </a:r>
          </a:p>
          <a:p>
            <a:endParaRPr lang="en-NZ" dirty="0"/>
          </a:p>
          <a:p>
            <a:r>
              <a:rPr lang="en-NZ" dirty="0"/>
              <a:t>Each box indicates a separate process, while each squiggly line with an arrowhead represents a thread of execution.</a:t>
            </a:r>
          </a:p>
          <a:p>
            <a:endParaRPr lang="en-NZ" dirty="0"/>
          </a:p>
          <a:p>
            <a:r>
              <a:rPr lang="en-NZ" dirty="0"/>
              <a:t>The kernel itself consists of an interacting collection of components, with arrows indicating the main interactions.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underlying hardware is also depicted as a set of components with arrows indicating which kernel components use or control which hardware components. 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All of the kernel components, of course, execute on the processor but, for simplicity, these relationships are not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1411D-7895-4F66-BAF3-DF7DE7E09F7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1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1411D-7895-4F66-BAF3-DF7DE7E09F7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80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1411D-7895-4F66-BAF3-DF7DE7E09F7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8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21AB-5E57-624D-A3FF-78100352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4DFA0-216C-144F-9A56-A5412CAE3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677E-5BF4-8343-A6A4-24C91734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0F74-E435-D04E-ABAD-777D9A1B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520C-D290-EA44-A7C4-B5F0C618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CA48-B41D-A840-9896-EBFAD5FC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2BEF0-8AE3-5948-9015-B08F8FDD3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A09F-7485-3145-80BA-0A71F738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C0B1-ABB7-204E-AED6-13F51066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6869-396C-F94F-88A4-06B29BE0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0A71C-BF25-2F4B-9A3E-9FC219666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9198F-37D7-1146-A8EE-557E83A18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E4C-E10D-CC44-9D10-4D9B4E3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0227-AAE1-FD45-89D3-02F4AE23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FB0A-451B-E541-A2AC-2954A5B4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490E-64A8-1F41-B252-53102178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87A1-26DA-7D41-853A-D5F10B42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E8E5-38F6-F944-B0D7-D1CB54E3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78E5-3053-BC46-AAAA-817634D0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9346-B765-CA42-8ECF-963733BD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0CFF-1A51-5643-B5BC-23E71458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52BAE-8432-A34A-B01B-F625445D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4D3D-FFF0-AC4C-BFA2-C50293E5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79C1-B489-B143-9B7D-815E2DAB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1155-22EC-0946-9276-F420BD05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8763-76A9-C84B-B290-AA338D63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45C7-DCC0-0742-BFE1-D5C26B2E7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06481-8400-194B-BE75-36C267C1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03F98-35D0-2F44-AA72-CCDB18BE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3FB0B-D08F-344D-8165-8341D6C2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23B1D-BEB8-004D-BD87-DDCE5A42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E18C-8D62-804F-9C8A-9B9E0753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F6F9-C10C-654F-9DAB-4ACB0D82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E197-7E50-AE42-AFCB-79F93149F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09470-3795-774D-9E3A-3D09F3E17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74F3E-4E3D-B54C-B7FD-8C01037E2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47C63-7898-684A-83D3-4BD6C82E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CA588-40C9-4B4A-83EC-C2A3150F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0D3D5-BAF2-6A4E-A061-23CFD866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9A16-B367-234B-9854-70B6C0AB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9825E-FA9A-7B47-9DD7-1E4941A5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2C826-DD67-F54F-9E25-4D810FC3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C106-0D5D-DF40-ADB2-983D0AF8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13DE5-5945-614C-A11D-E775DA1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4CD63-B671-6D46-B660-1F6D31AA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3B9C8-3C69-EF4F-A160-640B5616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6AC6-AD2B-E044-A4B9-20C38001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334C-B185-1B41-B83C-01FCECDF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7922E-8229-8546-ABA9-91F7C260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AC7B-5548-4E45-A2FA-452A2ADD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247D-7C58-DB4A-A752-EF1898B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EE6DF-9BDB-8B40-BDF9-AEDA17AD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F019-3DCF-FE47-A159-A85A3935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819BB-FADB-5742-A24A-AC1CE5D76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0AE6-F76F-B640-8808-49E0AF7C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8D86-0BBA-814F-9A7D-241B628B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BC48D-D7A3-1E48-9DBA-0F840A4D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371F6-E2E1-384B-8AAA-2A6E2429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B9AAB-7B19-C345-BFF0-D0FA10D9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A65A-0059-DF47-863A-39202324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80CD-D90D-CE41-AC8A-A8E7131E7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43C6-3712-F545-8764-9778FC7C87DF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65C6-ECEB-9244-AA7F-CE001BE62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A24D-9BC5-2742-B589-66A25EAE3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6F89-6DD9-054B-9423-8F6CB23EA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desktop.org/software/systemd/man/systemd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7168"/>
            <a:ext cx="9326880" cy="1470025"/>
          </a:xfrm>
          <a:noFill/>
        </p:spPr>
        <p:txBody>
          <a:bodyPr>
            <a:normAutofit fontScale="90000"/>
          </a:bodyPr>
          <a:lstStyle/>
          <a:p>
            <a:r>
              <a:rPr lang="en-IN" b="1" dirty="0"/>
              <a:t>CS3.304.M21</a:t>
            </a:r>
            <a:br>
              <a:rPr lang="en-IN" b="1" dirty="0"/>
            </a:br>
            <a:r>
              <a:rPr lang="en-US" sz="3200" dirty="0"/>
              <a:t>Advanced Operating Systems </a:t>
            </a:r>
            <a:br>
              <a:rPr lang="en-US" sz="3200" dirty="0"/>
            </a:br>
            <a:r>
              <a:rPr lang="en-US" sz="3200" dirty="0"/>
              <a:t>Lecture # 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568" y="5013176"/>
            <a:ext cx="7680960" cy="1328750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Manish Shrivastava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CVIT, IIIT Hyderabad</a:t>
            </a:r>
          </a:p>
        </p:txBody>
      </p:sp>
      <p:pic>
        <p:nvPicPr>
          <p:cNvPr id="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916832"/>
            <a:ext cx="5270986" cy="280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Understanding Operating Systems, 7e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50971B-11BA-40D3-A2A5-EDDB81078C65}" type="slidenum">
              <a:rPr 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Goals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Three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Modularity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Simplicity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Portability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Numerous standard utilities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Eliminate need to write special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in combination for specific tasks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Numerous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IEEE POSIX (Portable Operating System Interface) specifications conformity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Programs’ portability</a:t>
            </a:r>
          </a:p>
        </p:txBody>
      </p:sp>
    </p:spTree>
    <p:extLst>
      <p:ext uri="{BB962C8B-B14F-4D97-AF65-F5344CB8AC3E}">
        <p14:creationId xmlns:p14="http://schemas.microsoft.com/office/powerpoint/2010/main" val="427909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Understanding Operating Systems, 7e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BF7754-6F6C-4B1D-B859-A20E7F87F8DE}" type="slidenum">
              <a:rPr lang="en-US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981200" y="650949"/>
            <a:ext cx="8229600" cy="4095299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 rot="10800000" flipV="1">
            <a:off x="2076166" y="4746247"/>
            <a:ext cx="8001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solidFill>
                  <a:srgbClr val="000000"/>
                </a:solidFill>
                <a:ea typeface="ＭＳ Ｐゴシック" pitchFamily="34" charset="-128"/>
              </a:rPr>
              <a:t>(table 15.2) </a:t>
            </a:r>
          </a:p>
          <a:p>
            <a:r>
              <a:rPr lang="en-US" dirty="0"/>
              <a:t>Select system functions supported by Linux.</a:t>
            </a:r>
          </a:p>
          <a:p>
            <a:r>
              <a:rPr lang="en-US" sz="1600" i="1" dirty="0">
                <a:solidFill>
                  <a:srgbClr val="000000"/>
                </a:solidFill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33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Understanding Operating Systems, 7e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BF7754-6F6C-4B1D-B859-A20E7F87F8DE}" type="slidenum">
              <a:rPr lang="en-US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 rot="10800000" flipV="1">
            <a:off x="2076166" y="5279647"/>
            <a:ext cx="8001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solidFill>
                  <a:srgbClr val="000000"/>
                </a:solidFill>
                <a:ea typeface="ＭＳ Ｐゴシック" pitchFamily="34" charset="-128"/>
              </a:rPr>
              <a:t>(table 15.2) (cont’d.)</a:t>
            </a:r>
          </a:p>
          <a:p>
            <a:r>
              <a:rPr lang="en-US" dirty="0"/>
              <a:t>Select system functions supported by Linux.</a:t>
            </a:r>
          </a:p>
          <a:p>
            <a:r>
              <a:rPr lang="en-US" sz="1600" i="1" dirty="0">
                <a:solidFill>
                  <a:srgbClr val="000000"/>
                </a:solidFill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07927" y="609601"/>
            <a:ext cx="8229600" cy="4588103"/>
            <a:chOff x="483927" y="890685"/>
            <a:chExt cx="8229600" cy="4588103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545"/>
            <a:stretch/>
          </p:blipFill>
          <p:spPr>
            <a:xfrm>
              <a:off x="483927" y="890685"/>
              <a:ext cx="8229600" cy="364911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82" b="-744"/>
            <a:stretch/>
          </p:blipFill>
          <p:spPr>
            <a:xfrm>
              <a:off x="483927" y="1280160"/>
              <a:ext cx="8229600" cy="4198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51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1DFD-A0BA-4D50-8CF0-7580909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6C9-6A11-484F-B123-97F173BD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process?</a:t>
            </a:r>
          </a:p>
          <a:p>
            <a:r>
              <a:rPr lang="en-IN" dirty="0"/>
              <a:t>Is kernel a process?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63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1DFD-A0BA-4D50-8CF0-7580909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6C9-6A11-484F-B123-97F173BD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process?</a:t>
            </a:r>
          </a:p>
          <a:p>
            <a:r>
              <a:rPr lang="en-IN" dirty="0"/>
              <a:t>Is kernel a process?</a:t>
            </a:r>
          </a:p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No!</a:t>
            </a:r>
          </a:p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Init is just the first process; it does not manage any processes or threads. It does create some, using the kernel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syscalls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fork() and exec.</a:t>
            </a:r>
          </a:p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It is a Process Manager without being a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64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vs. Application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major differences:</a:t>
            </a:r>
          </a:p>
          <a:p>
            <a:pPr lvl="1"/>
            <a:r>
              <a:rPr lang="en-US" dirty="0"/>
              <a:t>The core kernel has no standard libraries</a:t>
            </a:r>
          </a:p>
          <a:p>
            <a:pPr lvl="1"/>
            <a:r>
              <a:rPr lang="en-US" dirty="0"/>
              <a:t>The core kernel must be a monolithic, statically linked library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standard libraries: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libc</a:t>
            </a:r>
            <a:r>
              <a:rPr lang="en-US" dirty="0"/>
              <a:t> (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pthreads</a:t>
            </a:r>
            <a:r>
              <a:rPr lang="en-US" dirty="0"/>
              <a:t>, string handling, etc.)</a:t>
            </a:r>
          </a:p>
          <a:p>
            <a:pPr lvl="1"/>
            <a:r>
              <a:rPr lang="en-US" dirty="0"/>
              <a:t>Partly because of chicken/egg situation</a:t>
            </a:r>
          </a:p>
          <a:p>
            <a:pPr lvl="1"/>
            <a:r>
              <a:rPr lang="en-US" dirty="0"/>
              <a:t>Also, standard libraries can be too slow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dynamic loading of shared libraries for the core kernel</a:t>
            </a:r>
          </a:p>
        </p:txBody>
      </p:sp>
    </p:spTree>
    <p:extLst>
      <p:ext uri="{BB962C8B-B14F-4D97-AF65-F5344CB8AC3E}">
        <p14:creationId xmlns:p14="http://schemas.microsoft.com/office/powerpoint/2010/main" val="3161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totally static kernel would be enormous</a:t>
            </a:r>
          </a:p>
          <a:p>
            <a:pPr lvl="1"/>
            <a:r>
              <a:rPr lang="en-US" dirty="0"/>
              <a:t>About 20 million lines of code in 2015</a:t>
            </a:r>
          </a:p>
          <a:p>
            <a:pPr lvl="1"/>
            <a:r>
              <a:rPr lang="en-US" dirty="0"/>
              <a:t>Most of this is hardware drivers that are never used on any given platform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Programmers rely on “library” functions for efficiency and correctness</a:t>
            </a:r>
          </a:p>
          <a:p>
            <a:pPr lvl="1"/>
            <a:r>
              <a:rPr lang="en-US" dirty="0"/>
              <a:t>E.g., things like data structures, sleeping routines, etc.</a:t>
            </a:r>
          </a:p>
          <a:p>
            <a:pPr lvl="1"/>
            <a:r>
              <a:rPr lang="en-US" dirty="0"/>
              <a:t>What libraries to use? (hint: not </a:t>
            </a:r>
            <a:r>
              <a:rPr lang="en-US" dirty="0" err="1"/>
              <a:t>glibc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Kernel code has to be entirely self-contained</a:t>
            </a:r>
          </a:p>
          <a:p>
            <a:pPr lvl="2"/>
            <a:r>
              <a:rPr lang="en-US" dirty="0"/>
              <a:t>Also, </a:t>
            </a:r>
            <a:r>
              <a:rPr lang="en-US" dirty="0" err="1"/>
              <a:t>chicken+egg</a:t>
            </a:r>
            <a:r>
              <a:rPr lang="en-US" dirty="0"/>
              <a:t> problem, as </a:t>
            </a:r>
            <a:r>
              <a:rPr lang="en-US" dirty="0" err="1"/>
              <a:t>glibc</a:t>
            </a:r>
            <a:r>
              <a:rPr lang="en-US" dirty="0"/>
              <a:t> functions may in turn invoke the kernel via system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Solution: </a:t>
            </a:r>
            <a:br>
              <a:rPr lang="en-US" dirty="0"/>
            </a:br>
            <a:r>
              <a:rPr lang="en-US" dirty="0"/>
              <a:t>Loadable Kernel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 modules are kernel code that can be loaded dynamically:</a:t>
            </a:r>
          </a:p>
          <a:p>
            <a:pPr lvl="1"/>
            <a:r>
              <a:rPr lang="en-US" dirty="0"/>
              <a:t>Can be loaded/unloaded whenever</a:t>
            </a:r>
          </a:p>
          <a:p>
            <a:pPr lvl="1"/>
            <a:r>
              <a:rPr lang="en-US" dirty="0"/>
              <a:t>Runs in kernel mode</a:t>
            </a:r>
          </a:p>
          <a:p>
            <a:pPr lvl="1"/>
            <a:r>
              <a:rPr lang="en-US" dirty="0"/>
              <a:t>Can access </a:t>
            </a:r>
            <a:r>
              <a:rPr lang="en-US" i="1" dirty="0"/>
              <a:t>exported</a:t>
            </a:r>
            <a:r>
              <a:rPr lang="en-US" dirty="0"/>
              <a:t> kernel variables and functions</a:t>
            </a:r>
          </a:p>
          <a:p>
            <a:pPr lvl="1"/>
            <a:r>
              <a:rPr lang="en-US" dirty="0"/>
              <a:t>Can export variables and functions to kernel or other modules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1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Kernel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if you want to add something to the kernel you need to rebuild the kernel and reboot.</a:t>
            </a:r>
          </a:p>
          <a:p>
            <a:pPr lvl="1"/>
            <a:r>
              <a:rPr lang="en-US" dirty="0"/>
              <a:t>A “loadable kernel module” (LKM) is an object file that extends the base kernel.</a:t>
            </a:r>
          </a:p>
          <a:p>
            <a:pPr lvl="1"/>
            <a:r>
              <a:rPr lang="en-US" dirty="0"/>
              <a:t>Exist in most </a:t>
            </a:r>
            <a:r>
              <a:rPr lang="en-US" dirty="0" err="1"/>
              <a:t>OSes</a:t>
            </a:r>
            <a:endParaRPr lang="en-US" dirty="0"/>
          </a:p>
          <a:p>
            <a:pPr lvl="2"/>
            <a:r>
              <a:rPr lang="en-US" dirty="0"/>
              <a:t>Including Windows, FreeBSD, Mac OS X, etc.</a:t>
            </a:r>
          </a:p>
          <a:p>
            <a:pPr lvl="1"/>
            <a:r>
              <a:rPr lang="en-US" dirty="0"/>
              <a:t>Modules get added and removed as needed</a:t>
            </a:r>
          </a:p>
          <a:p>
            <a:pPr lvl="2"/>
            <a:r>
              <a:rPr lang="en-US" dirty="0"/>
              <a:t>To save memory, add functionality, etc. </a:t>
            </a:r>
          </a:p>
        </p:txBody>
      </p:sp>
    </p:spTree>
    <p:extLst>
      <p:ext uri="{BB962C8B-B14F-4D97-AF65-F5344CB8AC3E}">
        <p14:creationId xmlns:p14="http://schemas.microsoft.com/office/powerpoint/2010/main" val="211858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Kernel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Linux is a monolithic kernel. All functionality is compiled into the same static binary that is loaded into memory on boot.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modules, </a:t>
            </a:r>
            <a:r>
              <a:rPr lang="en-US" b="1" i="1" dirty="0"/>
              <a:t>the entire kernel</a:t>
            </a:r>
            <a:r>
              <a:rPr lang="en-US" dirty="0"/>
              <a:t> would need to be loaded into memory to boot a node. Problems?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Waste of memory (embedded systems)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Slower boot time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Larger trusted computing base (TCB), more room for bugs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3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Description of UNIX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4288" y="1638300"/>
            <a:ext cx="4543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064-2E83-4743-A5E9-3F483AE2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Kernel Modules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12EC-1320-A54C-A224-5D8A6F4B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pieces of code do we think might not be needed on every system that the kernel boots on?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Device Drivers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Architecture-specific code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Lines of code (just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 </a:t>
            </a:r>
            <a:r>
              <a:rPr lang="en-US" dirty="0"/>
              <a:t>files) for: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Device Drivers: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1,583,159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Everything else: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1,003,777</a:t>
            </a:r>
          </a:p>
          <a:p>
            <a:pPr lvl="2"/>
            <a:r>
              <a:rPr lang="en-US" dirty="0"/>
              <a:t>(Includes all of the architectures that we’re not using!)</a:t>
            </a:r>
          </a:p>
        </p:txBody>
      </p:sp>
    </p:spTree>
    <p:extLst>
      <p:ext uri="{BB962C8B-B14F-4D97-AF65-F5344CB8AC3E}">
        <p14:creationId xmlns:p14="http://schemas.microsoft.com/office/powerpoint/2010/main" val="348073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064-2E83-4743-A5E9-3F483AE2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Kernel Modules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12EC-1320-A54C-A224-5D8A6F4B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space savings, what else might modules be useful for?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“Out-of-tree” functionality that is not accepted into “mainline”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Allowing users to load custom functionality at runtime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Configuring/patching a running system without requiring a reboot</a:t>
            </a:r>
          </a:p>
        </p:txBody>
      </p:sp>
    </p:spTree>
    <p:extLst>
      <p:ext uri="{BB962C8B-B14F-4D97-AF65-F5344CB8AC3E}">
        <p14:creationId xmlns:p14="http://schemas.microsoft.com/office/powerpoint/2010/main" val="47788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B5D8-8A4A-4B08-B121-E6C05306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E624-F9FF-4538-9AFF-22A8084B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does it mean to be modular (exactly)?</a:t>
            </a:r>
          </a:p>
          <a:p>
            <a:r>
              <a:rPr lang="en-IN" dirty="0"/>
              <a:t>How is that beneficial?</a:t>
            </a:r>
          </a:p>
          <a:p>
            <a:r>
              <a:rPr lang="en-IN" dirty="0"/>
              <a:t>How would a Modular kernel differ from a Monolithic one?</a:t>
            </a:r>
          </a:p>
        </p:txBody>
      </p:sp>
    </p:spTree>
    <p:extLst>
      <p:ext uri="{BB962C8B-B14F-4D97-AF65-F5344CB8AC3E}">
        <p14:creationId xmlns:p14="http://schemas.microsoft.com/office/powerpoint/2010/main" val="709415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 must be licensed under a free license.</a:t>
            </a:r>
          </a:p>
          <a:p>
            <a:pPr lvl="1"/>
            <a:r>
              <a:rPr lang="en-US" dirty="0"/>
              <a:t>Doing otherwise will taint the whole kernel.  </a:t>
            </a:r>
          </a:p>
          <a:p>
            <a:pPr lvl="2"/>
            <a:r>
              <a:rPr lang="en-US" dirty="0"/>
              <a:t>A tainted kernel sees little support.</a:t>
            </a:r>
          </a:p>
          <a:p>
            <a:pPr lvl="2"/>
            <a:r>
              <a:rPr lang="en-US" dirty="0"/>
              <a:t>Might be a copyright problem if you redistribute.</a:t>
            </a:r>
          </a:p>
          <a:p>
            <a:r>
              <a:rPr lang="en-US" dirty="0"/>
              <a:t>The Linux kernel changes pretty rapidly, including APIs etc.</a:t>
            </a:r>
          </a:p>
          <a:p>
            <a:pPr lvl="1"/>
            <a:r>
              <a:rPr lang="en-US" dirty="0"/>
              <a:t>This can make it a real chore to keep LKMs up to date.</a:t>
            </a:r>
          </a:p>
          <a:p>
            <a:pPr lvl="1"/>
            <a:r>
              <a:rPr lang="en-US" dirty="0"/>
              <a:t>Also makes a tutorial a bit of a pain.</a:t>
            </a:r>
          </a:p>
        </p:txBody>
      </p:sp>
    </p:spTree>
    <p:extLst>
      <p:ext uri="{BB962C8B-B14F-4D97-AF65-F5344CB8AC3E}">
        <p14:creationId xmlns:p14="http://schemas.microsoft.com/office/powerpoint/2010/main" val="302776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Must define:</a:t>
            </a:r>
          </a:p>
          <a:p>
            <a:pPr lvl="1"/>
            <a:r>
              <a:rPr lang="en-US" dirty="0"/>
              <a:t>An initialization function called on load</a:t>
            </a:r>
          </a:p>
          <a:p>
            <a:pPr lvl="1"/>
            <a:r>
              <a:rPr lang="en-US" dirty="0"/>
              <a:t>An exit function called on unload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function must be self contained!</a:t>
            </a:r>
          </a:p>
          <a:p>
            <a:pPr lvl="1"/>
            <a:r>
              <a:rPr lang="en-US" dirty="0"/>
              <a:t>Must unwind actions if initialization cannot complete successfully</a:t>
            </a:r>
          </a:p>
          <a:p>
            <a:pPr lvl="1"/>
            <a:r>
              <a:rPr lang="en-US" dirty="0"/>
              <a:t>E.g. if you </a:t>
            </a:r>
            <a:r>
              <a:rPr lang="en-US" dirty="0" err="1">
                <a:latin typeface="Courier New"/>
                <a:cs typeface="Courier New"/>
              </a:rPr>
              <a:t>kmalloc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dirty="0"/>
              <a:t>space but don’t free it, that physical memory is now lost (until system restart)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You can also pass parameters to modules at load time.</a:t>
            </a:r>
          </a:p>
        </p:txBody>
      </p:sp>
    </p:spTree>
    <p:extLst>
      <p:ext uri="{BB962C8B-B14F-4D97-AF65-F5344CB8AC3E}">
        <p14:creationId xmlns:p14="http://schemas.microsoft.com/office/powerpoint/2010/main" val="403573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modules need to define functions that are to be run when: </a:t>
            </a:r>
          </a:p>
          <a:p>
            <a:pPr lvl="1"/>
            <a:r>
              <a:rPr lang="en-US" dirty="0"/>
              <a:t>The module is loaded into the kernel</a:t>
            </a:r>
          </a:p>
          <a:p>
            <a:pPr lvl="1"/>
            <a:r>
              <a:rPr lang="en-US" dirty="0"/>
              <a:t>The module is removed from the kernel</a:t>
            </a:r>
          </a:p>
          <a:p>
            <a:r>
              <a:rPr lang="en-US" dirty="0"/>
              <a:t>We just write C code (see next slide)</a:t>
            </a:r>
          </a:p>
          <a:p>
            <a:r>
              <a:rPr lang="en-US" dirty="0"/>
              <a:t>We need to compile it as a kernel module.</a:t>
            </a:r>
          </a:p>
          <a:p>
            <a:pPr lvl="1"/>
            <a:r>
              <a:rPr lang="en-US" dirty="0"/>
              <a:t>We invoke the kernel’s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make –C /lib/modules/xxx/build M=$PWD modules</a:t>
            </a:r>
          </a:p>
          <a:p>
            <a:pPr lvl="2"/>
            <a:r>
              <a:rPr lang="en-US" dirty="0">
                <a:cs typeface="Courier New" pitchFamily="49" charset="0"/>
              </a:rPr>
              <a:t>This makes (as root) using the </a:t>
            </a:r>
            <a:r>
              <a:rPr lang="en-US" dirty="0" err="1">
                <a:cs typeface="Courier New" pitchFamily="49" charset="0"/>
              </a:rPr>
              <a:t>makefile</a:t>
            </a:r>
            <a:r>
              <a:rPr lang="en-US" dirty="0">
                <a:cs typeface="Courier New" pitchFamily="49" charset="0"/>
              </a:rPr>
              <a:t> in the path specified. </a:t>
            </a:r>
          </a:p>
          <a:p>
            <a:pPr lvl="2"/>
            <a:r>
              <a:rPr lang="en-US" dirty="0">
                <a:cs typeface="Courier New" pitchFamily="49" charset="0"/>
              </a:rPr>
              <a:t>I think it makes all C files in the directory you started in</a:t>
            </a:r>
          </a:p>
          <a:p>
            <a:pPr lvl="2"/>
            <a:r>
              <a:rPr lang="en-US" dirty="0">
                <a:cs typeface="Courier New" pitchFamily="49" charset="0"/>
              </a:rPr>
              <a:t>Creates .</a:t>
            </a:r>
            <a:r>
              <a:rPr lang="en-US" dirty="0" err="1">
                <a:cs typeface="Courier New" pitchFamily="49" charset="0"/>
              </a:rPr>
              <a:t>ko</a:t>
            </a:r>
            <a:r>
              <a:rPr lang="en-US" dirty="0">
                <a:cs typeface="Courier New" pitchFamily="49" charset="0"/>
              </a:rPr>
              <a:t> (rather than .o) file</a:t>
            </a:r>
          </a:p>
          <a:p>
            <a:pPr lvl="2"/>
            <a:r>
              <a:rPr lang="en-US" dirty="0">
                <a:cs typeface="Courier New" pitchFamily="49" charset="0"/>
              </a:rPr>
              <a:t>Xxx is some kernel version/directory</a:t>
            </a:r>
          </a:p>
        </p:txBody>
      </p:sp>
    </p:spTree>
    <p:extLst>
      <p:ext uri="{BB962C8B-B14F-4D97-AF65-F5344CB8AC3E}">
        <p14:creationId xmlns:p14="http://schemas.microsoft.com/office/powerpoint/2010/main" val="422108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6482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module.h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kernel.h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MODULE_LICENSE("Dual BSD/GPL");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("&lt;1&gt; Hello World!\n");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("&lt;1&gt; Bye world!\n");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module_init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module_exit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600200"/>
            <a:ext cx="35814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latin typeface="Courier New" pitchFamily="49" charset="0"/>
                <a:cs typeface="Courier New" pitchFamily="49" charset="0"/>
              </a:rPr>
              <a:t>MODULE_LICENSE</a:t>
            </a:r>
          </a:p>
          <a:p>
            <a:pPr lvl="1"/>
            <a:r>
              <a:rPr lang="en-US" sz="3200" dirty="0">
                <a:cs typeface="Courier New" pitchFamily="49" charset="0"/>
              </a:rPr>
              <a:t>Required. </a:t>
            </a:r>
          </a:p>
          <a:p>
            <a:pPr lvl="1"/>
            <a:r>
              <a:rPr lang="en-US" sz="3200" dirty="0">
                <a:cs typeface="Courier New" pitchFamily="49" charset="0"/>
              </a:rPr>
              <a:t>Short list of allowed licenses.</a:t>
            </a:r>
          </a:p>
          <a:p>
            <a:r>
              <a:rPr lang="en-US" sz="3600" dirty="0" err="1">
                <a:cs typeface="Courier New" pitchFamily="49" charset="0"/>
              </a:rPr>
              <a:t>Printk</a:t>
            </a:r>
            <a:r>
              <a:rPr lang="en-US" sz="3600" dirty="0">
                <a:cs typeface="Courier New" pitchFamily="49" charset="0"/>
              </a:rPr>
              <a:t>()</a:t>
            </a:r>
          </a:p>
          <a:p>
            <a:pPr lvl="1"/>
            <a:r>
              <a:rPr lang="en-US" sz="3200" dirty="0">
                <a:cs typeface="Courier New" pitchFamily="49" charset="0"/>
              </a:rPr>
              <a:t>Kernel print.  </a:t>
            </a:r>
          </a:p>
          <a:p>
            <a:pPr lvl="2"/>
            <a:r>
              <a:rPr lang="en-US" sz="2800" dirty="0">
                <a:cs typeface="Courier New" pitchFamily="49" charset="0"/>
              </a:rPr>
              <a:t>Prints message to console and to log.</a:t>
            </a:r>
          </a:p>
          <a:p>
            <a:pPr lvl="2"/>
            <a:r>
              <a:rPr lang="en-US" sz="2800" dirty="0">
                <a:cs typeface="Courier New" pitchFamily="49" charset="0"/>
              </a:rPr>
              <a:t>&lt;1&gt; indicates high priority message, so it gets logged.</a:t>
            </a:r>
          </a:p>
          <a:p>
            <a:r>
              <a:rPr lang="en-US" sz="3600" dirty="0" err="1">
                <a:cs typeface="Courier New" pitchFamily="49" charset="0"/>
              </a:rPr>
              <a:t>Module_init</a:t>
            </a:r>
            <a:r>
              <a:rPr lang="en-US" sz="3600" dirty="0">
                <a:cs typeface="Courier New" pitchFamily="49" charset="0"/>
              </a:rPr>
              <a:t>()</a:t>
            </a:r>
          </a:p>
          <a:p>
            <a:pPr lvl="1"/>
            <a:r>
              <a:rPr lang="en-US" sz="3200" dirty="0">
                <a:cs typeface="Courier New" pitchFamily="49" charset="0"/>
              </a:rPr>
              <a:t>Tells system what module to call when we first load the module.</a:t>
            </a:r>
            <a:endParaRPr lang="en-US" sz="3600" dirty="0">
              <a:cs typeface="Courier New" pitchFamily="49" charset="0"/>
            </a:endParaRPr>
          </a:p>
          <a:p>
            <a:pPr lvl="1"/>
            <a:r>
              <a:rPr lang="en-US" sz="3600" dirty="0">
                <a:cs typeface="Courier New" pitchFamily="49" charset="0"/>
              </a:rPr>
              <a:t>TIMTOWTDI</a:t>
            </a:r>
          </a:p>
          <a:p>
            <a:r>
              <a:rPr lang="en-US" sz="3600" dirty="0" err="1">
                <a:cs typeface="Courier New" pitchFamily="49" charset="0"/>
              </a:rPr>
              <a:t>Module_exit</a:t>
            </a:r>
            <a:r>
              <a:rPr lang="en-US" sz="3600" dirty="0">
                <a:cs typeface="Courier New" pitchFamily="49" charset="0"/>
              </a:rPr>
              <a:t>()</a:t>
            </a:r>
          </a:p>
          <a:p>
            <a:pPr lvl="1"/>
            <a:r>
              <a:rPr lang="en-US" sz="3200" dirty="0">
                <a:cs typeface="Courier New" pitchFamily="49" charset="0"/>
              </a:rPr>
              <a:t>Same but called when module released.</a:t>
            </a:r>
          </a:p>
        </p:txBody>
      </p:sp>
    </p:spTree>
    <p:extLst>
      <p:ext uri="{BB962C8B-B14F-4D97-AF65-F5344CB8AC3E}">
        <p14:creationId xmlns:p14="http://schemas.microsoft.com/office/powerpoint/2010/main" val="3777631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Modules:</a:t>
            </a:r>
            <a:br>
              <a:rPr lang="en-US" dirty="0"/>
            </a:br>
            <a:r>
              <a:rPr lang="en-US" dirty="0"/>
              <a:t>Listing, loading and removing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command line:</a:t>
            </a:r>
          </a:p>
          <a:p>
            <a:pPr lvl="1"/>
            <a:r>
              <a:rPr lang="en-US" dirty="0" err="1"/>
              <a:t>lsmod</a:t>
            </a:r>
            <a:endParaRPr lang="en-US" dirty="0"/>
          </a:p>
          <a:p>
            <a:pPr lvl="2"/>
            <a:r>
              <a:rPr lang="en-US" dirty="0"/>
              <a:t>List modules.</a:t>
            </a:r>
          </a:p>
          <a:p>
            <a:pPr lvl="1"/>
            <a:r>
              <a:rPr lang="en-US" dirty="0" err="1"/>
              <a:t>insmod</a:t>
            </a:r>
            <a:endParaRPr lang="en-US" dirty="0"/>
          </a:p>
          <a:p>
            <a:pPr lvl="2"/>
            <a:r>
              <a:rPr lang="en-US" dirty="0"/>
              <a:t>Insert module into kernel</a:t>
            </a:r>
          </a:p>
          <a:p>
            <a:pPr lvl="3"/>
            <a:r>
              <a:rPr lang="en-US" dirty="0"/>
              <a:t>Adds to list of available modules</a:t>
            </a:r>
          </a:p>
          <a:p>
            <a:pPr lvl="2"/>
            <a:r>
              <a:rPr lang="en-US" dirty="0"/>
              <a:t>Causes function specified by </a:t>
            </a:r>
            <a:r>
              <a:rPr lang="en-US" dirty="0" err="1"/>
              <a:t>module_init</a:t>
            </a:r>
            <a:r>
              <a:rPr lang="en-US" dirty="0"/>
              <a:t>() to be called.</a:t>
            </a:r>
          </a:p>
          <a:p>
            <a:pPr lvl="1"/>
            <a:r>
              <a:rPr lang="en-US" dirty="0" err="1"/>
              <a:t>rmmod</a:t>
            </a:r>
            <a:endParaRPr lang="en-US" dirty="0"/>
          </a:p>
          <a:p>
            <a:pPr lvl="2"/>
            <a:r>
              <a:rPr lang="en-US" dirty="0"/>
              <a:t>Removes module from kernel</a:t>
            </a:r>
          </a:p>
        </p:txBody>
      </p:sp>
    </p:spTree>
    <p:extLst>
      <p:ext uri="{BB962C8B-B14F-4D97-AF65-F5344CB8AC3E}">
        <p14:creationId xmlns:p14="http://schemas.microsoft.com/office/powerpoint/2010/main" val="179607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               Size  Used by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memory              10888  0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hello                9600  0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binfmt_misc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        18572  1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bridge              63776  0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stp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                11140  1 bridge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bnep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               22912  2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video               29844  0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7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(very) simple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insmod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xxxxx.ko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/>
              <a:t>Says to insert the module into the kernel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Traditional UNIX Kernel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7514" y="1600200"/>
            <a:ext cx="367697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(better) way to load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Modprobe</a:t>
            </a:r>
            <a:r>
              <a:rPr lang="en-US" dirty="0"/>
              <a:t> is a smarter version of </a:t>
            </a:r>
            <a:r>
              <a:rPr lang="en-US" dirty="0" err="1"/>
              <a:t>insmod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Actually it’s a smarter version of </a:t>
            </a:r>
            <a:r>
              <a:rPr lang="en-US" dirty="0" err="1"/>
              <a:t>insmod</a:t>
            </a:r>
            <a:r>
              <a:rPr lang="en-US" dirty="0"/>
              <a:t>, </a:t>
            </a:r>
            <a:r>
              <a:rPr lang="en-US" dirty="0" err="1"/>
              <a:t>lsmod</a:t>
            </a:r>
            <a:r>
              <a:rPr lang="en-US" dirty="0"/>
              <a:t> and </a:t>
            </a:r>
            <a:r>
              <a:rPr lang="en-US" dirty="0" err="1"/>
              <a:t>rmmod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It can use short names/aliases for modules</a:t>
            </a:r>
          </a:p>
          <a:p>
            <a:pPr lvl="2"/>
            <a:r>
              <a:rPr lang="en-US" dirty="0"/>
              <a:t>It will first install any dependent modules</a:t>
            </a:r>
          </a:p>
          <a:p>
            <a:r>
              <a:rPr lang="en-US" dirty="0"/>
              <a:t>We’ll use </a:t>
            </a:r>
            <a:r>
              <a:rPr lang="en-US" dirty="0" err="1"/>
              <a:t>insmod</a:t>
            </a:r>
            <a:r>
              <a:rPr lang="en-US" dirty="0"/>
              <a:t> for the most part</a:t>
            </a:r>
          </a:p>
          <a:p>
            <a:pPr lvl="1"/>
            <a:r>
              <a:rPr lang="en-US" dirty="0"/>
              <a:t>But be aware of </a:t>
            </a:r>
            <a:r>
              <a:rPr lang="en-US" dirty="0" err="1"/>
              <a:t>modprobe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61969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535454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module.h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kernel.h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MODULE_LICENSE("Dual BSD/GPL");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("&lt;1&gt; Hello World!\n");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("&lt;1&gt; Bye world!\n");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module_init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module_exit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hello_exit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When </a:t>
            </a:r>
            <a:r>
              <a:rPr lang="en-US" dirty="0" err="1"/>
              <a:t>insmod</a:t>
            </a:r>
            <a:r>
              <a:rPr lang="en-US" dirty="0"/>
              <a:t>, log file gets a “Hello World!”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rmmod</a:t>
            </a:r>
            <a:r>
              <a:rPr lang="en-US" dirty="0"/>
              <a:t>, that message prints to log (and console…)</a:t>
            </a:r>
          </a:p>
          <a:p>
            <a:endParaRPr lang="en-US" dirty="0"/>
          </a:p>
          <a:p>
            <a:r>
              <a:rPr lang="en-US" dirty="0"/>
              <a:t>It’s not the name, it’s the </a:t>
            </a:r>
            <a:r>
              <a:rPr lang="en-US" dirty="0" err="1"/>
              <a:t>module_init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76550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43" y="381000"/>
            <a:ext cx="10515600" cy="1325563"/>
          </a:xfrm>
        </p:spPr>
        <p:txBody>
          <a:bodyPr/>
          <a:lstStyle/>
          <a:p>
            <a:r>
              <a:rPr lang="en-US" dirty="0"/>
              <a:t>Modules?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different reasons one might have a module</a:t>
            </a:r>
          </a:p>
          <a:p>
            <a:pPr lvl="1"/>
            <a:r>
              <a:rPr lang="en-US" dirty="0"/>
              <a:t>But the main one is to create a device driver</a:t>
            </a:r>
          </a:p>
          <a:p>
            <a:pPr lvl="1"/>
            <a:r>
              <a:rPr lang="en-US" dirty="0"/>
              <a:t>It’s not realistic for Linux to have a device driver for all possible hardware in memory all at once.</a:t>
            </a:r>
          </a:p>
          <a:p>
            <a:pPr lvl="2"/>
            <a:r>
              <a:rPr lang="en-US" dirty="0"/>
              <a:t>Would be too much code, requiring too much memory.</a:t>
            </a:r>
          </a:p>
          <a:p>
            <a:pPr lvl="1"/>
            <a:r>
              <a:rPr lang="en-US" dirty="0"/>
              <a:t>So we have devices as modules</a:t>
            </a:r>
          </a:p>
          <a:p>
            <a:pPr lvl="2"/>
            <a:r>
              <a:rPr lang="en-US" dirty="0"/>
              <a:t>Loaded as needed.</a:t>
            </a:r>
          </a:p>
        </p:txBody>
      </p:sp>
    </p:spTree>
    <p:extLst>
      <p:ext uri="{BB962C8B-B14F-4D97-AF65-F5344CB8AC3E}">
        <p14:creationId xmlns:p14="http://schemas.microsoft.com/office/powerpoint/2010/main" val="348585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driver</a:t>
            </a:r>
            <a:br>
              <a:rPr lang="en-US" dirty="0"/>
            </a:br>
            <a:r>
              <a:rPr lang="en-US" sz="3100" dirty="0"/>
              <a:t>(Thanks Wikipedia!)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device driver is a computer program allowing higher-level computer programs to interact with a hardware device.</a:t>
            </a:r>
          </a:p>
          <a:p>
            <a:pPr lvl="1"/>
            <a:r>
              <a:rPr lang="en-US" dirty="0"/>
              <a:t>A driver typically communicates with the device through the computer bus or communications subsystem to which the hardware connects. </a:t>
            </a:r>
          </a:p>
          <a:p>
            <a:pPr lvl="1"/>
            <a:r>
              <a:rPr lang="en-US" dirty="0"/>
              <a:t>When a calling program invokes a routine in the driver, the driver issues commands to the device.</a:t>
            </a:r>
          </a:p>
          <a:p>
            <a:pPr lvl="1"/>
            <a:r>
              <a:rPr lang="en-US" dirty="0"/>
              <a:t>Drivers are hardware-dependent and operating-system-specific.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in Linux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4267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special files called “device files” in Linux.</a:t>
            </a:r>
          </a:p>
          <a:p>
            <a:pPr lvl="1"/>
            <a:r>
              <a:rPr lang="en-US" dirty="0"/>
              <a:t>A user can interact with it much like a normal file.</a:t>
            </a:r>
          </a:p>
          <a:p>
            <a:pPr lvl="1"/>
            <a:r>
              <a:rPr lang="en-US" dirty="0"/>
              <a:t>But they </a:t>
            </a:r>
            <a:r>
              <a:rPr lang="en-US" i="1" dirty="0"/>
              <a:t>generally</a:t>
            </a:r>
            <a:r>
              <a:rPr lang="en-US" dirty="0"/>
              <a:t> provide access to a physical device.</a:t>
            </a:r>
          </a:p>
          <a:p>
            <a:pPr lvl="1"/>
            <a:r>
              <a:rPr lang="en-US" dirty="0"/>
              <a:t>They are generally found in /dev and /sys</a:t>
            </a:r>
          </a:p>
          <a:p>
            <a:pPr lvl="2"/>
            <a:r>
              <a:rPr lang="en-US" dirty="0"/>
              <a:t>/dev/</a:t>
            </a:r>
            <a:r>
              <a:rPr lang="en-US" dirty="0" err="1"/>
              <a:t>fb</a:t>
            </a:r>
            <a:r>
              <a:rPr lang="en-US" dirty="0"/>
              <a:t> is the frame buffer</a:t>
            </a:r>
          </a:p>
          <a:p>
            <a:pPr lvl="2"/>
            <a:r>
              <a:rPr lang="en-US" dirty="0"/>
              <a:t>/dev/ttyS0 is one of the serial ports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4114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all devices files correspond to physical devices.</a:t>
            </a:r>
          </a:p>
          <a:p>
            <a:pPr lvl="1"/>
            <a:r>
              <a:rPr lang="en-US" dirty="0"/>
              <a:t>Pseudo-devices. </a:t>
            </a:r>
          </a:p>
          <a:p>
            <a:pPr lvl="2"/>
            <a:r>
              <a:rPr lang="en-US" dirty="0"/>
              <a:t>Provide various functions to the programmer</a:t>
            </a:r>
          </a:p>
          <a:p>
            <a:pPr lvl="2"/>
            <a:r>
              <a:rPr lang="en-US" dirty="0"/>
              <a:t>/dev/null</a:t>
            </a:r>
          </a:p>
          <a:p>
            <a:pPr lvl="3"/>
            <a:r>
              <a:rPr lang="en-US" dirty="0"/>
              <a:t> Accepts and discards all input; produces no output.</a:t>
            </a:r>
          </a:p>
          <a:p>
            <a:pPr lvl="2"/>
            <a:r>
              <a:rPr lang="en-US" dirty="0"/>
              <a:t>/dev/zero </a:t>
            </a:r>
          </a:p>
          <a:p>
            <a:pPr lvl="3"/>
            <a:r>
              <a:rPr lang="en-US" dirty="0"/>
              <a:t>Produces a continuous stream of NULL (zero value) bytes.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4223" y="4888467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crw-rw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---- 1 root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dialout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4,  64 Jun 20 13:01 ttyS0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in Linux (2/2)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Pretty clearly you need a way to connect the device file to the actual device</a:t>
            </a:r>
          </a:p>
          <a:p>
            <a:pPr lvl="1"/>
            <a:r>
              <a:rPr lang="en-US" dirty="0"/>
              <a:t>Or pseudo device for that matter</a:t>
            </a:r>
          </a:p>
          <a:p>
            <a:r>
              <a:rPr lang="en-US" dirty="0"/>
              <a:t>We want to be able to “fake” this by writing functions that handle the file I/O.</a:t>
            </a:r>
          </a:p>
          <a:p>
            <a:pPr lvl="1"/>
            <a:r>
              <a:rPr lang="en-US" dirty="0"/>
              <a:t>So we need to associate functions with all the things we can do with a file.</a:t>
            </a:r>
          </a:p>
          <a:p>
            <a:pPr lvl="2"/>
            <a:r>
              <a:rPr lang="en-US" dirty="0"/>
              <a:t>Open, close.  </a:t>
            </a:r>
          </a:p>
          <a:p>
            <a:pPr lvl="2"/>
            <a:r>
              <a:rPr lang="en-US" dirty="0"/>
              <a:t>Read, write.</a:t>
            </a:r>
          </a:p>
          <a:p>
            <a:r>
              <a:rPr lang="en-US" dirty="0"/>
              <a:t>Today we’ll talk about all that…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vs. User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Space</a:t>
            </a:r>
          </a:p>
          <a:p>
            <a:pPr lvl="1"/>
            <a:r>
              <a:rPr lang="en-US" dirty="0"/>
              <a:t>End-user programs.  They use the kernel to interface to the hardware.</a:t>
            </a:r>
          </a:p>
          <a:p>
            <a:r>
              <a:rPr lang="en-US" dirty="0"/>
              <a:t>Kernel Space</a:t>
            </a:r>
          </a:p>
          <a:p>
            <a:pPr lvl="1"/>
            <a:r>
              <a:rPr lang="en-US" dirty="0"/>
              <a:t>Provides a standard (and hopefully multi-user secure) method of using and sharing the hardware.</a:t>
            </a:r>
          </a:p>
          <a:p>
            <a:pPr lvl="2"/>
            <a:r>
              <a:rPr lang="en-US" dirty="0"/>
              <a:t>Private function member might be a good analogy.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71452"/>
            <a:ext cx="3714750" cy="454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1200" y="5444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16433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“device”?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37360"/>
            <a:ext cx="8763000" cy="4388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Linux devices are accessed from user space in exactly the same way files are accessed.</a:t>
            </a:r>
          </a:p>
          <a:p>
            <a:pPr lvl="1"/>
            <a:r>
              <a:rPr lang="en-US" dirty="0"/>
              <a:t>They are generally found in /dev and /sys</a:t>
            </a:r>
          </a:p>
          <a:p>
            <a:r>
              <a:rPr lang="en-US" dirty="0"/>
              <a:t>To link normal files with a kernel module, each device has a “major number”</a:t>
            </a:r>
          </a:p>
          <a:p>
            <a:pPr lvl="1"/>
            <a:r>
              <a:rPr lang="en-US" dirty="0"/>
              <a:t>Each device also has a “minor number” which can be used by the device to distinguish what job it is doing.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-l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/fd0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/fd0u1680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brwxrwxrwx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  1 root  floppy   2,  0 Jul  5  2000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/fd0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brw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----   1 root  floppy   2, 44 Jul  5  2000 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/fd0u1680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1" y="6260069"/>
            <a:ext cx="870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floppy devices.  They are actually both the same bit of hardware using the same driver</a:t>
            </a:r>
          </a:p>
          <a:p>
            <a:r>
              <a:rPr lang="en-US" dirty="0">
                <a:solidFill>
                  <a:srgbClr val="FF0000"/>
                </a:solidFill>
              </a:rPr>
              <a:t>(major number is 2), but one is 1.68MB the other 1.44.  </a:t>
            </a:r>
          </a:p>
        </p:txBody>
      </p:sp>
    </p:spTree>
    <p:extLst>
      <p:ext uri="{BB962C8B-B14F-4D97-AF65-F5344CB8AC3E}">
        <p14:creationId xmlns:p14="http://schemas.microsoft.com/office/powerpoint/2010/main" val="89745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mknod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/memory c 60 0</a:t>
            </a:r>
          </a:p>
          <a:p>
            <a:pPr lvl="1"/>
            <a:r>
              <a:rPr lang="en-US" dirty="0"/>
              <a:t>Creates a device named /</a:t>
            </a:r>
            <a:r>
              <a:rPr lang="en-US" dirty="0" err="1"/>
              <a:t>dev</a:t>
            </a:r>
            <a:r>
              <a:rPr lang="en-US" dirty="0"/>
              <a:t>/memory</a:t>
            </a:r>
          </a:p>
          <a:p>
            <a:pPr lvl="1"/>
            <a:r>
              <a:rPr lang="en-US" dirty="0"/>
              <a:t>Major number 60</a:t>
            </a:r>
          </a:p>
          <a:p>
            <a:pPr lvl="1"/>
            <a:r>
              <a:rPr lang="en-US" dirty="0"/>
              <a:t>Minor number 0</a:t>
            </a:r>
          </a:p>
          <a:p>
            <a:r>
              <a:rPr lang="en-US" dirty="0"/>
              <a:t>Minor numbers are passed to the driver to distinguish different hardware with the same driver.</a:t>
            </a:r>
          </a:p>
          <a:p>
            <a:pPr lvl="1"/>
            <a:r>
              <a:rPr lang="en-US" dirty="0"/>
              <a:t>Or, potentially, the same hardware with different parameters (as the floppy example)</a:t>
            </a:r>
          </a:p>
        </p:txBody>
      </p:sp>
    </p:spTree>
    <p:extLst>
      <p:ext uri="{BB962C8B-B14F-4D97-AF65-F5344CB8AC3E}">
        <p14:creationId xmlns:p14="http://schemas.microsoft.com/office/powerpoint/2010/main" val="1673210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Solution: </a:t>
            </a:r>
            <a:r>
              <a:rPr lang="en-US"/>
              <a:t>Kernel “Libraries”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Kernel libraries re-implement a lot of the functionality programmers expect in user space</a:t>
            </a:r>
          </a:p>
          <a:p>
            <a:pPr lvl="1"/>
            <a:r>
              <a:rPr lang="en-US" dirty="0"/>
              <a:t>Are statically compiled into the kernel</a:t>
            </a:r>
          </a:p>
          <a:p>
            <a:pPr lvl="1"/>
            <a:r>
              <a:rPr lang="en-US" dirty="0"/>
              <a:t>Automatically available just by including relevant header</a:t>
            </a:r>
          </a:p>
          <a:p>
            <a:pPr lvl="1"/>
            <a:r>
              <a:rPr lang="en-US" dirty="0"/>
              <a:t>Built to be kernel-safe (sleeping, waiting, locking, etc. is done properly)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pPr lvl="1"/>
            <a:r>
              <a:rPr lang="en-US" dirty="0"/>
              <a:t>Utilities: </a:t>
            </a:r>
            <a:r>
              <a:rPr lang="en-US" dirty="0" err="1"/>
              <a:t>kmalloc</a:t>
            </a:r>
            <a:r>
              <a:rPr lang="en-US" dirty="0"/>
              <a:t>, </a:t>
            </a:r>
            <a:r>
              <a:rPr lang="en-US" dirty="0" err="1"/>
              <a:t>kthreads</a:t>
            </a:r>
            <a:r>
              <a:rPr lang="en-US" dirty="0"/>
              <a:t>, string parsing, etc.</a:t>
            </a:r>
          </a:p>
          <a:p>
            <a:pPr lvl="1"/>
            <a:r>
              <a:rPr lang="en-US" dirty="0"/>
              <a:t>Containers: hash tables, binary trees etc.</a:t>
            </a:r>
          </a:p>
          <a:p>
            <a:pPr lvl="1"/>
            <a:r>
              <a:rPr lang="en-US" dirty="0"/>
              <a:t>Algorithms: sorting, compression</a:t>
            </a:r>
          </a:p>
          <a:p>
            <a:pPr lvl="1">
              <a:lnSpc>
                <a:spcPct val="70000"/>
              </a:lnSpc>
            </a:pP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Mostly found under </a:t>
            </a:r>
            <a:r>
              <a:rPr lang="en-US" dirty="0">
                <a:latin typeface="Courier New"/>
                <a:cs typeface="Courier New"/>
              </a:rPr>
              <a:t>/lib</a:t>
            </a:r>
            <a:r>
              <a:rPr lang="en-US" dirty="0">
                <a:latin typeface="Verdana"/>
                <a:cs typeface="Verdan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/include/</a:t>
            </a:r>
            <a:r>
              <a:rPr lang="en-US" dirty="0" err="1">
                <a:latin typeface="Courier New"/>
                <a:cs typeface="Courier New"/>
              </a:rPr>
              <a:t>linux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109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FF3D-2BED-4085-BAB8-43680698D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Linux Kernel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A4B9F-4B0A-409E-AFE3-9E703E58A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466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“Libraries”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/>
              <a:t>Mostly found under </a:t>
            </a:r>
            <a:r>
              <a:rPr lang="en-US" dirty="0">
                <a:latin typeface="Courier New"/>
                <a:cs typeface="Courier New"/>
              </a:rPr>
              <a:t>/lib</a:t>
            </a:r>
            <a:r>
              <a:rPr lang="en-US" dirty="0">
                <a:latin typeface="Verdana"/>
                <a:cs typeface="Verdan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/include/</a:t>
            </a:r>
            <a:r>
              <a:rPr lang="en-US" dirty="0" err="1">
                <a:latin typeface="Courier New"/>
                <a:cs typeface="Courier New"/>
              </a:rPr>
              <a:t>linux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Many kernel “libraries” have clear analogues to user space libraries: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- malloc/free vs </a:t>
            </a:r>
            <a:r>
              <a:rPr lang="en-US" u="sng" dirty="0" err="1"/>
              <a:t>kmalloc</a:t>
            </a:r>
            <a:r>
              <a:rPr lang="en-US" u="sng" dirty="0"/>
              <a:t>/</a:t>
            </a:r>
            <a:r>
              <a:rPr lang="en-US" u="sng" dirty="0" err="1"/>
              <a:t>kfree</a:t>
            </a:r>
            <a:endParaRPr lang="en-US" u="sng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pthread_create</a:t>
            </a:r>
            <a:r>
              <a:rPr lang="en-US" dirty="0"/>
              <a:t> vs </a:t>
            </a:r>
            <a:r>
              <a:rPr lang="en-US" u="sng" dirty="0" err="1"/>
              <a:t>kthread_create</a:t>
            </a:r>
            <a:endParaRPr lang="en-US" u="sng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- sleep/</a:t>
            </a:r>
            <a:r>
              <a:rPr lang="en-US" dirty="0" err="1"/>
              <a:t>usleep</a:t>
            </a:r>
            <a:r>
              <a:rPr lang="en-US" dirty="0"/>
              <a:t>/</a:t>
            </a:r>
            <a:r>
              <a:rPr lang="en-US" dirty="0" err="1"/>
              <a:t>nanosleep</a:t>
            </a:r>
            <a:r>
              <a:rPr lang="en-US" dirty="0"/>
              <a:t> (user) vs </a:t>
            </a:r>
            <a:br>
              <a:rPr lang="en-US" dirty="0"/>
            </a:br>
            <a:r>
              <a:rPr lang="en-US" dirty="0"/>
              <a:t>	  </a:t>
            </a:r>
            <a:r>
              <a:rPr lang="en-US" u="sng" dirty="0" err="1"/>
              <a:t>msleep</a:t>
            </a:r>
            <a:r>
              <a:rPr lang="en-US" dirty="0"/>
              <a:t> (kernel)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Some, however, are a bit different:</a:t>
            </a:r>
          </a:p>
          <a:p>
            <a:pPr marL="0" indent="0">
              <a:buNone/>
            </a:pPr>
            <a:r>
              <a:rPr lang="en-US" dirty="0"/>
              <a:t>	- e.g., linked list implementation</a:t>
            </a:r>
          </a:p>
          <a:p>
            <a:pPr lvl="1">
              <a:lnSpc>
                <a:spcPct val="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05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also:</a:t>
            </a:r>
          </a:p>
          <a:p>
            <a:pPr lvl="1"/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list.h</a:t>
            </a:r>
            <a:endParaRPr lang="en-US" dirty="0"/>
          </a:p>
          <a:p>
            <a:pPr lvl="1"/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types.h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Moral of the story: </a:t>
            </a:r>
          </a:p>
          <a:p>
            <a:pPr marL="0" indent="0" algn="ctr">
              <a:buNone/>
            </a:pPr>
            <a:r>
              <a:rPr lang="en-US" i="1" dirty="0"/>
              <a:t>Always search for functionality before writing it yourself.</a:t>
            </a:r>
          </a:p>
        </p:txBody>
      </p:sp>
    </p:spTree>
    <p:extLst>
      <p:ext uri="{BB962C8B-B14F-4D97-AF65-F5344CB8AC3E}">
        <p14:creationId xmlns:p14="http://schemas.microsoft.com/office/powerpoint/2010/main" val="2867366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important note is that module stuff is written in kernel space.</a:t>
            </a:r>
          </a:p>
          <a:p>
            <a:pPr lvl="1"/>
            <a:r>
              <a:rPr lang="en-US" dirty="0"/>
              <a:t>That means you can’t do a lot of things you might want to!</a:t>
            </a:r>
          </a:p>
          <a:p>
            <a:pPr lvl="2"/>
            <a:r>
              <a:rPr lang="en-US" dirty="0"/>
              <a:t>File I/O is a really bad idea</a:t>
            </a:r>
          </a:p>
          <a:p>
            <a:pPr lvl="2"/>
            <a:r>
              <a:rPr lang="en-US" dirty="0"/>
              <a:t>Talking to memory-mapped I/O devices requires effort</a:t>
            </a:r>
          </a:p>
          <a:p>
            <a:pPr lvl="3"/>
            <a:r>
              <a:rPr lang="en-US" dirty="0"/>
              <a:t>Still have virtual memory</a:t>
            </a:r>
          </a:p>
          <a:p>
            <a:pPr lvl="2"/>
            <a:r>
              <a:rPr lang="en-US" dirty="0"/>
              <a:t>Things like </a:t>
            </a:r>
            <a:r>
              <a:rPr lang="en-US" dirty="0" err="1"/>
              <a:t>malloc</a:t>
            </a:r>
            <a:r>
              <a:rPr lang="en-US" dirty="0"/>
              <a:t> don’t quite work</a:t>
            </a:r>
          </a:p>
          <a:p>
            <a:pPr lvl="3"/>
            <a:r>
              <a:rPr lang="en-US" dirty="0"/>
              <a:t>Thus </a:t>
            </a:r>
            <a:r>
              <a:rPr lang="en-US" dirty="0" err="1"/>
              <a:t>kmalloc</a:t>
            </a:r>
            <a:r>
              <a:rPr lang="en-US" dirty="0"/>
              <a:t>, </a:t>
            </a:r>
            <a:r>
              <a:rPr lang="en-US" dirty="0" err="1"/>
              <a:t>kprint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Can be an unpleasant place to live…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68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91C4-A42F-4F16-8AE0-832210A53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Linux Boot Process – Simple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43473-66E8-4F19-994F-16529C09D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Manish Shrivastava</a:t>
            </a:r>
          </a:p>
        </p:txBody>
      </p:sp>
    </p:spTree>
    <p:extLst>
      <p:ext uri="{BB962C8B-B14F-4D97-AF65-F5344CB8AC3E}">
        <p14:creationId xmlns:p14="http://schemas.microsoft.com/office/powerpoint/2010/main" val="796173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FC8E-7D3D-48B2-BE30-BC5C594E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Overview</a:t>
            </a:r>
          </a:p>
        </p:txBody>
      </p:sp>
      <p:pic>
        <p:nvPicPr>
          <p:cNvPr id="5" name="Content Placeholder 4" descr="A picture containing clock, meter, street&#10;&#10;Description automatically generated">
            <a:extLst>
              <a:ext uri="{FF2B5EF4-FFF2-40B4-BE49-F238E27FC236}">
                <a16:creationId xmlns:a16="http://schemas.microsoft.com/office/drawing/2014/main" id="{EDCE6D40-2B11-4617-939F-2FC0ADBF9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90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7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Input Output System</a:t>
            </a:r>
          </a:p>
          <a:p>
            <a:r>
              <a:rPr lang="en-US" dirty="0"/>
              <a:t>Has two responsibilities:</a:t>
            </a:r>
          </a:p>
          <a:p>
            <a:pPr lvl="1"/>
            <a:r>
              <a:rPr lang="en-US" dirty="0"/>
              <a:t>POST - Power On Self Test</a:t>
            </a:r>
          </a:p>
          <a:p>
            <a:pPr lvl="1"/>
            <a:r>
              <a:rPr lang="en-US" dirty="0"/>
              <a:t>Load and execute the bootloader.</a:t>
            </a:r>
          </a:p>
          <a:p>
            <a:r>
              <a:rPr lang="en-US" dirty="0"/>
              <a:t>“hardcoded” to look at the first sector of a bootable device.</a:t>
            </a:r>
          </a:p>
        </p:txBody>
      </p:sp>
    </p:spTree>
    <p:extLst>
      <p:ext uri="{BB962C8B-B14F-4D97-AF65-F5344CB8AC3E}">
        <p14:creationId xmlns:p14="http://schemas.microsoft.com/office/powerpoint/2010/main" val="1264566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MBR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6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4700"/>
          </a:xfrm>
        </p:spPr>
        <p:txBody>
          <a:bodyPr/>
          <a:lstStyle/>
          <a:p>
            <a:r>
              <a:rPr lang="en-US" dirty="0"/>
              <a:t>The term used to refer to a </a:t>
            </a:r>
            <a:r>
              <a:rPr lang="en-US" i="1" dirty="0"/>
              <a:t>partitioning scheme</a:t>
            </a:r>
            <a:r>
              <a:rPr lang="en-US" dirty="0"/>
              <a:t> or </a:t>
            </a:r>
            <a:r>
              <a:rPr lang="en-US" i="1" dirty="0"/>
              <a:t>sector 0</a:t>
            </a:r>
            <a:r>
              <a:rPr lang="en-US" dirty="0"/>
              <a:t> of a storage device.</a:t>
            </a:r>
          </a:p>
          <a:p>
            <a:r>
              <a:rPr lang="en-US" dirty="0"/>
              <a:t>Split into 3 sections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978946" y="3743660"/>
          <a:ext cx="986476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2448">
                  <a:extLst>
                    <a:ext uri="{9D8B030D-6E8A-4147-A177-3AD203B41FA5}">
                      <a16:colId xmlns:a16="http://schemas.microsoft.com/office/drawing/2014/main" val="2391831991"/>
                    </a:ext>
                  </a:extLst>
                </a:gridCol>
                <a:gridCol w="3052004">
                  <a:extLst>
                    <a:ext uri="{9D8B030D-6E8A-4147-A177-3AD203B41FA5}">
                      <a16:colId xmlns:a16="http://schemas.microsoft.com/office/drawing/2014/main" val="394097488"/>
                    </a:ext>
                  </a:extLst>
                </a:gridCol>
                <a:gridCol w="1140310">
                  <a:extLst>
                    <a:ext uri="{9D8B030D-6E8A-4147-A177-3AD203B41FA5}">
                      <a16:colId xmlns:a16="http://schemas.microsoft.com/office/drawing/2014/main" val="1441831416"/>
                    </a:ext>
                  </a:extLst>
                </a:gridCol>
              </a:tblGrid>
              <a:tr h="6059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Bootloader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Boot Signature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560078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446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37147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237592"/>
            <a:ext cx="10515600" cy="144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BIOS loads the bootloader code into RAM and executes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79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Bootloader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3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33D2-406B-4F6A-A884-A8EA323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A899-BCAA-4936-AEC9-A437380B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monolithic program?</a:t>
            </a:r>
          </a:p>
          <a:p>
            <a:r>
              <a:rPr lang="en-IN" dirty="0"/>
              <a:t>What is a Monolithic Kernel?</a:t>
            </a:r>
          </a:p>
        </p:txBody>
      </p:sp>
    </p:spTree>
    <p:extLst>
      <p:ext uri="{BB962C8B-B14F-4D97-AF65-F5344CB8AC3E}">
        <p14:creationId xmlns:p14="http://schemas.microsoft.com/office/powerpoint/2010/main" val="1820876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loading the operating system into memory.</a:t>
            </a:r>
          </a:p>
          <a:p>
            <a:r>
              <a:rPr lang="en-US" dirty="0"/>
              <a:t>LILO (Linux Loader) was the default for a long time</a:t>
            </a:r>
          </a:p>
          <a:p>
            <a:r>
              <a:rPr lang="en-US" dirty="0"/>
              <a:t>It works by pointing to the first sector where the kernel is stored (simplified).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812" b="6468"/>
          <a:stretch/>
        </p:blipFill>
        <p:spPr>
          <a:xfrm>
            <a:off x="1752063" y="3732353"/>
            <a:ext cx="7456483" cy="176976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6605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 limited functionality due to the 446 bytes available in MBR</a:t>
            </a:r>
          </a:p>
        </p:txBody>
      </p:sp>
    </p:spTree>
    <p:extLst>
      <p:ext uri="{BB962C8B-B14F-4D97-AF65-F5344CB8AC3E}">
        <p14:creationId xmlns:p14="http://schemas.microsoft.com/office/powerpoint/2010/main" val="1037402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Bootloader - GRUB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7730"/>
          </a:xfrm>
        </p:spPr>
        <p:txBody>
          <a:bodyPr/>
          <a:lstStyle/>
          <a:p>
            <a:r>
              <a:rPr lang="en-US" dirty="0"/>
              <a:t>GRUB replaced LILO as the default Linux bootloader (we’ll focus on version 2 but version 1 is similar).</a:t>
            </a:r>
          </a:p>
          <a:p>
            <a:r>
              <a:rPr lang="en-US" dirty="0"/>
              <a:t>Split into 3 stages.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2" y="3313355"/>
            <a:ext cx="9186153" cy="27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67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Bootloader - GRUB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 loads Stage 1.5</a:t>
            </a:r>
          </a:p>
          <a:p>
            <a:r>
              <a:rPr lang="en-US" dirty="0"/>
              <a:t>Stage 1.5 loads the grub kernel and </a:t>
            </a:r>
            <a:r>
              <a:rPr lang="en-US" dirty="0" err="1"/>
              <a:t>filesystem</a:t>
            </a:r>
            <a:r>
              <a:rPr lang="en-US" dirty="0"/>
              <a:t> modules needed to locate Stage 2 ( </a:t>
            </a:r>
            <a:r>
              <a:rPr lang="en-US" i="1" dirty="0"/>
              <a:t>/boot/grub2 </a:t>
            </a:r>
            <a:r>
              <a:rPr lang="en-US" dirty="0"/>
              <a:t>)</a:t>
            </a:r>
          </a:p>
          <a:p>
            <a:r>
              <a:rPr lang="en-US" dirty="0"/>
              <a:t>Stage 2 parses </a:t>
            </a:r>
            <a:r>
              <a:rPr lang="en-US" i="1" dirty="0"/>
              <a:t>/boot/grub2/</a:t>
            </a:r>
            <a:r>
              <a:rPr lang="en-US" i="1" dirty="0" err="1"/>
              <a:t>grub.cfg</a:t>
            </a:r>
            <a:r>
              <a:rPr lang="en-US" i="1" dirty="0"/>
              <a:t> </a:t>
            </a:r>
            <a:r>
              <a:rPr lang="en-US" dirty="0"/>
              <a:t>and displays GRUB Menu</a:t>
            </a:r>
          </a:p>
          <a:p>
            <a:r>
              <a:rPr lang="en-US" dirty="0"/>
              <a:t>When a (Linux) OS is selected, corresponding kernel image along with the appropriate </a:t>
            </a:r>
            <a:r>
              <a:rPr lang="en-US" dirty="0" err="1"/>
              <a:t>initramfs</a:t>
            </a:r>
            <a:r>
              <a:rPr lang="en-US" dirty="0"/>
              <a:t> images are loaded into memory.</a:t>
            </a:r>
          </a:p>
          <a:p>
            <a:r>
              <a:rPr lang="en-US" dirty="0"/>
              <a:t>If Windows is selected, GRUB </a:t>
            </a:r>
            <a:r>
              <a:rPr lang="en-US" dirty="0" err="1"/>
              <a:t>chainloads</a:t>
            </a:r>
            <a:r>
              <a:rPr lang="en-US" dirty="0"/>
              <a:t> the Windows Bootloader.</a:t>
            </a:r>
          </a:p>
        </p:txBody>
      </p:sp>
    </p:spTree>
    <p:extLst>
      <p:ext uri="{BB962C8B-B14F-4D97-AF65-F5344CB8AC3E}">
        <p14:creationId xmlns:p14="http://schemas.microsoft.com/office/powerpoint/2010/main" val="568207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Chicken-and-Egg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0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Chicken-and-Egg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needs to mount the root </a:t>
            </a:r>
            <a:r>
              <a:rPr lang="en-US" dirty="0" err="1"/>
              <a:t>filesystem</a:t>
            </a:r>
            <a:r>
              <a:rPr lang="en-US" dirty="0"/>
              <a:t> which can have one or more properties:</a:t>
            </a:r>
          </a:p>
          <a:p>
            <a:pPr lvl="1"/>
            <a:r>
              <a:rPr lang="en-US" dirty="0"/>
              <a:t>NFS</a:t>
            </a:r>
          </a:p>
          <a:p>
            <a:pPr lvl="1"/>
            <a:r>
              <a:rPr lang="en-US" dirty="0"/>
              <a:t>RAID</a:t>
            </a:r>
          </a:p>
          <a:p>
            <a:pPr lvl="1"/>
            <a:r>
              <a:rPr lang="en-US" dirty="0"/>
              <a:t>LVM</a:t>
            </a:r>
          </a:p>
          <a:p>
            <a:pPr lvl="1"/>
            <a:r>
              <a:rPr lang="en-US" dirty="0"/>
              <a:t>Encryption</a:t>
            </a:r>
          </a:p>
          <a:p>
            <a:r>
              <a:rPr lang="en-US" dirty="0"/>
              <a:t>The necessary modules are stored in </a:t>
            </a:r>
            <a:r>
              <a:rPr lang="en-US" i="1" dirty="0"/>
              <a:t>/lib/modules</a:t>
            </a:r>
          </a:p>
          <a:p>
            <a:r>
              <a:rPr lang="en-US" dirty="0"/>
              <a:t>In order to access them, the </a:t>
            </a:r>
            <a:r>
              <a:rPr lang="en-US" dirty="0" err="1"/>
              <a:t>filesystem</a:t>
            </a:r>
            <a:r>
              <a:rPr lang="en-US" dirty="0"/>
              <a:t> must be mounted.</a:t>
            </a:r>
          </a:p>
        </p:txBody>
      </p:sp>
    </p:spTree>
    <p:extLst>
      <p:ext uri="{BB962C8B-B14F-4D97-AF65-F5344CB8AC3E}">
        <p14:creationId xmlns:p14="http://schemas.microsoft.com/office/powerpoint/2010/main" val="1453527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Chicken-and-Egg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800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529255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Ram Disk (</a:t>
            </a:r>
            <a:r>
              <a:rPr lang="en-US" dirty="0" err="1"/>
              <a:t>initrd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temporary </a:t>
            </a:r>
            <a:r>
              <a:rPr lang="en-US" dirty="0" err="1"/>
              <a:t>filesystem</a:t>
            </a:r>
            <a:r>
              <a:rPr lang="en-US" dirty="0"/>
              <a:t> that has all the stuff needed to mount the root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r>
              <a:rPr lang="en-US" dirty="0"/>
              <a:t>Initial Ram Disk (</a:t>
            </a:r>
            <a:r>
              <a:rPr lang="en-US" dirty="0" err="1"/>
              <a:t>initrd</a:t>
            </a:r>
            <a:r>
              <a:rPr lang="en-US" dirty="0"/>
              <a:t>) is an image of a block device.</a:t>
            </a:r>
          </a:p>
          <a:p>
            <a:r>
              <a:rPr lang="en-US" dirty="0"/>
              <a:t>Grub makes it available as a special block device in memory (/dev/ram)</a:t>
            </a:r>
          </a:p>
          <a:p>
            <a:r>
              <a:rPr lang="en-US" dirty="0"/>
              <a:t>The kernel mounts this device and uses it as it’s root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r>
              <a:rPr lang="en-US" dirty="0"/>
              <a:t>Kernel must be compiled with the drivers needed to mount </a:t>
            </a:r>
            <a:r>
              <a:rPr lang="en-US" dirty="0" err="1"/>
              <a:t>initrd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11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Initrd</a:t>
            </a:r>
            <a:r>
              <a:rPr lang="en-US" dirty="0"/>
              <a:t> vs </a:t>
            </a:r>
            <a:r>
              <a:rPr lang="en-US" dirty="0" err="1"/>
              <a:t>Initramfs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0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initrd</a:t>
            </a:r>
            <a:r>
              <a:rPr lang="en-US" dirty="0"/>
              <a:t> vs </a:t>
            </a:r>
            <a:r>
              <a:rPr lang="en-US" dirty="0" err="1"/>
              <a:t>initramfs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Initrd</a:t>
            </a:r>
            <a:r>
              <a:rPr lang="en-US" dirty="0"/>
              <a:t> is made available as a block device that is mounted in memory.</a:t>
            </a:r>
          </a:p>
          <a:p>
            <a:r>
              <a:rPr lang="en-US" dirty="0" err="1"/>
              <a:t>Initramfs</a:t>
            </a:r>
            <a:r>
              <a:rPr lang="en-US" dirty="0"/>
              <a:t> is an archive that contains the directory structure of a typical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r>
              <a:rPr lang="en-US" dirty="0"/>
              <a:t>Archive is extracted to created a </a:t>
            </a:r>
            <a:r>
              <a:rPr lang="en-US" dirty="0" err="1"/>
              <a:t>tmpfs</a:t>
            </a:r>
            <a:r>
              <a:rPr lang="en-US" dirty="0"/>
              <a:t> (temporary </a:t>
            </a:r>
            <a:r>
              <a:rPr lang="en-US" dirty="0" err="1"/>
              <a:t>filesystem</a:t>
            </a:r>
            <a:r>
              <a:rPr lang="en-US" dirty="0"/>
              <a:t>)</a:t>
            </a:r>
          </a:p>
          <a:p>
            <a:r>
              <a:rPr lang="en-US" dirty="0"/>
              <a:t>Mounted in memory to create </a:t>
            </a:r>
            <a:r>
              <a:rPr lang="en-US" dirty="0" err="1"/>
              <a:t>initramfs</a:t>
            </a:r>
            <a:endParaRPr lang="en-US" dirty="0"/>
          </a:p>
          <a:p>
            <a:r>
              <a:rPr lang="en-US" dirty="0" err="1"/>
              <a:t>Initramfs</a:t>
            </a:r>
            <a:r>
              <a:rPr lang="en-US" dirty="0"/>
              <a:t> introduced in Linux Kernel v2.6.13</a:t>
            </a:r>
          </a:p>
        </p:txBody>
      </p:sp>
    </p:spTree>
    <p:extLst>
      <p:ext uri="{BB962C8B-B14F-4D97-AF65-F5344CB8AC3E}">
        <p14:creationId xmlns:p14="http://schemas.microsoft.com/office/powerpoint/2010/main" val="3895116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System V Release 4 </a:t>
            </a:r>
            <a:br>
              <a:rPr lang="en-NZ" dirty="0"/>
            </a:br>
            <a:r>
              <a:rPr lang="en-NZ" dirty="0"/>
              <a:t>(SVR4)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7990" y="1828800"/>
            <a:ext cx="543602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914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Initializes and configures memory and various hardware.</a:t>
            </a:r>
          </a:p>
          <a:p>
            <a:r>
              <a:rPr lang="en-US" dirty="0"/>
              <a:t>Extract </a:t>
            </a:r>
            <a:r>
              <a:rPr lang="en-US" dirty="0" err="1"/>
              <a:t>initramfs</a:t>
            </a:r>
            <a:r>
              <a:rPr lang="en-US" dirty="0"/>
              <a:t> into a </a:t>
            </a:r>
            <a:r>
              <a:rPr lang="en-US" dirty="0" err="1"/>
              <a:t>tempfs</a:t>
            </a:r>
            <a:r>
              <a:rPr lang="en-US" dirty="0"/>
              <a:t> and mount it in memory</a:t>
            </a:r>
          </a:p>
          <a:p>
            <a:r>
              <a:rPr lang="en-US" dirty="0"/>
              <a:t>Mount the root </a:t>
            </a:r>
            <a:r>
              <a:rPr lang="en-US" dirty="0" err="1"/>
              <a:t>filesystem</a:t>
            </a:r>
            <a:r>
              <a:rPr lang="en-US" dirty="0"/>
              <a:t> as read-only.</a:t>
            </a:r>
          </a:p>
          <a:p>
            <a:r>
              <a:rPr lang="en-US" dirty="0"/>
              <a:t>Start the first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285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SysV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97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SysV-Init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program started by the kernel, thus has a PID of 1.</a:t>
            </a:r>
          </a:p>
          <a:p>
            <a:r>
              <a:rPr lang="en-US" dirty="0"/>
              <a:t>A daemon that runs throughout the lifetime of the system until it shuts down. Manages all other daemons and programs.</a:t>
            </a:r>
          </a:p>
          <a:p>
            <a:r>
              <a:rPr lang="en-US" dirty="0"/>
              <a:t>Program is located at “/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48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rc.sysinit</a:t>
            </a:r>
            <a:r>
              <a:rPr lang="en-US" dirty="0"/>
              <a:t>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Located at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/</a:t>
            </a:r>
            <a:r>
              <a:rPr lang="en-US" dirty="0" err="1"/>
              <a:t>rc.sysinit</a:t>
            </a:r>
            <a:r>
              <a:rPr lang="en-US" dirty="0"/>
              <a:t>”, this is the first script that is executed by </a:t>
            </a:r>
            <a:r>
              <a:rPr lang="en-US" dirty="0" err="1"/>
              <a:t>init</a:t>
            </a:r>
            <a:r>
              <a:rPr lang="en-US" dirty="0"/>
              <a:t> and it will perform the following tasks:</a:t>
            </a:r>
          </a:p>
          <a:p>
            <a:pPr lvl="1"/>
            <a:r>
              <a:rPr lang="en-US" dirty="0"/>
              <a:t>Set the system’s hostname</a:t>
            </a:r>
          </a:p>
          <a:p>
            <a:pPr lvl="1"/>
            <a:r>
              <a:rPr lang="en-US" dirty="0"/>
              <a:t>Unmount </a:t>
            </a:r>
            <a:r>
              <a:rPr lang="en-US" dirty="0" err="1"/>
              <a:t>initramfs</a:t>
            </a:r>
            <a:endParaRPr lang="en-US" dirty="0"/>
          </a:p>
          <a:p>
            <a:pPr lvl="1"/>
            <a:r>
              <a:rPr lang="en-US" dirty="0"/>
              <a:t>Sets kernel parameters as defined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sysctl.conf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devfs</a:t>
            </a:r>
            <a:endParaRPr lang="en-US" dirty="0"/>
          </a:p>
          <a:p>
            <a:pPr lvl="1"/>
            <a:r>
              <a:rPr lang="en-US" dirty="0"/>
              <a:t>Mount </a:t>
            </a:r>
            <a:r>
              <a:rPr lang="en-US" dirty="0" err="1"/>
              <a:t>procfs</a:t>
            </a:r>
            <a:r>
              <a:rPr lang="en-US" dirty="0"/>
              <a:t> and </a:t>
            </a:r>
            <a:r>
              <a:rPr lang="en-US" dirty="0" err="1"/>
              <a:t>sysfs</a:t>
            </a:r>
            <a:endParaRPr lang="en-US" dirty="0"/>
          </a:p>
          <a:p>
            <a:pPr lvl="1"/>
            <a:r>
              <a:rPr lang="en-US" dirty="0"/>
              <a:t>Dumps the current contents of the kernel ring buffer into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dmesg</a:t>
            </a:r>
            <a:endParaRPr lang="en-US" dirty="0"/>
          </a:p>
          <a:p>
            <a:pPr lvl="1"/>
            <a:r>
              <a:rPr lang="en-US" dirty="0"/>
              <a:t>Process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(mounting and running 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Enable RAID and LVM</a:t>
            </a:r>
          </a:p>
          <a:p>
            <a:r>
              <a:rPr lang="en-US" dirty="0"/>
              <a:t>After the </a:t>
            </a:r>
            <a:r>
              <a:rPr lang="en-US" dirty="0" err="1"/>
              <a:t>rc.sysinit</a:t>
            </a:r>
            <a:r>
              <a:rPr lang="en-US" dirty="0"/>
              <a:t> script is executed, the relevant </a:t>
            </a:r>
            <a:r>
              <a:rPr lang="en-US" dirty="0" err="1"/>
              <a:t>runlevel</a:t>
            </a:r>
            <a:r>
              <a:rPr lang="en-US" dirty="0"/>
              <a:t> scripts are executed.</a:t>
            </a:r>
          </a:p>
        </p:txBody>
      </p:sp>
    </p:spTree>
    <p:extLst>
      <p:ext uri="{BB962C8B-B14F-4D97-AF65-F5344CB8AC3E}">
        <p14:creationId xmlns:p14="http://schemas.microsoft.com/office/powerpoint/2010/main" val="2442236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runlevel</a:t>
            </a:r>
            <a:r>
              <a:rPr lang="en-US" dirty="0"/>
              <a:t> describes the state of a system with regards to the services and functionality that is available.</a:t>
            </a:r>
          </a:p>
          <a:p>
            <a:r>
              <a:rPr lang="en-US" dirty="0"/>
              <a:t>There are a total of 7 </a:t>
            </a:r>
            <a:r>
              <a:rPr lang="en-US" dirty="0" err="1"/>
              <a:t>runlevels</a:t>
            </a:r>
            <a:r>
              <a:rPr lang="en-US" dirty="0"/>
              <a:t> which are defined as follows:</a:t>
            </a:r>
          </a:p>
          <a:p>
            <a:pPr lvl="1"/>
            <a:r>
              <a:rPr lang="en-US" dirty="0"/>
              <a:t>0: Halt or shutdown the system</a:t>
            </a:r>
          </a:p>
          <a:p>
            <a:pPr lvl="1"/>
            <a:r>
              <a:rPr lang="en-US" dirty="0"/>
              <a:t>1: Single user mode</a:t>
            </a:r>
          </a:p>
          <a:p>
            <a:pPr lvl="1"/>
            <a:r>
              <a:rPr lang="en-US" dirty="0"/>
              <a:t>2: Multi-user mode, without networking</a:t>
            </a:r>
          </a:p>
          <a:p>
            <a:pPr lvl="1"/>
            <a:r>
              <a:rPr lang="en-US" dirty="0"/>
              <a:t>3: Full multi user mode, with networking</a:t>
            </a:r>
          </a:p>
          <a:p>
            <a:pPr lvl="1"/>
            <a:r>
              <a:rPr lang="en-US" dirty="0"/>
              <a:t>4: Officially not defined; Unused</a:t>
            </a:r>
          </a:p>
          <a:p>
            <a:pPr lvl="1"/>
            <a:r>
              <a:rPr lang="en-US" dirty="0"/>
              <a:t>5: Full multi user with NFS and graphics (typical for desktops)</a:t>
            </a:r>
          </a:p>
          <a:p>
            <a:pPr lvl="1"/>
            <a:r>
              <a:rPr lang="en-US" dirty="0"/>
              <a:t>6: Reboot</a:t>
            </a:r>
          </a:p>
          <a:p>
            <a:r>
              <a:rPr lang="en-US" dirty="0"/>
              <a:t>Default </a:t>
            </a:r>
            <a:r>
              <a:rPr lang="en-US" dirty="0" err="1"/>
              <a:t>runlevel</a:t>
            </a:r>
            <a:r>
              <a:rPr lang="en-US" dirty="0"/>
              <a:t> is configured in the </a:t>
            </a:r>
            <a:r>
              <a:rPr lang="en-US" dirty="0" err="1"/>
              <a:t>config</a:t>
            </a:r>
            <a:r>
              <a:rPr lang="en-US" dirty="0"/>
              <a:t> file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inittab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076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Runlevel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Runlevel</a:t>
            </a:r>
            <a:r>
              <a:rPr lang="en-US" dirty="0"/>
              <a:t> scripts are responsible for starting and stopping services that will provide the functionality for the respective </a:t>
            </a:r>
            <a:r>
              <a:rPr lang="en-US" dirty="0" err="1"/>
              <a:t>runlevel</a:t>
            </a:r>
            <a:r>
              <a:rPr lang="en-US" dirty="0"/>
              <a:t>.</a:t>
            </a:r>
          </a:p>
          <a:p>
            <a:r>
              <a:rPr lang="en-US" dirty="0"/>
              <a:t>Located under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rc.d</a:t>
            </a:r>
            <a:r>
              <a:rPr lang="en-US" dirty="0"/>
              <a:t>”: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63040" y="4167248"/>
            <a:ext cx="12885" cy="276999"/>
          </a:xfrm>
          <a:prstGeom prst="rect">
            <a:avLst/>
          </a:prstGeom>
          <a:solidFill>
            <a:srgbClr val="F3F4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418800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$ ls -l /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etc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rc.d</a:t>
            </a:r>
            <a:br>
              <a:rPr lang="en-US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total 60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drwxr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2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  4096 Aug 26 09:19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init.d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1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  2617 Aug 17 2017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rc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drwxr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2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  4096 Aug 26 09:19 rc0.d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drwxr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2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  4096 Aug 26 09:19 rc1.d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drwxr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2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  4096 Aug 26 09:19 rc2.d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drwxr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2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  4096 Aug 26 09:19 rc3.d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drwxr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2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  4096 Aug 26 09:19 rc4.d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drwxr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2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  4096 Aug 26 09:19 rc5.d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drwxr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2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  4096 Aug 26 09:19 rc6.d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1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   220 Jul 2 06:56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rc.local</a:t>
            </a:r>
            <a:b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rwxr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xr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-x 1 root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 20108 Aug 17  2017 </a:t>
            </a:r>
            <a:r>
              <a:rPr lang="en-US" alt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rc.sysinit</a:t>
            </a:r>
            <a:r>
              <a:rPr lang="en-US" altLang="en-US" sz="11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endParaRPr lang="en-US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90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Runlevel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 of the scripts is as follows:</a:t>
            </a:r>
          </a:p>
          <a:p>
            <a:r>
              <a:rPr lang="en-US" dirty="0"/>
              <a:t>Starts with “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” or “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”. “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” scripts are used to start the service and “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” scripts are used to stop the service.</a:t>
            </a:r>
          </a:p>
          <a:p>
            <a:r>
              <a:rPr lang="en-US" dirty="0"/>
              <a:t>Followed by a number that specifies the order in which the scripts are to be executed.</a:t>
            </a:r>
          </a:p>
          <a:p>
            <a:r>
              <a:rPr lang="en-US" dirty="0"/>
              <a:t>Ends with the name of the service.</a:t>
            </a:r>
          </a:p>
        </p:txBody>
      </p:sp>
    </p:spTree>
    <p:extLst>
      <p:ext uri="{BB962C8B-B14F-4D97-AF65-F5344CB8AC3E}">
        <p14:creationId xmlns:p14="http://schemas.microsoft.com/office/powerpoint/2010/main" val="3924209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rc.local</a:t>
            </a:r>
            <a:r>
              <a:rPr lang="en-US" dirty="0"/>
              <a:t> </a:t>
            </a:r>
            <a:r>
              <a:rPr lang="en-US" dirty="0" err="1"/>
              <a:t>sript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dirty="0" err="1"/>
              <a:t>runlevel</a:t>
            </a:r>
            <a:r>
              <a:rPr lang="en-US" dirty="0"/>
              <a:t> scripts have been executed, the last script to run is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rc.d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rc.local</a:t>
            </a:r>
            <a:r>
              <a:rPr lang="en-US" dirty="0"/>
              <a:t> script.</a:t>
            </a:r>
          </a:p>
          <a:p>
            <a:r>
              <a:rPr lang="en-US" dirty="0"/>
              <a:t>You can add custom Bash commands you want to be executed at boot.</a:t>
            </a:r>
          </a:p>
          <a:p>
            <a:r>
              <a:rPr lang="en-US" dirty="0"/>
              <a:t>The login prompt will show up after the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rc.local</a:t>
            </a:r>
            <a:r>
              <a:rPr lang="en-US" dirty="0"/>
              <a:t> script has been executed.</a:t>
            </a:r>
          </a:p>
        </p:txBody>
      </p:sp>
    </p:spTree>
    <p:extLst>
      <p:ext uri="{BB962C8B-B14F-4D97-AF65-F5344CB8AC3E}">
        <p14:creationId xmlns:p14="http://schemas.microsoft.com/office/powerpoint/2010/main" val="14147032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SysV-Init</a:t>
            </a:r>
            <a:r>
              <a:rPr lang="en-US" dirty="0"/>
              <a:t> Important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$ service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httpd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start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$ service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httpd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status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chkconfig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httpd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on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runlevel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telinit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sed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-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“s/^id:.*: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initdefault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:/id:3:initdefault/” 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inittab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71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Boot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Modular </a:t>
            </a:r>
            <a:br>
              <a:rPr lang="en-NZ" dirty="0"/>
            </a:br>
            <a:r>
              <a:rPr lang="en-NZ" dirty="0"/>
              <a:t>Monolithic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Although monolithic, the kernel is structures as a collection of modules</a:t>
            </a:r>
          </a:p>
          <a:p>
            <a:pPr lvl="1"/>
            <a:r>
              <a:rPr lang="en-NZ" dirty="0"/>
              <a:t>Loadable modules</a:t>
            </a:r>
          </a:p>
          <a:p>
            <a:pPr lvl="1"/>
            <a:r>
              <a:rPr lang="en-NZ" dirty="0"/>
              <a:t>An object file which can be linked and unlinked at run time</a:t>
            </a:r>
          </a:p>
          <a:p>
            <a:r>
              <a:rPr lang="en-NZ" dirty="0"/>
              <a:t>Characteristics:</a:t>
            </a:r>
          </a:p>
          <a:p>
            <a:pPr lvl="1"/>
            <a:r>
              <a:rPr lang="en-NZ" dirty="0"/>
              <a:t>Dynamic Linking</a:t>
            </a:r>
          </a:p>
          <a:p>
            <a:pPr lvl="1"/>
            <a:r>
              <a:rPr lang="en-NZ" dirty="0"/>
              <a:t>Stackable modules</a:t>
            </a:r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30054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8046"/>
          </a:xfrm>
        </p:spPr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is a system and service manager that was designed to replace </a:t>
            </a:r>
            <a:r>
              <a:rPr lang="en-US" dirty="0" err="1"/>
              <a:t>SysV-Init</a:t>
            </a:r>
            <a:r>
              <a:rPr lang="en-US" dirty="0"/>
              <a:t> which has the following limitations:</a:t>
            </a:r>
          </a:p>
          <a:p>
            <a:r>
              <a:rPr lang="en-US" dirty="0"/>
              <a:t>Services are started sequentially.</a:t>
            </a:r>
          </a:p>
          <a:p>
            <a:r>
              <a:rPr lang="en-US" dirty="0"/>
              <a:t>Longer boot times.</a:t>
            </a:r>
          </a:p>
          <a:p>
            <a:r>
              <a:rPr lang="en-US" dirty="0"/>
              <a:t>No easy and straightforward way to monitor running services.</a:t>
            </a:r>
          </a:p>
          <a:p>
            <a:r>
              <a:rPr lang="en-US" dirty="0"/>
              <a:t>Dependencies have to be handled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resource that is managed by </a:t>
            </a:r>
            <a:r>
              <a:rPr lang="en-US" dirty="0" err="1"/>
              <a:t>SystemD</a:t>
            </a:r>
            <a:r>
              <a:rPr lang="en-US" dirty="0"/>
              <a:t> is called a unit.</a:t>
            </a:r>
          </a:p>
          <a:p>
            <a:r>
              <a:rPr lang="en-US" dirty="0"/>
              <a:t>A unit is a plain-text file that stores information about any one of the following:</a:t>
            </a:r>
          </a:p>
          <a:p>
            <a:pPr lvl="1"/>
            <a:r>
              <a:rPr lang="en-US" dirty="0"/>
              <a:t>a service</a:t>
            </a:r>
          </a:p>
          <a:p>
            <a:pPr lvl="1"/>
            <a:r>
              <a:rPr lang="en-US" dirty="0"/>
              <a:t>a socket</a:t>
            </a:r>
          </a:p>
          <a:p>
            <a:pPr lvl="1"/>
            <a:r>
              <a:rPr lang="en-US" dirty="0"/>
              <a:t>a device</a:t>
            </a:r>
          </a:p>
          <a:p>
            <a:pPr lvl="1"/>
            <a:r>
              <a:rPr lang="en-US" dirty="0"/>
              <a:t>a mount point,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automount</a:t>
            </a:r>
            <a:r>
              <a:rPr lang="en-US" dirty="0"/>
              <a:t> point</a:t>
            </a:r>
          </a:p>
          <a:p>
            <a:pPr lvl="1"/>
            <a:r>
              <a:rPr lang="en-US" dirty="0"/>
              <a:t>a swap file or partition</a:t>
            </a:r>
          </a:p>
          <a:p>
            <a:pPr lvl="1"/>
            <a:r>
              <a:rPr lang="en-US" dirty="0"/>
              <a:t>a start-up target</a:t>
            </a:r>
          </a:p>
          <a:p>
            <a:pPr lvl="1"/>
            <a:r>
              <a:rPr lang="en-US" dirty="0"/>
              <a:t>a watched file system path</a:t>
            </a:r>
          </a:p>
          <a:p>
            <a:pPr lvl="1"/>
            <a:r>
              <a:rPr lang="en-US" dirty="0"/>
              <a:t>a timer controlled and supervised by </a:t>
            </a:r>
            <a:r>
              <a:rPr lang="en-US" u="sng" dirty="0">
                <a:hlinkClick r:id="rId2"/>
              </a:rPr>
              <a:t>systemd</a:t>
            </a:r>
            <a:endParaRPr lang="en-US" dirty="0"/>
          </a:p>
          <a:p>
            <a:pPr lvl="1"/>
            <a:r>
              <a:rPr lang="en-US" dirty="0"/>
              <a:t>a resource management slice or a group of externally created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Target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43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Runlevels</a:t>
            </a:r>
            <a:r>
              <a:rPr lang="en-US" sz="2400" dirty="0"/>
              <a:t> were replaced by “target” units,</a:t>
            </a:r>
          </a:p>
          <a:p>
            <a:r>
              <a:rPr lang="en-US" sz="2400" dirty="0"/>
              <a:t>Target files are used to group together units that are needed for that specific target (services, sockets, devices, etc.)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4762" y="2923033"/>
          <a:ext cx="7702475" cy="3303184"/>
        </p:xfrm>
        <a:graphic>
          <a:graphicData uri="http://schemas.openxmlformats.org/drawingml/2006/table">
            <a:tbl>
              <a:tblPr/>
              <a:tblGrid>
                <a:gridCol w="4461609">
                  <a:extLst>
                    <a:ext uri="{9D8B030D-6E8A-4147-A177-3AD203B41FA5}">
                      <a16:colId xmlns:a16="http://schemas.microsoft.com/office/drawing/2014/main" val="743879520"/>
                    </a:ext>
                  </a:extLst>
                </a:gridCol>
                <a:gridCol w="3240866">
                  <a:extLst>
                    <a:ext uri="{9D8B030D-6E8A-4147-A177-3AD203B41FA5}">
                      <a16:colId xmlns:a16="http://schemas.microsoft.com/office/drawing/2014/main" val="4108833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SysV-Init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Runlevel</a:t>
                      </a:r>
                      <a:endParaRPr lang="en-US" sz="1600" dirty="0">
                        <a:effectLst/>
                      </a:endParaRP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SystemD Start-up Target</a:t>
                      </a:r>
                      <a:endParaRPr lang="en-US" sz="1600">
                        <a:effectLst/>
                      </a:endParaRP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529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0: Halt or shutdown the system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poweroff.target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3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 Single User mode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rescue.target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53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2: Multi-user mode, without networking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multi-user.target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3: Full multi user mode, with Networking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multi-user.target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98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4: Undefined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multi-user.target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8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5: Full multi-user mode with networking and graphical desktop.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graphical.target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12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6: Reboot</a:t>
                      </a: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reboot.target</a:t>
                      </a:r>
                      <a:endParaRPr lang="en-US" sz="1600" dirty="0">
                        <a:effectLst/>
                      </a:endParaRPr>
                    </a:p>
                  </a:txBody>
                  <a:tcPr marL="69289" marR="69289" marT="69289" marB="69289" anchor="ctr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6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807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Service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Runlevel</a:t>
            </a:r>
            <a:r>
              <a:rPr lang="en-US" dirty="0"/>
              <a:t> Scripts were replaced by systemd unit files (mostly service unit files)</a:t>
            </a:r>
          </a:p>
          <a:p>
            <a:r>
              <a:rPr lang="en-US" dirty="0"/>
              <a:t>A service unit file will define how that service is started and stopped.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98" y="3325995"/>
            <a:ext cx="3856120" cy="2973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795" y="3325995"/>
            <a:ext cx="5816829" cy="29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5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main ways of defining the dependencies of unit (target or service):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Wants=</a:t>
            </a:r>
            <a:r>
              <a:rPr lang="en-US" dirty="0"/>
              <a:t>” statements inside the unit files.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rgbClr val="0070C0"/>
                </a:solidFill>
              </a:rPr>
              <a:t>Requires=</a:t>
            </a:r>
            <a:r>
              <a:rPr lang="en-US" dirty="0"/>
              <a:t>” statements inside the unit files.</a:t>
            </a:r>
          </a:p>
          <a:p>
            <a:pPr lvl="1"/>
            <a:r>
              <a:rPr lang="en-US" dirty="0"/>
              <a:t>Special “</a:t>
            </a:r>
            <a:r>
              <a:rPr lang="en-US" dirty="0">
                <a:solidFill>
                  <a:srgbClr val="0070C0"/>
                </a:solidFill>
              </a:rPr>
              <a:t>.wants</a:t>
            </a:r>
            <a:r>
              <a:rPr lang="en-US" dirty="0"/>
              <a:t>” directories associated with each target unit file found under the directory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/systemd/system</a:t>
            </a:r>
          </a:p>
          <a:p>
            <a:r>
              <a:rPr lang="en-US" dirty="0"/>
              <a:t>When you enable a service using </a:t>
            </a:r>
            <a:r>
              <a:rPr lang="en-US" dirty="0" err="1"/>
              <a:t>systemctl</a:t>
            </a:r>
            <a:r>
              <a:rPr lang="en-US" dirty="0"/>
              <a:t>, systemd creates a symbolic link in the default target’s “</a:t>
            </a:r>
            <a:r>
              <a:rPr lang="en-US" dirty="0">
                <a:solidFill>
                  <a:srgbClr val="0070C0"/>
                </a:solidFill>
              </a:rPr>
              <a:t>.wants</a:t>
            </a:r>
            <a:r>
              <a:rPr lang="en-US" dirty="0"/>
              <a:t>” directory that points to the service unit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160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Boot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system boots into a specific target, all the dependent units are activated (services, mounts, sockets, etc.)</a:t>
            </a:r>
          </a:p>
          <a:p>
            <a:r>
              <a:rPr lang="en-US" dirty="0"/>
              <a:t>All the tasks that are performed by the </a:t>
            </a:r>
            <a:r>
              <a:rPr lang="en-US" dirty="0" err="1"/>
              <a:t>rc.sysinit</a:t>
            </a:r>
            <a:r>
              <a:rPr lang="en-US" dirty="0"/>
              <a:t> script are replaced by “</a:t>
            </a:r>
            <a:r>
              <a:rPr lang="en-US" dirty="0" err="1"/>
              <a:t>sysinit.target</a:t>
            </a:r>
            <a:r>
              <a:rPr lang="en-US" dirty="0"/>
              <a:t>”.</a:t>
            </a:r>
          </a:p>
          <a:p>
            <a:r>
              <a:rPr lang="en-US" dirty="0" err="1">
                <a:solidFill>
                  <a:srgbClr val="0070C0"/>
                </a:solidFill>
              </a:rPr>
              <a:t>basic.target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multi-</a:t>
            </a:r>
            <a:r>
              <a:rPr lang="en-US" dirty="0" err="1">
                <a:solidFill>
                  <a:srgbClr val="0070C0"/>
                </a:solidFill>
              </a:rPr>
              <a:t>user.target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graphical.target</a:t>
            </a:r>
            <a:r>
              <a:rPr lang="en-US" dirty="0"/>
              <a:t> and </a:t>
            </a:r>
            <a:r>
              <a:rPr lang="en-US" dirty="0" err="1">
                <a:solidFill>
                  <a:srgbClr val="0070C0"/>
                </a:solidFill>
              </a:rPr>
              <a:t>rescue.target</a:t>
            </a:r>
            <a:r>
              <a:rPr lang="en-US" dirty="0"/>
              <a:t> all have </a:t>
            </a:r>
            <a:r>
              <a:rPr lang="en-US" dirty="0" err="1">
                <a:solidFill>
                  <a:srgbClr val="0070C0"/>
                </a:solidFill>
              </a:rPr>
              <a:t>sysinit.target</a:t>
            </a:r>
            <a:r>
              <a:rPr lang="en-US" dirty="0"/>
              <a:t> as one of their dependencies.</a:t>
            </a:r>
          </a:p>
          <a:p>
            <a:r>
              <a:rPr lang="en-US" dirty="0"/>
              <a:t>By default, </a:t>
            </a:r>
            <a:r>
              <a:rPr lang="en-US" dirty="0" err="1"/>
              <a:t>rc.local</a:t>
            </a:r>
            <a:r>
              <a:rPr lang="en-US" dirty="0"/>
              <a:t> script will not run by default unless if you make it executable: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chmod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+x 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rc.d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rc.local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3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Linux Kernel Modules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3726" y="1676400"/>
            <a:ext cx="703847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16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Linux Kernel </a:t>
            </a:r>
            <a:br>
              <a:rPr lang="en-NZ" dirty="0"/>
            </a:br>
            <a:r>
              <a:rPr lang="en-NZ" dirty="0"/>
              <a:t>Components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885" y="1600200"/>
            <a:ext cx="71102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495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D5551FF8A684B9EE1CF13BBE76586" ma:contentTypeVersion="4" ma:contentTypeDescription="Create a new document." ma:contentTypeScope="" ma:versionID="a690073f125a3ce7c1ae982617da7487">
  <xsd:schema xmlns:xsd="http://www.w3.org/2001/XMLSchema" xmlns:xs="http://www.w3.org/2001/XMLSchema" xmlns:p="http://schemas.microsoft.com/office/2006/metadata/properties" xmlns:ns2="7a2d1ecb-9d02-4814-90b8-c2e7368b0807" targetNamespace="http://schemas.microsoft.com/office/2006/metadata/properties" ma:root="true" ma:fieldsID="967b005c3a5fd144d3b5fdd56d22287d" ns2:_="">
    <xsd:import namespace="7a2d1ecb-9d02-4814-90b8-c2e7368b08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d1ecb-9d02-4814-90b8-c2e7368b08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2E0A57-763D-4BB0-8EF3-19EB88A26072}"/>
</file>

<file path=customXml/itemProps2.xml><?xml version="1.0" encoding="utf-8"?>
<ds:datastoreItem xmlns:ds="http://schemas.openxmlformats.org/officeDocument/2006/customXml" ds:itemID="{C1138E02-F9B0-45D4-8C40-511864FC1FDE}"/>
</file>

<file path=customXml/itemProps3.xml><?xml version="1.0" encoding="utf-8"?>
<ds:datastoreItem xmlns:ds="http://schemas.openxmlformats.org/officeDocument/2006/customXml" ds:itemID="{0EFB775C-C5E4-43DC-9306-47E586D3C8CE}"/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4972</Words>
  <Application>Microsoft Macintosh PowerPoint</Application>
  <PresentationFormat>Widescreen</PresentationFormat>
  <Paragraphs>599</Paragraphs>
  <Slides>75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Calibri Light</vt:lpstr>
      <vt:lpstr>Consolas</vt:lpstr>
      <vt:lpstr>Courier New</vt:lpstr>
      <vt:lpstr>Verdana</vt:lpstr>
      <vt:lpstr>Wingdings</vt:lpstr>
      <vt:lpstr>Office Theme</vt:lpstr>
      <vt:lpstr>CS3.304.M21 Advanced Operating Systems  Lecture # 05</vt:lpstr>
      <vt:lpstr>Description of UNIX</vt:lpstr>
      <vt:lpstr>Traditional UNIX Kernel</vt:lpstr>
      <vt:lpstr>The Linux Kernel</vt:lpstr>
      <vt:lpstr>Monolithic?</vt:lpstr>
      <vt:lpstr>System V Release 4  (SVR4)</vt:lpstr>
      <vt:lpstr>Modular  Monolithic Kernel</vt:lpstr>
      <vt:lpstr>Linux Kernel Modules</vt:lpstr>
      <vt:lpstr>Linux Kernel  Components</vt:lpstr>
      <vt:lpstr>Design Goals</vt:lpstr>
      <vt:lpstr>PowerPoint Presentation</vt:lpstr>
      <vt:lpstr>PowerPoint Presentation</vt:lpstr>
      <vt:lpstr>Process?</vt:lpstr>
      <vt:lpstr>Process?</vt:lpstr>
      <vt:lpstr>Kernel vs. Application Coding</vt:lpstr>
      <vt:lpstr>Two Big Problems</vt:lpstr>
      <vt:lpstr>First Solution:  Loadable Kernel Modules</vt:lpstr>
      <vt:lpstr>Kernel and Kernel Modules</vt:lpstr>
      <vt:lpstr>Why Kernel Modules</vt:lpstr>
      <vt:lpstr>What are Kernel Modules used for?</vt:lpstr>
      <vt:lpstr>What are Kernel Modules used for?</vt:lpstr>
      <vt:lpstr>Modular?</vt:lpstr>
      <vt:lpstr>Linux Kernel Modules</vt:lpstr>
      <vt:lpstr>Module Implementation</vt:lpstr>
      <vt:lpstr>Creating a module</vt:lpstr>
      <vt:lpstr>Simple module</vt:lpstr>
      <vt:lpstr>Modules: Listing, loading and removing</vt:lpstr>
      <vt:lpstr>lsmod</vt:lpstr>
      <vt:lpstr>insmod</vt:lpstr>
      <vt:lpstr>Other (better) way to load a module</vt:lpstr>
      <vt:lpstr>So?</vt:lpstr>
      <vt:lpstr>Modules?</vt:lpstr>
      <vt:lpstr>Device driver (Thanks Wikipedia!)</vt:lpstr>
      <vt:lpstr>Devices in Linux (1/2)</vt:lpstr>
      <vt:lpstr>Devices in Linux (2/2)</vt:lpstr>
      <vt:lpstr>Kernel vs. User space</vt:lpstr>
      <vt:lpstr>What is a “device”?</vt:lpstr>
      <vt:lpstr>Creating a device</vt:lpstr>
      <vt:lpstr>Second Solution: Kernel “Libraries”</vt:lpstr>
      <vt:lpstr>Kernel “Libraries”</vt:lpstr>
      <vt:lpstr>Example: Linked Lists</vt:lpstr>
      <vt:lpstr>Notes:</vt:lpstr>
      <vt:lpstr>Linux Boot Process – Simple Walkthrough</vt:lpstr>
      <vt:lpstr>Overview</vt:lpstr>
      <vt:lpstr>The BIOS</vt:lpstr>
      <vt:lpstr>The BIOS</vt:lpstr>
      <vt:lpstr>The MBR</vt:lpstr>
      <vt:lpstr>The MBR</vt:lpstr>
      <vt:lpstr>The Bootloader</vt:lpstr>
      <vt:lpstr>The Bootloader</vt:lpstr>
      <vt:lpstr>The Bootloader - GRUB</vt:lpstr>
      <vt:lpstr>The Bootloader - GRUB</vt:lpstr>
      <vt:lpstr>The Chicken-and-Egg problem</vt:lpstr>
      <vt:lpstr>The Chicken-and-Egg Problem</vt:lpstr>
      <vt:lpstr>The Chicken-and-Egg Problem</vt:lpstr>
      <vt:lpstr>Initial Ram Disk (initrd)</vt:lpstr>
      <vt:lpstr>Initrd vs Initramfs</vt:lpstr>
      <vt:lpstr>initrd vs initramfs</vt:lpstr>
      <vt:lpstr>The Kernel</vt:lpstr>
      <vt:lpstr>The Kernel</vt:lpstr>
      <vt:lpstr>SysV Init</vt:lpstr>
      <vt:lpstr>SysV-Init</vt:lpstr>
      <vt:lpstr>The rc.sysinit script</vt:lpstr>
      <vt:lpstr>Runlevels</vt:lpstr>
      <vt:lpstr>Runlevel Scripts</vt:lpstr>
      <vt:lpstr>Runlevel Scripts</vt:lpstr>
      <vt:lpstr>rc.local sript</vt:lpstr>
      <vt:lpstr>SysV-Init Important Commands</vt:lpstr>
      <vt:lpstr>SystemD Boot Process</vt:lpstr>
      <vt:lpstr>SystemD</vt:lpstr>
      <vt:lpstr>SystemD Units</vt:lpstr>
      <vt:lpstr>SystemD Target Units</vt:lpstr>
      <vt:lpstr>SystemD Service Units</vt:lpstr>
      <vt:lpstr>SystemD Dependencies</vt:lpstr>
      <vt:lpstr>SystemD Boot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CS3.304.M21 Advanced Operating Systems  Lecture # 05</dc:title>
  <dc:creator>Manish Shrivastava</dc:creator>
  <cp:lastModifiedBy>Manish Shrivastava</cp:lastModifiedBy>
  <cp:revision>1</cp:revision>
  <dcterms:created xsi:type="dcterms:W3CDTF">2021-09-23T07:03:40Z</dcterms:created>
  <dcterms:modified xsi:type="dcterms:W3CDTF">2021-09-27T06:30:17Z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0x010100754D5551FF8A684B9EE1CF13BBE76586</vt:lpwstr>
  </property>
</Properties>
</file>