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56" r:id="rId3"/>
    <p:sldId id="370" r:id="rId4"/>
    <p:sldId id="357" r:id="rId5"/>
    <p:sldId id="339" r:id="rId6"/>
    <p:sldId id="340" r:id="rId7"/>
    <p:sldId id="409" r:id="rId8"/>
    <p:sldId id="410" r:id="rId9"/>
    <p:sldId id="341" r:id="rId10"/>
    <p:sldId id="342" r:id="rId11"/>
    <p:sldId id="343" r:id="rId12"/>
    <p:sldId id="411" r:id="rId13"/>
    <p:sldId id="412" r:id="rId14"/>
    <p:sldId id="413" r:id="rId15"/>
    <p:sldId id="344" r:id="rId16"/>
    <p:sldId id="414" r:id="rId17"/>
    <p:sldId id="345" r:id="rId18"/>
    <p:sldId id="346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402" r:id="rId28"/>
    <p:sldId id="403" r:id="rId29"/>
    <p:sldId id="404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405" r:id="rId39"/>
    <p:sldId id="388" r:id="rId40"/>
    <p:sldId id="408" r:id="rId41"/>
    <p:sldId id="3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51617-C030-6744-B3AA-38078B140843}" v="1" dt="2021-10-18T07:04:31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86D48-EF78-4EAA-9CDD-FC6898F2A67B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EF8F-A41D-4CDC-B294-28802A549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8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variable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set to the name of the process with which communication has taken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BCF-F27F-429A-80A1-BAA969FE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C75C0-4EC7-4D9C-8DE8-6BC64C40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B76B-073F-4424-A4F3-741C530E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52BE-A8EA-4661-94B3-89FE1B38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B43F-B30B-47C6-ABF4-A08E6BE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0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03E-D752-4CE7-9C91-284A53EE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5CA65-8DE4-4148-B5D7-032BDE98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7A2F-FB38-4F3B-81B5-EA545CC9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5849-0472-4EBC-8B03-A1A83AF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111E-1C9E-467D-BFA0-34777A48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FB88-354E-4C84-B490-9D483FC7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A8592-6A45-48FB-A4AF-8A12DCAF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306A-8044-47C5-8078-7C457BBB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96D3-F8D6-451C-B2B2-79AA660B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DDDE-8005-49DC-A581-B9891B7F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C200-640D-47DD-8B39-C4E2DCC5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FB24-EB19-4E36-9950-CEFBAD00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C260-76E4-4B24-8B12-6BFB5AF1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BC81-C0E9-4F50-A51A-46A0912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B5BE-3E0C-40FD-BFB4-886A29F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483-709D-4DDE-9BE5-5F3A0375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3C1E-B733-4024-9D8E-358850CF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5B41-A3C1-4F9B-A955-8B70A162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5514-0B4F-4503-959A-6A4ABB4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19AC-959A-45F4-9382-B2A3BAA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156-F69A-402A-956A-B0DFA7DE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64CA-D012-45E6-93AA-47ED5E60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B88E-8CCB-42FE-96DA-8F22BE42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4E33-BF96-4DDA-A7A8-F966EEFD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8197-6E29-4036-A226-9C10C800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2F91-AF8D-455D-A02A-18AD797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6AA8-FD80-4F0F-A2A8-DBA97A04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A9B2-77D4-4712-B6F3-2E1C1105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666D-C89E-4EEC-8A5B-5377B617A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56737-4222-4199-9C45-AE693920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67F54-8B90-4D77-9524-5EF8339E3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B6555-C2F7-49C7-AB34-24FC5AE3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DC9E8-D007-46E1-8C33-3CBD926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2469E-4DFF-462B-B3B5-113C823B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1A22-C243-463E-A346-B6139184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7077C-7249-4126-9CDF-AFC40427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9878C-8981-46A7-AF29-FC61B512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CE41-D09C-48D9-8EDB-67A6DDA2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253F0-6807-479A-AFA8-39D688FA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B5BCE-ED3A-4FB1-8BD5-DA7A764D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5F60-DA0A-4BC4-97E3-0F498D13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199-2CC7-4B71-813B-5E39024A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01D1-1669-401A-B60B-9423665F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993C5-35F5-48E7-A10D-50DA51BC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68C7A-5A48-45F7-BB65-9A72DCF0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815B-E409-479B-9E9D-136AB345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B505-8AAA-4759-93BF-27B9293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9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5562-716D-4304-83BF-3EE7FCB4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91594-BD38-4ED6-9A80-EE81547B4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9F892-7F7B-4C13-9D43-220D9F06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B217-9D83-4ABA-AF3C-2F4D0636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CAAE-DC35-4124-B89E-B6F67EE2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C423-8276-4EC6-AF1D-B75044A9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134E6-DD8F-48C1-9162-B1CE446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DBC-CE70-4CA4-8FBA-6CB64346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D9F2-EB2A-4484-A7E3-141B58A68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BD11-8390-4F63-A279-9EC7D06673FE}" type="datetimeFigureOut">
              <a:rPr lang="en-IN" smtClean="0"/>
              <a:t>18/10/21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0B46-AE2C-4294-91EF-FFDFB332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BE12-DED5-4D04-9A63-6B9BF66ED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021F-8117-4A63-9BD2-8107E2B05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54F4-8C17-4550-91DC-88DD12C3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Processes and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1AB3F-0636-426A-A96F-AED11DDA8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Manish Shrivastava</a:t>
            </a:r>
          </a:p>
        </p:txBody>
      </p:sp>
    </p:spTree>
    <p:extLst>
      <p:ext uri="{BB962C8B-B14F-4D97-AF65-F5344CB8AC3E}">
        <p14:creationId xmlns:p14="http://schemas.microsoft.com/office/powerpoint/2010/main" val="202384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2711624" y="1859996"/>
            <a:ext cx="5904656" cy="380125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/>
              <a:t>Null </a:t>
            </a:r>
            <a:r>
              <a:rPr lang="en-US" altLang="en-US" sz="1800" b="1" dirty="0">
                <a:sym typeface="Symbol" pitchFamily="18" charset="2"/>
              </a:rPr>
              <a:t> New :</a:t>
            </a:r>
            <a:r>
              <a:rPr lang="en-US" altLang="en-US" sz="1800" dirty="0">
                <a:sym typeface="Symbol" pitchFamily="18" charset="2"/>
              </a:rPr>
              <a:t> a new process is created to execute the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/>
              <a:t>New batch job, log 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/>
              <a:t>Created by OS to provide the service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/>
              <a:t>New </a:t>
            </a:r>
            <a:r>
              <a:rPr lang="en-US" altLang="en-US" sz="1800" b="1" dirty="0">
                <a:sym typeface="Symbol" pitchFamily="18" charset="2"/>
              </a:rPr>
              <a:t>  ready</a:t>
            </a:r>
            <a:r>
              <a:rPr lang="en-US" altLang="en-US" sz="1800" dirty="0">
                <a:sym typeface="Symbol" pitchFamily="18" charset="2"/>
              </a:rPr>
              <a:t>: OS will move a process from prepared to ready state when it is prepared to take additional process.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ym typeface="Symbol" pitchFamily="18" charset="2"/>
              </a:rPr>
              <a:t>Ready  Running</a:t>
            </a:r>
            <a:r>
              <a:rPr lang="en-US" altLang="en-US" sz="1800" dirty="0">
                <a:sym typeface="Symbol" pitchFamily="18" charset="2"/>
              </a:rPr>
              <a:t>: when it is a time to select a new process  to run, the OS selects one of the process in the ready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ym typeface="Symbol" pitchFamily="18" charset="2"/>
              </a:rPr>
              <a:t>Running  terminated:</a:t>
            </a:r>
            <a:r>
              <a:rPr lang="en-US" altLang="en-US" sz="1800" dirty="0">
                <a:sym typeface="Symbol" pitchFamily="18" charset="2"/>
              </a:rPr>
              <a:t>  The currently running process is terminated by the OS if the process indicates that  it has completed, or if it aborts.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7968208" y="4509120"/>
            <a:ext cx="3456384" cy="222512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9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ym typeface="Symbol" pitchFamily="18" charset="2"/>
              </a:rPr>
              <a:t>Running  Ready</a:t>
            </a:r>
            <a:r>
              <a:rPr lang="en-US" altLang="en-US" sz="1800" dirty="0">
                <a:sym typeface="Symbol" pitchFamily="18" charset="2"/>
              </a:rPr>
              <a:t>: The process has reached the maximum allowable time or interrupt.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ym typeface="Symbol" pitchFamily="18" charset="2"/>
              </a:rPr>
              <a:t>Running   Waiting:</a:t>
            </a:r>
            <a:r>
              <a:rPr lang="en-US" altLang="en-US" sz="1800" dirty="0">
                <a:sym typeface="Symbol" pitchFamily="18" charset="2"/>
              </a:rPr>
              <a:t> A process is put in the waiting state, if it requests something for which it must wait.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/>
              <a:t>Example: System call request.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/>
              <a:t>Waiting </a:t>
            </a:r>
            <a:r>
              <a:rPr lang="en-US" altLang="en-US" sz="1800" b="1" dirty="0">
                <a:sym typeface="Symbol" pitchFamily="18" charset="2"/>
              </a:rPr>
              <a:t>  Ready</a:t>
            </a:r>
            <a:r>
              <a:rPr lang="en-US" altLang="en-US" sz="1800" dirty="0">
                <a:sym typeface="Symbol" pitchFamily="18" charset="2"/>
              </a:rPr>
              <a:t>: A process in the waiting state is moved to the ready state, when the event for which it  has been waiting occurs.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ym typeface="Symbol" pitchFamily="18" charset="2"/>
              </a:rPr>
              <a:t>Ready  Terminated:</a:t>
            </a:r>
            <a:r>
              <a:rPr lang="en-US" altLang="en-US" sz="1800" dirty="0">
                <a:sym typeface="Symbol" pitchFamily="18" charset="2"/>
              </a:rPr>
              <a:t> If a parent terminates, child process should be terminated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/>
              <a:t>Waiting </a:t>
            </a:r>
            <a:r>
              <a:rPr lang="en-US" altLang="en-US" sz="1800" b="1" dirty="0">
                <a:sym typeface="Symbol" pitchFamily="18" charset="2"/>
              </a:rPr>
              <a:t> Terminated:</a:t>
            </a:r>
            <a:r>
              <a:rPr lang="en-US" altLang="en-US" sz="1800" dirty="0">
                <a:sym typeface="Symbol" pitchFamily="18" charset="2"/>
              </a:rPr>
              <a:t> If a parent terminates, child process should be terminated</a:t>
            </a:r>
            <a:endParaRPr lang="en-US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7968208" y="4509120"/>
            <a:ext cx="3456384" cy="222512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8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600202"/>
            <a:ext cx="60898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Contains all states necessary to run a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the user level context sufficient?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if the system runs through one program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system typically needs to switch back and forth between programs.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487489" y="2153816"/>
            <a:ext cx="4232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27776" y="276341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R0 = 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64301" y="3561929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9176" y="3601617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R2 = R0 + 1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908976" y="276341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R0 = 2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8976" y="3677817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R2 = R0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080176" y="1772817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P1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061376" y="1772817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P2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537376" y="2306216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0289976" y="22300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308776" y="39826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8308776" y="30682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8308776" y="22300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0289976" y="40588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0289976" y="31444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8918376" y="2915816"/>
            <a:ext cx="914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9070776" y="3068216"/>
            <a:ext cx="9144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9070776" y="3754016"/>
            <a:ext cx="8382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0061376" y="3982616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067000" y="4759404"/>
            <a:ext cx="76294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R2 in P1 is wrong. How to make It correct?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Save R0 in P1 before switching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 Restore R0 in P1 when switching from P2 to P1.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n-lt"/>
                <a:cs typeface="Arial" panose="020B0604020202020204" pitchFamily="34" charset="0"/>
              </a:rPr>
              <a:t> Registers should be a part of process context: the </a:t>
            </a:r>
            <a:r>
              <a:rPr lang="en-US" altLang="en-US" b="1" dirty="0">
                <a:solidFill>
                  <a:srgbClr val="CC3300"/>
                </a:solidFill>
                <a:latin typeface="+mn-lt"/>
                <a:cs typeface="Arial" panose="020B0604020202020204" pitchFamily="34" charset="0"/>
              </a:rPr>
              <a:t>register context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15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4655840" y="1751434"/>
            <a:ext cx="2592288" cy="4125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Information associated with each process.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Process state</a:t>
            </a:r>
            <a:r>
              <a:rPr lang="en-US" altLang="en-US" sz="2400" dirty="0"/>
              <a:t>: new, ready, running,…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Program Counter (PC)</a:t>
            </a:r>
            <a:r>
              <a:rPr lang="en-US" altLang="en-US" sz="2400" dirty="0"/>
              <a:t>: address of the next instruction to execute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CPU registers</a:t>
            </a:r>
            <a:r>
              <a:rPr lang="en-US" altLang="en-US" sz="2400" dirty="0"/>
              <a:t>: data registers, stacks, condition-code information, etc.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CPU scheduling information</a:t>
            </a:r>
            <a:r>
              <a:rPr lang="en-US" altLang="en-US" sz="2400" dirty="0"/>
              <a:t>: process priorities, pointers to scheduling queues, etc.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5098080" y="4193644"/>
            <a:ext cx="1645993" cy="261973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4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Memory-management information</a:t>
            </a:r>
            <a:r>
              <a:rPr lang="en-US" altLang="en-US" sz="2400" dirty="0"/>
              <a:t>: locations including value of base and limit registers, page tables and other virtual memory information.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Accounting information</a:t>
            </a:r>
            <a:r>
              <a:rPr lang="en-US" altLang="en-US" sz="2400" dirty="0"/>
              <a:t>: the amount of CPU and real time used, time limits, account numbers, job or process numbers etc.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I/O status information</a:t>
            </a:r>
            <a:r>
              <a:rPr lang="en-US" altLang="en-US" sz="2400" dirty="0"/>
              <a:t>: List of I/O  devices allocated to this process, a list of open files, and so on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5098080" y="4193644"/>
            <a:ext cx="1645993" cy="261973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3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process control block in the Linux operating system is represented by the C structure task </a:t>
            </a:r>
            <a:r>
              <a:rPr lang="en-US" sz="2400" dirty="0" err="1"/>
              <a:t>struct</a:t>
            </a:r>
            <a:r>
              <a:rPr lang="en-US" sz="2400" dirty="0"/>
              <a:t>, which is found in the &lt;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sched.h</a:t>
            </a:r>
            <a:r>
              <a:rPr lang="en-US" sz="2400" dirty="0"/>
              <a:t>&gt; include file in the kernel source-code directory.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02" y="3068960"/>
            <a:ext cx="840557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73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Switch From Process to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 bwMode="auto">
          <a:xfrm>
            <a:off x="2567609" y="1656184"/>
            <a:ext cx="6805071" cy="486916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IPC facility provides a mechanism to allow processes to communicate and synchronize their actions.</a:t>
            </a:r>
          </a:p>
          <a:p>
            <a:r>
              <a:rPr lang="en-US" dirty="0"/>
              <a:t>Processes can communicate through </a:t>
            </a:r>
          </a:p>
          <a:p>
            <a:pPr lvl="1"/>
            <a:r>
              <a:rPr lang="en-US" b="1" dirty="0"/>
              <a:t>Shared Memory </a:t>
            </a:r>
          </a:p>
          <a:p>
            <a:pPr lvl="1"/>
            <a:r>
              <a:rPr lang="en-US" b="1" dirty="0"/>
              <a:t>Message Passing.</a:t>
            </a:r>
          </a:p>
          <a:p>
            <a:pPr marL="457200" lvl="1" indent="0">
              <a:buNone/>
            </a:pPr>
            <a:r>
              <a:rPr lang="en-US" dirty="0"/>
              <a:t>Both schemes may exist in OS.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Shared-memory method requires communication processes to share some variables. </a:t>
            </a:r>
          </a:p>
          <a:p>
            <a:pPr lvl="1"/>
            <a:r>
              <a:rPr lang="en-US" dirty="0"/>
              <a:t>The responsibility for providing communication rests with the programmer.</a:t>
            </a:r>
          </a:p>
          <a:p>
            <a:pPr lvl="1"/>
            <a:r>
              <a:rPr lang="en-US" dirty="0"/>
              <a:t>The OS only provides shared memory.</a:t>
            </a:r>
          </a:p>
          <a:p>
            <a:r>
              <a:rPr lang="en-US" dirty="0"/>
              <a:t>Example:  producer-consumer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system call is used to create process.</a:t>
            </a:r>
          </a:p>
          <a:p>
            <a:pPr lvl="1"/>
            <a:r>
              <a:rPr lang="en-US" altLang="en-US" sz="2000" dirty="0"/>
              <a:t>Assigns unique id</a:t>
            </a:r>
          </a:p>
          <a:p>
            <a:pPr lvl="1"/>
            <a:r>
              <a:rPr lang="en-US" altLang="en-US" sz="2000" dirty="0"/>
              <a:t>Space</a:t>
            </a:r>
          </a:p>
          <a:p>
            <a:pPr lvl="1"/>
            <a:r>
              <a:rPr lang="en-US" altLang="en-US" sz="2000" dirty="0"/>
              <a:t>PCB is initialized.</a:t>
            </a:r>
          </a:p>
          <a:p>
            <a:r>
              <a:rPr lang="en-US" altLang="en-US" sz="2400" dirty="0"/>
              <a:t>The creating process is called parent process.</a:t>
            </a:r>
          </a:p>
          <a:p>
            <a:r>
              <a:rPr lang="en-US" altLang="en-US" sz="2400" dirty="0"/>
              <a:t>Parent process creates children processes, which, in turn create other processes, forming a tree of processes.</a:t>
            </a:r>
          </a:p>
          <a:p>
            <a:pPr lvl="1"/>
            <a:r>
              <a:rPr lang="en-US" altLang="en-US" sz="2000" dirty="0"/>
              <a:t>In UNIX </a:t>
            </a:r>
            <a:r>
              <a:rPr lang="en-US" altLang="en-US" sz="2000" b="1" dirty="0" err="1"/>
              <a:t>pagedaemon</a:t>
            </a:r>
            <a:r>
              <a:rPr lang="en-US" altLang="en-US" sz="2000" b="1" dirty="0"/>
              <a:t>, swapper, </a:t>
            </a:r>
            <a:r>
              <a:rPr lang="en-US" altLang="en-US" sz="2000" dirty="0"/>
              <a:t>and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init</a:t>
            </a:r>
            <a:r>
              <a:rPr lang="en-US" altLang="en-US" sz="2000" dirty="0"/>
              <a:t> children are root process. Users are children of </a:t>
            </a:r>
            <a:r>
              <a:rPr lang="en-US" altLang="en-US" sz="2000" b="1" dirty="0" err="1"/>
              <a:t>init</a:t>
            </a:r>
            <a:r>
              <a:rPr lang="en-US" altLang="en-US" sz="2000" dirty="0"/>
              <a:t> process.</a:t>
            </a:r>
          </a:p>
          <a:p>
            <a:r>
              <a:rPr lang="en-US" altLang="en-US" sz="2400" dirty="0"/>
              <a:t>A process needs certain resources to accomplish its task.</a:t>
            </a:r>
          </a:p>
          <a:p>
            <a:pPr lvl="1"/>
            <a:r>
              <a:rPr lang="en-US" altLang="en-US" sz="2000" dirty="0"/>
              <a:t>CPU time, memory, files, I/O devices.</a:t>
            </a:r>
          </a:p>
        </p:txBody>
      </p:sp>
    </p:spTree>
    <p:extLst>
      <p:ext uri="{BB962C8B-B14F-4D97-AF65-F5344CB8AC3E}">
        <p14:creationId xmlns:p14="http://schemas.microsoft.com/office/powerpoint/2010/main" val="128626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0563" y="5969874"/>
            <a:ext cx="1750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Message Passing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51687" y="5968286"/>
            <a:ext cx="1694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Shared Memory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49808"/>
            <a:ext cx="7683750" cy="44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4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Producer-Consumer Problem: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Producer</a:t>
            </a:r>
            <a:r>
              <a:rPr lang="en-US" dirty="0"/>
              <a:t> process produces information that is consumed by a </a:t>
            </a:r>
            <a:r>
              <a:rPr lang="en-US" i="1" dirty="0"/>
              <a:t>consumer</a:t>
            </a:r>
            <a:r>
              <a:rPr lang="en-US" dirty="0"/>
              <a:t> process.</a:t>
            </a:r>
          </a:p>
          <a:p>
            <a:pPr lvl="1"/>
            <a:r>
              <a:rPr lang="en-US" i="1" dirty="0"/>
              <a:t>unbounded-buffer</a:t>
            </a:r>
            <a:r>
              <a:rPr lang="en-US" dirty="0"/>
              <a:t> places no practical limit on the size of the buffer.</a:t>
            </a:r>
          </a:p>
          <a:p>
            <a:pPr lvl="2"/>
            <a:r>
              <a:rPr lang="en-US" dirty="0"/>
              <a:t>Producer can produce any number of items.</a:t>
            </a:r>
          </a:p>
          <a:p>
            <a:pPr lvl="2"/>
            <a:r>
              <a:rPr lang="en-US" dirty="0"/>
              <a:t>Consumer may have to  wait</a:t>
            </a:r>
          </a:p>
          <a:p>
            <a:pPr lvl="1"/>
            <a:r>
              <a:rPr lang="en-US" i="1" dirty="0"/>
              <a:t>bounded-buffer</a:t>
            </a:r>
            <a:r>
              <a:rPr lang="en-US" dirty="0"/>
              <a:t> assumes that there is a fixed buffer size.</a:t>
            </a:r>
          </a:p>
          <a:p>
            <a:pPr lvl="2"/>
            <a:r>
              <a:rPr lang="en-US" dirty="0"/>
              <a:t>Consumer or producer may have to  wait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0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6172" lvl="2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600" dirty="0">
                <a:latin typeface="Times New Roman" pitchFamily="18" charset="0"/>
              </a:rPr>
              <a:t>Shared memory is memory that may be simultaneously accessed by multiple programs.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>
              <a:latin typeface="Times New Roman" pitchFamily="18" charset="0"/>
            </a:endParaRPr>
          </a:p>
          <a:p>
            <a:pPr marL="326172" lvl="2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600" dirty="0">
                <a:latin typeface="Times New Roman" pitchFamily="18" charset="0"/>
              </a:rPr>
              <a:t>Life cycle of Shared Memory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Create Memory Block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Attach to number of process simultaneously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Read &amp; Write 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Detach Memory block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Free Memory block</a:t>
            </a: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6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Common chunk of read/write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2437264" y="2623957"/>
            <a:ext cx="563040" cy="1437271"/>
          </a:xfrm>
          <a:custGeom>
            <a:avLst/>
            <a:gdLst/>
            <a:ahLst/>
            <a:cxnLst>
              <a:cxn ang="0">
                <a:pos x="863" y="4398"/>
              </a:cxn>
              <a:cxn ang="0">
                <a:pos x="0" y="4398"/>
              </a:cxn>
              <a:cxn ang="0">
                <a:pos x="0" y="0"/>
              </a:cxn>
              <a:cxn ang="0">
                <a:pos x="1723" y="0"/>
              </a:cxn>
              <a:cxn ang="0">
                <a:pos x="1723" y="4398"/>
              </a:cxn>
              <a:cxn ang="0">
                <a:pos x="863" y="4398"/>
              </a:cxn>
            </a:cxnLst>
            <a:rect l="0" t="0" r="r" b="b"/>
            <a:pathLst>
              <a:path w="1724" h="4399">
                <a:moveTo>
                  <a:pt x="863" y="4398"/>
                </a:moveTo>
                <a:lnTo>
                  <a:pt x="0" y="4398"/>
                </a:lnTo>
                <a:lnTo>
                  <a:pt x="0" y="0"/>
                </a:lnTo>
                <a:lnTo>
                  <a:pt x="1723" y="0"/>
                </a:lnTo>
                <a:lnTo>
                  <a:pt x="1723" y="4398"/>
                </a:lnTo>
                <a:lnTo>
                  <a:pt x="863" y="4398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8053264" y="2551949"/>
            <a:ext cx="563040" cy="1435831"/>
          </a:xfrm>
          <a:custGeom>
            <a:avLst/>
            <a:gdLst/>
            <a:ahLst/>
            <a:cxnLst>
              <a:cxn ang="0">
                <a:pos x="864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4" y="4394"/>
              </a:cxn>
            </a:cxnLst>
            <a:rect l="0" t="0" r="r" b="b"/>
            <a:pathLst>
              <a:path w="1724" h="4395">
                <a:moveTo>
                  <a:pt x="864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4" y="4394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309103" y="4118834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1</a:t>
            </a:r>
          </a:p>
        </p:txBody>
      </p:sp>
      <p:sp>
        <p:nvSpPr>
          <p:cNvPr id="7" name="Freeform 8"/>
          <p:cNvSpPr>
            <a:spLocks noChangeArrowheads="1"/>
          </p:cNvSpPr>
          <p:nvPr/>
        </p:nvSpPr>
        <p:spPr bwMode="auto">
          <a:xfrm>
            <a:off x="8053263" y="3557175"/>
            <a:ext cx="561600" cy="216023"/>
          </a:xfrm>
          <a:custGeom>
            <a:avLst/>
            <a:gdLst/>
            <a:ahLst/>
            <a:cxnLst>
              <a:cxn ang="0">
                <a:pos x="860" y="660"/>
              </a:cxn>
              <a:cxn ang="0">
                <a:pos x="0" y="660"/>
              </a:cxn>
              <a:cxn ang="0">
                <a:pos x="0" y="0"/>
              </a:cxn>
              <a:cxn ang="0">
                <a:pos x="1720" y="0"/>
              </a:cxn>
              <a:cxn ang="0">
                <a:pos x="1720" y="660"/>
              </a:cxn>
              <a:cxn ang="0">
                <a:pos x="860" y="660"/>
              </a:cxn>
            </a:cxnLst>
            <a:rect l="0" t="0" r="r" b="b"/>
            <a:pathLst>
              <a:path w="1721" h="661">
                <a:moveTo>
                  <a:pt x="860" y="660"/>
                </a:moveTo>
                <a:lnTo>
                  <a:pt x="0" y="660"/>
                </a:lnTo>
                <a:lnTo>
                  <a:pt x="0" y="0"/>
                </a:lnTo>
                <a:lnTo>
                  <a:pt x="1720" y="0"/>
                </a:lnTo>
                <a:lnTo>
                  <a:pt x="1720" y="660"/>
                </a:lnTo>
                <a:lnTo>
                  <a:pt x="860" y="660"/>
                </a:lnTo>
              </a:path>
            </a:pathLst>
          </a:custGeom>
          <a:solidFill>
            <a:schemeClr val="bg1">
              <a:lumMod val="85000"/>
            </a:schemeClr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923664" y="4046826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2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771664" y="3627742"/>
            <a:ext cx="1283040" cy="144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" name="Freeform 11"/>
          <p:cNvSpPr>
            <a:spLocks noChangeArrowheads="1"/>
          </p:cNvSpPr>
          <p:nvPr/>
        </p:nvSpPr>
        <p:spPr bwMode="auto">
          <a:xfrm>
            <a:off x="6578703" y="3522611"/>
            <a:ext cx="208800" cy="21170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637" y="0"/>
              </a:cxn>
              <a:cxn ang="0">
                <a:pos x="637" y="649"/>
              </a:cxn>
              <a:cxn ang="0">
                <a:pos x="0" y="323"/>
              </a:cxn>
            </a:cxnLst>
            <a:rect l="0" t="0" r="r" b="b"/>
            <a:pathLst>
              <a:path w="638" h="650">
                <a:moveTo>
                  <a:pt x="0" y="323"/>
                </a:moveTo>
                <a:lnTo>
                  <a:pt x="637" y="0"/>
                </a:lnTo>
                <a:lnTo>
                  <a:pt x="637" y="649"/>
                </a:lnTo>
                <a:lnTo>
                  <a:pt x="0" y="323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224623" y="3501009"/>
            <a:ext cx="309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sz="1600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137423" y="3702630"/>
            <a:ext cx="64800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</a:tabLst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</a:t>
            </a:r>
          </a:p>
          <a:p>
            <a:pPr>
              <a:tabLst>
                <a:tab pos="414726" algn="l"/>
              </a:tabLst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3" name="Freeform 14"/>
          <p:cNvSpPr>
            <a:spLocks noChangeArrowheads="1"/>
          </p:cNvSpPr>
          <p:nvPr/>
        </p:nvSpPr>
        <p:spPr bwMode="auto">
          <a:xfrm>
            <a:off x="4051503" y="4704975"/>
            <a:ext cx="563040" cy="1435830"/>
          </a:xfrm>
          <a:custGeom>
            <a:avLst/>
            <a:gdLst/>
            <a:ahLst/>
            <a:cxnLst>
              <a:cxn ang="0">
                <a:pos x="864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4" y="4394"/>
              </a:cxn>
            </a:cxnLst>
            <a:rect l="0" t="0" r="r" b="b"/>
            <a:pathLst>
              <a:path w="1724" h="4395">
                <a:moveTo>
                  <a:pt x="864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4" y="4394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Freeform 15"/>
          <p:cNvSpPr>
            <a:spLocks noChangeArrowheads="1"/>
          </p:cNvSpPr>
          <p:nvPr/>
        </p:nvSpPr>
        <p:spPr bwMode="auto">
          <a:xfrm>
            <a:off x="5386384" y="4704975"/>
            <a:ext cx="563040" cy="1435830"/>
          </a:xfrm>
          <a:custGeom>
            <a:avLst/>
            <a:gdLst/>
            <a:ahLst/>
            <a:cxnLst>
              <a:cxn ang="0">
                <a:pos x="862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2" y="4394"/>
              </a:cxn>
            </a:cxnLst>
            <a:rect l="0" t="0" r="r" b="b"/>
            <a:pathLst>
              <a:path w="1724" h="4395">
                <a:moveTo>
                  <a:pt x="862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2" y="4394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Freeform 16"/>
          <p:cNvSpPr>
            <a:spLocks noChangeArrowheads="1"/>
          </p:cNvSpPr>
          <p:nvPr/>
        </p:nvSpPr>
        <p:spPr bwMode="auto">
          <a:xfrm>
            <a:off x="7071183" y="4704975"/>
            <a:ext cx="561600" cy="1435830"/>
          </a:xfrm>
          <a:custGeom>
            <a:avLst/>
            <a:gdLst/>
            <a:ahLst/>
            <a:cxnLst>
              <a:cxn ang="0">
                <a:pos x="859" y="4394"/>
              </a:cxn>
              <a:cxn ang="0">
                <a:pos x="0" y="4394"/>
              </a:cxn>
              <a:cxn ang="0">
                <a:pos x="0" y="0"/>
              </a:cxn>
              <a:cxn ang="0">
                <a:pos x="1720" y="0"/>
              </a:cxn>
              <a:cxn ang="0">
                <a:pos x="1720" y="4394"/>
              </a:cxn>
              <a:cxn ang="0">
                <a:pos x="859" y="4394"/>
              </a:cxn>
            </a:cxnLst>
            <a:rect l="0" t="0" r="r" b="b"/>
            <a:pathLst>
              <a:path w="1721" h="4395">
                <a:moveTo>
                  <a:pt x="859" y="4394"/>
                </a:moveTo>
                <a:lnTo>
                  <a:pt x="0" y="4394"/>
                </a:lnTo>
                <a:lnTo>
                  <a:pt x="0" y="0"/>
                </a:lnTo>
                <a:lnTo>
                  <a:pt x="1720" y="0"/>
                </a:lnTo>
                <a:lnTo>
                  <a:pt x="1720" y="4394"/>
                </a:lnTo>
                <a:lnTo>
                  <a:pt x="859" y="4394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923344" y="6199853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3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256784" y="6185451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4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614544" y="4033865"/>
            <a:ext cx="303840" cy="124573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9" name="Freeform 21"/>
          <p:cNvSpPr>
            <a:spLocks noChangeArrowheads="1"/>
          </p:cNvSpPr>
          <p:nvPr/>
        </p:nvSpPr>
        <p:spPr bwMode="auto">
          <a:xfrm>
            <a:off x="4813263" y="3843764"/>
            <a:ext cx="203040" cy="231864"/>
          </a:xfrm>
          <a:custGeom>
            <a:avLst/>
            <a:gdLst/>
            <a:ahLst/>
            <a:cxnLst>
              <a:cxn ang="0">
                <a:pos x="463" y="0"/>
              </a:cxn>
              <a:cxn ang="0">
                <a:pos x="620" y="710"/>
              </a:cxn>
              <a:cxn ang="0">
                <a:pos x="0" y="551"/>
              </a:cxn>
              <a:cxn ang="0">
                <a:pos x="463" y="0"/>
              </a:cxn>
            </a:cxnLst>
            <a:rect l="0" t="0" r="r" b="b"/>
            <a:pathLst>
              <a:path w="621" h="711">
                <a:moveTo>
                  <a:pt x="463" y="0"/>
                </a:moveTo>
                <a:lnTo>
                  <a:pt x="620" y="710"/>
                </a:lnTo>
                <a:lnTo>
                  <a:pt x="0" y="551"/>
                </a:lnTo>
                <a:lnTo>
                  <a:pt x="463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5667184" y="4039625"/>
            <a:ext cx="1440" cy="123997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" name="Freeform 23"/>
          <p:cNvSpPr>
            <a:spLocks noChangeArrowheads="1"/>
          </p:cNvSpPr>
          <p:nvPr/>
        </p:nvSpPr>
        <p:spPr bwMode="auto">
          <a:xfrm>
            <a:off x="5563504" y="3843764"/>
            <a:ext cx="208800" cy="211702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637" y="649"/>
              </a:cxn>
              <a:cxn ang="0">
                <a:pos x="0" y="649"/>
              </a:cxn>
              <a:cxn ang="0">
                <a:pos x="318" y="0"/>
              </a:cxn>
            </a:cxnLst>
            <a:rect l="0" t="0" r="r" b="b"/>
            <a:pathLst>
              <a:path w="638" h="650">
                <a:moveTo>
                  <a:pt x="318" y="0"/>
                </a:moveTo>
                <a:lnTo>
                  <a:pt x="637" y="649"/>
                </a:lnTo>
                <a:lnTo>
                  <a:pt x="0" y="649"/>
                </a:lnTo>
                <a:lnTo>
                  <a:pt x="318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 flipV="1">
            <a:off x="6457744" y="4016583"/>
            <a:ext cx="614880" cy="1192445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" name="Freeform 25"/>
          <p:cNvSpPr>
            <a:spLocks noChangeArrowheads="1"/>
          </p:cNvSpPr>
          <p:nvPr/>
        </p:nvSpPr>
        <p:spPr bwMode="auto">
          <a:xfrm>
            <a:off x="6368463" y="3843765"/>
            <a:ext cx="190080" cy="2376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1" y="425"/>
              </a:cxn>
              <a:cxn ang="0">
                <a:pos x="14" y="727"/>
              </a:cxn>
              <a:cxn ang="0">
                <a:pos x="0" y="0"/>
              </a:cxn>
            </a:cxnLst>
            <a:rect l="0" t="0" r="r" b="b"/>
            <a:pathLst>
              <a:path w="582" h="728">
                <a:moveTo>
                  <a:pt x="0" y="0"/>
                </a:moveTo>
                <a:lnTo>
                  <a:pt x="581" y="425"/>
                </a:lnTo>
                <a:lnTo>
                  <a:pt x="14" y="727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Freeform 26"/>
          <p:cNvSpPr>
            <a:spLocks noChangeArrowheads="1"/>
          </p:cNvSpPr>
          <p:nvPr/>
        </p:nvSpPr>
        <p:spPr bwMode="auto">
          <a:xfrm>
            <a:off x="4051503" y="5207588"/>
            <a:ext cx="563040" cy="216023"/>
          </a:xfrm>
          <a:custGeom>
            <a:avLst/>
            <a:gdLst/>
            <a:ahLst/>
            <a:cxnLst>
              <a:cxn ang="0">
                <a:pos x="864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4" y="659"/>
              </a:cxn>
            </a:cxnLst>
            <a:rect l="0" t="0" r="r" b="b"/>
            <a:pathLst>
              <a:path w="1724" h="660">
                <a:moveTo>
                  <a:pt x="864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4" y="659"/>
                </a:lnTo>
              </a:path>
            </a:pathLst>
          </a:custGeom>
          <a:solidFill>
            <a:schemeClr val="bg1">
              <a:lumMod val="85000"/>
            </a:schemeClr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7000623" y="6185451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5</a:t>
            </a:r>
          </a:p>
        </p:txBody>
      </p:sp>
      <p:sp>
        <p:nvSpPr>
          <p:cNvPr id="26" name="Freeform 28"/>
          <p:cNvSpPr>
            <a:spLocks noChangeArrowheads="1"/>
          </p:cNvSpPr>
          <p:nvPr/>
        </p:nvSpPr>
        <p:spPr bwMode="auto">
          <a:xfrm>
            <a:off x="5386384" y="5279596"/>
            <a:ext cx="563040" cy="216023"/>
          </a:xfrm>
          <a:custGeom>
            <a:avLst/>
            <a:gdLst/>
            <a:ahLst/>
            <a:cxnLst>
              <a:cxn ang="0">
                <a:pos x="862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2" y="659"/>
              </a:cxn>
            </a:cxnLst>
            <a:rect l="0" t="0" r="r" b="b"/>
            <a:pathLst>
              <a:path w="1724" h="660">
                <a:moveTo>
                  <a:pt x="862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2" y="659"/>
                </a:lnTo>
              </a:path>
            </a:pathLst>
          </a:custGeom>
          <a:solidFill>
            <a:schemeClr val="bg1">
              <a:lumMod val="85000"/>
            </a:schemeClr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222864" y="5149980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sz="1600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28" name="Freeform 30"/>
          <p:cNvSpPr>
            <a:spLocks noChangeArrowheads="1"/>
          </p:cNvSpPr>
          <p:nvPr/>
        </p:nvSpPr>
        <p:spPr bwMode="auto">
          <a:xfrm>
            <a:off x="7071183" y="5207588"/>
            <a:ext cx="561600" cy="216023"/>
          </a:xfrm>
          <a:custGeom>
            <a:avLst/>
            <a:gdLst/>
            <a:ahLst/>
            <a:cxnLst>
              <a:cxn ang="0">
                <a:pos x="859" y="659"/>
              </a:cxn>
              <a:cxn ang="0">
                <a:pos x="0" y="659"/>
              </a:cxn>
              <a:cxn ang="0">
                <a:pos x="0" y="0"/>
              </a:cxn>
              <a:cxn ang="0">
                <a:pos x="1720" y="0"/>
              </a:cxn>
              <a:cxn ang="0">
                <a:pos x="1720" y="659"/>
              </a:cxn>
              <a:cxn ang="0">
                <a:pos x="859" y="659"/>
              </a:cxn>
            </a:cxnLst>
            <a:rect l="0" t="0" r="r" b="b"/>
            <a:pathLst>
              <a:path w="1721" h="660">
                <a:moveTo>
                  <a:pt x="859" y="659"/>
                </a:moveTo>
                <a:lnTo>
                  <a:pt x="0" y="659"/>
                </a:lnTo>
                <a:lnTo>
                  <a:pt x="0" y="0"/>
                </a:lnTo>
                <a:lnTo>
                  <a:pt x="1720" y="0"/>
                </a:lnTo>
                <a:lnTo>
                  <a:pt x="1720" y="659"/>
                </a:lnTo>
                <a:lnTo>
                  <a:pt x="859" y="659"/>
                </a:lnTo>
              </a:path>
            </a:pathLst>
          </a:custGeom>
          <a:solidFill>
            <a:schemeClr val="bg1">
              <a:lumMod val="85000"/>
            </a:schemeClr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557743" y="5221987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sz="1600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30" name="Freeform 32"/>
          <p:cNvSpPr>
            <a:spLocks noChangeArrowheads="1"/>
          </p:cNvSpPr>
          <p:nvPr/>
        </p:nvSpPr>
        <p:spPr bwMode="auto">
          <a:xfrm>
            <a:off x="2437264" y="3485167"/>
            <a:ext cx="563040" cy="216023"/>
          </a:xfrm>
          <a:custGeom>
            <a:avLst/>
            <a:gdLst/>
            <a:ahLst/>
            <a:cxnLst>
              <a:cxn ang="0">
                <a:pos x="860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0" y="659"/>
              </a:cxn>
            </a:cxnLst>
            <a:rect l="0" t="0" r="r" b="b"/>
            <a:pathLst>
              <a:path w="1724" h="660">
                <a:moveTo>
                  <a:pt x="860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0" y="659"/>
                </a:lnTo>
              </a:path>
            </a:pathLst>
          </a:custGeom>
          <a:solidFill>
            <a:schemeClr val="bg1">
              <a:lumMod val="85000"/>
            </a:schemeClr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7242543" y="5149980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sz="1600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608623" y="3429001"/>
            <a:ext cx="309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sz="1600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417904" y="3701190"/>
            <a:ext cx="64800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</a:tabLst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000304" y="3613340"/>
            <a:ext cx="1418400" cy="144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" name="Freeform 37"/>
          <p:cNvSpPr>
            <a:spLocks noChangeArrowheads="1"/>
          </p:cNvSpPr>
          <p:nvPr/>
        </p:nvSpPr>
        <p:spPr bwMode="auto">
          <a:xfrm>
            <a:off x="4405744" y="3508209"/>
            <a:ext cx="208800" cy="213142"/>
          </a:xfrm>
          <a:custGeom>
            <a:avLst/>
            <a:gdLst/>
            <a:ahLst/>
            <a:cxnLst>
              <a:cxn ang="0">
                <a:pos x="637" y="324"/>
              </a:cxn>
              <a:cxn ang="0">
                <a:pos x="0" y="653"/>
              </a:cxn>
              <a:cxn ang="0">
                <a:pos x="0" y="0"/>
              </a:cxn>
              <a:cxn ang="0">
                <a:pos x="637" y="324"/>
              </a:cxn>
            </a:cxnLst>
            <a:rect l="0" t="0" r="r" b="b"/>
            <a:pathLst>
              <a:path w="638" h="654">
                <a:moveTo>
                  <a:pt x="637" y="324"/>
                </a:moveTo>
                <a:lnTo>
                  <a:pt x="0" y="653"/>
                </a:lnTo>
                <a:lnTo>
                  <a:pt x="0" y="0"/>
                </a:lnTo>
                <a:lnTo>
                  <a:pt x="637" y="32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Freeform 39"/>
          <p:cNvSpPr>
            <a:spLocks noChangeArrowheads="1"/>
          </p:cNvSpPr>
          <p:nvPr/>
        </p:nvSpPr>
        <p:spPr bwMode="auto">
          <a:xfrm>
            <a:off x="4613104" y="2121344"/>
            <a:ext cx="1967040" cy="1722421"/>
          </a:xfrm>
          <a:custGeom>
            <a:avLst/>
            <a:gdLst/>
            <a:ahLst/>
            <a:cxnLst>
              <a:cxn ang="0">
                <a:pos x="3012" y="5272"/>
              </a:cxn>
              <a:cxn ang="0">
                <a:pos x="0" y="5272"/>
              </a:cxn>
              <a:cxn ang="0">
                <a:pos x="0" y="0"/>
              </a:cxn>
              <a:cxn ang="0">
                <a:pos x="6022" y="0"/>
              </a:cxn>
              <a:cxn ang="0">
                <a:pos x="6022" y="5272"/>
              </a:cxn>
              <a:cxn ang="0">
                <a:pos x="3012" y="5272"/>
              </a:cxn>
            </a:cxnLst>
            <a:rect l="0" t="0" r="r" b="b"/>
            <a:pathLst>
              <a:path w="6023" h="5273">
                <a:moveTo>
                  <a:pt x="3012" y="5272"/>
                </a:moveTo>
                <a:lnTo>
                  <a:pt x="0" y="5272"/>
                </a:lnTo>
                <a:lnTo>
                  <a:pt x="0" y="0"/>
                </a:lnTo>
                <a:lnTo>
                  <a:pt x="6022" y="0"/>
                </a:lnTo>
                <a:lnTo>
                  <a:pt x="6022" y="5272"/>
                </a:lnTo>
                <a:lnTo>
                  <a:pt x="3012" y="5272"/>
                </a:lnTo>
              </a:path>
            </a:pathLst>
          </a:custGeom>
          <a:solidFill>
            <a:schemeClr val="bg1">
              <a:lumMod val="85000"/>
            </a:schemeClr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3278223" y="3148171"/>
            <a:ext cx="1038240" cy="3283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5486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sz="2200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Create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888143" y="2585073"/>
            <a:ext cx="161424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4614543" y="3485167"/>
            <a:ext cx="1964160" cy="1441"/>
          </a:xfrm>
          <a:prstGeom prst="line">
            <a:avLst/>
          </a:prstGeom>
          <a:noFill/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4973104" y="2867343"/>
            <a:ext cx="1245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(unique key)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4414383" y="3776078"/>
            <a:ext cx="16128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</a:pPr>
            <a:r>
              <a:rPr lang="en-US" b="1" dirty="0">
                <a:solidFill>
                  <a:srgbClr val="1F497D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0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993903" y="1965808"/>
            <a:ext cx="58752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</a:tabLst>
            </a:pPr>
            <a:r>
              <a:rPr lang="en-US" b="1" dirty="0">
                <a:solidFill>
                  <a:srgbClr val="1F497D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27565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33904" y="1556793"/>
            <a:ext cx="234720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Call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95343" y="2014762"/>
            <a:ext cx="7162560" cy="3096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system call is used to create shared memory segment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03023" y="3447711"/>
            <a:ext cx="5124960" cy="3096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</a:tabLst>
            </a:pP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(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key,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size,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shmflg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03023" y="4365105"/>
            <a:ext cx="1290240" cy="3096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Arguments: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14864" y="4991553"/>
            <a:ext cx="777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71183" y="4797153"/>
            <a:ext cx="508464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</a:tabLst>
            </a:pPr>
            <a:r>
              <a:rPr lang="en-US" sz="20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key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key for creating or accessing shared memory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414864" y="5301184"/>
            <a:ext cx="77760" cy="257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71184" y="5229201"/>
            <a:ext cx="62913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</a:tabLst>
            </a:pPr>
            <a:r>
              <a:rPr lang="en-US" sz="20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size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size in bytes of shared memory segment to create. Use 0 for 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671183" y="5569052"/>
            <a:ext cx="2805120" cy="257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accessing an existing segment.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14864" y="5864284"/>
            <a:ext cx="777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671183" y="5907518"/>
            <a:ext cx="57009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sz="20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shmflg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segment creation condition and access permission.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631504" y="2513054"/>
            <a:ext cx="2520000" cy="3874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60021" rIns="81639" bIns="4082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Call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62863" y="2844289"/>
            <a:ext cx="6684480" cy="38452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60021" rIns="81639" bIns="4082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Attaches block to process</a:t>
            </a:r>
          </a:p>
        </p:txBody>
      </p:sp>
    </p:spTree>
    <p:extLst>
      <p:ext uri="{BB962C8B-B14F-4D97-AF65-F5344CB8AC3E}">
        <p14:creationId xmlns:p14="http://schemas.microsoft.com/office/powerpoint/2010/main" val="3449833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Among Separate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182080" y="2252397"/>
            <a:ext cx="566352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Define the structure of a shared memory 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82080" y="2646999"/>
            <a:ext cx="26582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segment as follows: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603360" y="3346911"/>
            <a:ext cx="3317760" cy="80072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//Status of memory block</a:t>
            </a:r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NOT_READY  (­1)</a:t>
            </a:r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03361" y="3839444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FILLED     (0)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603361" y="4121714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TAKEN      (1)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603360" y="4686253"/>
            <a:ext cx="207936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{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018081" y="4967082"/>
            <a:ext cx="56692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status;  // used for Synchronization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018080" y="5249352"/>
            <a:ext cx="414720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data[4]; // data to share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603361" y="5531622"/>
            <a:ext cx="2779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50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Among Separate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12552" y="6038545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18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37991" y="2668592"/>
            <a:ext cx="45720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void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[])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37992" y="2950862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{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52712" y="3231691"/>
            <a:ext cx="30484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852712" y="3513961"/>
            <a:ext cx="332496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52712" y="3796230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52712" y="4360770"/>
            <a:ext cx="346464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ftok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(“./”, ‘x’);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852712" y="4641599"/>
            <a:ext cx="62352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Memory),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930631" y="4923869"/>
            <a:ext cx="24940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IPC_CREAT | 0666);</a:t>
            </a:r>
          </a:p>
        </p:txBody>
      </p:sp>
      <p:sp>
        <p:nvSpPr>
          <p:cNvPr id="13" name="Freeform 15"/>
          <p:cNvSpPr>
            <a:spLocks noChangeArrowheads="1"/>
          </p:cNvSpPr>
          <p:nvPr/>
        </p:nvSpPr>
        <p:spPr bwMode="auto">
          <a:xfrm>
            <a:off x="2632392" y="4186512"/>
            <a:ext cx="7204320" cy="133934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02"/>
              </a:cxn>
              <a:cxn ang="0">
                <a:pos x="22061" y="4102"/>
              </a:cxn>
              <a:cxn ang="0">
                <a:pos x="22061" y="0"/>
              </a:cxn>
              <a:cxn ang="0">
                <a:pos x="0" y="0"/>
              </a:cxn>
            </a:cxnLst>
            <a:rect l="0" t="0" r="r" b="b"/>
            <a:pathLst>
              <a:path w="22062" h="4103">
                <a:moveTo>
                  <a:pt x="0" y="0"/>
                </a:moveTo>
                <a:lnTo>
                  <a:pt x="0" y="4102"/>
                </a:lnTo>
                <a:lnTo>
                  <a:pt x="22061" y="4102"/>
                </a:lnTo>
                <a:lnTo>
                  <a:pt x="22061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0101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852711" y="5206138"/>
            <a:ext cx="67896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shmat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NULL, 0);</a:t>
            </a:r>
          </a:p>
        </p:txBody>
      </p:sp>
      <p:sp>
        <p:nvSpPr>
          <p:cNvPr id="15" name="Freeform 17"/>
          <p:cNvSpPr>
            <a:spLocks noChangeArrowheads="1"/>
          </p:cNvSpPr>
          <p:nvPr/>
        </p:nvSpPr>
        <p:spPr bwMode="auto">
          <a:xfrm>
            <a:off x="6788231" y="2197663"/>
            <a:ext cx="1406880" cy="1990289"/>
          </a:xfrm>
          <a:custGeom>
            <a:avLst/>
            <a:gdLst/>
            <a:ahLst/>
            <a:cxnLst>
              <a:cxn ang="0">
                <a:pos x="4307" y="94"/>
              </a:cxn>
              <a:cxn ang="0">
                <a:pos x="294" y="5808"/>
              </a:cxn>
              <a:cxn ang="0">
                <a:pos x="166" y="5719"/>
              </a:cxn>
              <a:cxn ang="0">
                <a:pos x="4180" y="0"/>
              </a:cxn>
              <a:cxn ang="0">
                <a:pos x="4307" y="94"/>
              </a:cxn>
              <a:cxn ang="0">
                <a:pos x="470" y="5837"/>
              </a:cxn>
              <a:cxn ang="0">
                <a:pos x="0" y="6093"/>
              </a:cxn>
              <a:cxn ang="0">
                <a:pos x="81" y="5556"/>
              </a:cxn>
              <a:cxn ang="0">
                <a:pos x="470" y="5837"/>
              </a:cxn>
            </a:cxnLst>
            <a:rect l="0" t="0" r="r" b="b"/>
            <a:pathLst>
              <a:path w="4308" h="6094">
                <a:moveTo>
                  <a:pt x="4307" y="94"/>
                </a:moveTo>
                <a:lnTo>
                  <a:pt x="294" y="5808"/>
                </a:lnTo>
                <a:lnTo>
                  <a:pt x="166" y="5719"/>
                </a:lnTo>
                <a:lnTo>
                  <a:pt x="4180" y="0"/>
                </a:lnTo>
                <a:lnTo>
                  <a:pt x="4307" y="94"/>
                </a:lnTo>
                <a:close/>
                <a:moveTo>
                  <a:pt x="470" y="5837"/>
                </a:moveTo>
                <a:lnTo>
                  <a:pt x="0" y="6093"/>
                </a:lnTo>
                <a:lnTo>
                  <a:pt x="81" y="5556"/>
                </a:lnTo>
                <a:lnTo>
                  <a:pt x="470" y="5837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649384" y="1700809"/>
            <a:ext cx="32630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Prepare for a shared memory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423592" y="1916833"/>
            <a:ext cx="18561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“Server”</a:t>
            </a:r>
          </a:p>
        </p:txBody>
      </p:sp>
    </p:spTree>
    <p:extLst>
      <p:ext uri="{BB962C8B-B14F-4D97-AF65-F5344CB8AC3E}">
        <p14:creationId xmlns:p14="http://schemas.microsoft.com/office/powerpoint/2010/main" val="143789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Among Separate Processes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9367" y="2033482"/>
            <a:ext cx="36028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NOT_READY;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69367" y="2598021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&lt; 4;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++)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84088" y="2880291"/>
            <a:ext cx="42955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 &gt; data[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atoi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]);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869367" y="3443390"/>
            <a:ext cx="318816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FILLED;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69368" y="3725660"/>
            <a:ext cx="41572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while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!= TAKEN)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284087" y="4007929"/>
            <a:ext cx="48499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sleep(1); 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/* sleep for 1 second */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869367" y="4509120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shmdt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((void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869368" y="4789949"/>
            <a:ext cx="41572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shmctl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IPC_RMID, NULL);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869367" y="5173036"/>
            <a:ext cx="11088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exit(0);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453208" y="5417837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</a:t>
            </a:r>
          </a:p>
        </p:txBody>
      </p:sp>
      <p:sp>
        <p:nvSpPr>
          <p:cNvPr id="15" name="Freeform 17"/>
          <p:cNvSpPr>
            <a:spLocks noChangeArrowheads="1"/>
          </p:cNvSpPr>
          <p:nvPr/>
        </p:nvSpPr>
        <p:spPr bwMode="auto">
          <a:xfrm>
            <a:off x="4932888" y="1653280"/>
            <a:ext cx="1391040" cy="396044"/>
          </a:xfrm>
          <a:custGeom>
            <a:avLst/>
            <a:gdLst/>
            <a:ahLst/>
            <a:cxnLst>
              <a:cxn ang="0">
                <a:pos x="4257" y="158"/>
              </a:cxn>
              <a:cxn ang="0">
                <a:pos x="406" y="943"/>
              </a:cxn>
              <a:cxn ang="0">
                <a:pos x="371" y="785"/>
              </a:cxn>
              <a:cxn ang="0">
                <a:pos x="4229" y="0"/>
              </a:cxn>
              <a:cxn ang="0">
                <a:pos x="4257" y="158"/>
              </a:cxn>
              <a:cxn ang="0">
                <a:pos x="516" y="1087"/>
              </a:cxn>
              <a:cxn ang="0">
                <a:pos x="0" y="943"/>
              </a:cxn>
              <a:cxn ang="0">
                <a:pos x="420" y="608"/>
              </a:cxn>
              <a:cxn ang="0">
                <a:pos x="516" y="1087"/>
              </a:cxn>
            </a:cxnLst>
            <a:rect l="0" t="0" r="r" b="b"/>
            <a:pathLst>
              <a:path w="4258" h="1088">
                <a:moveTo>
                  <a:pt x="4257" y="158"/>
                </a:moveTo>
                <a:lnTo>
                  <a:pt x="406" y="943"/>
                </a:lnTo>
                <a:lnTo>
                  <a:pt x="371" y="785"/>
                </a:lnTo>
                <a:lnTo>
                  <a:pt x="4229" y="0"/>
                </a:lnTo>
                <a:lnTo>
                  <a:pt x="4257" y="158"/>
                </a:lnTo>
                <a:close/>
                <a:moveTo>
                  <a:pt x="516" y="1087"/>
                </a:moveTo>
                <a:lnTo>
                  <a:pt x="0" y="943"/>
                </a:lnTo>
                <a:lnTo>
                  <a:pt x="420" y="608"/>
                </a:lnTo>
                <a:lnTo>
                  <a:pt x="516" y="1087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Freeform 18"/>
          <p:cNvSpPr>
            <a:spLocks noChangeArrowheads="1"/>
          </p:cNvSpPr>
          <p:nvPr/>
        </p:nvSpPr>
        <p:spPr bwMode="auto">
          <a:xfrm>
            <a:off x="2716727" y="2494330"/>
            <a:ext cx="5195520" cy="71864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15910" y="1944"/>
              </a:cxn>
              <a:cxn ang="0">
                <a:pos x="15910" y="0"/>
              </a:cxn>
              <a:cxn ang="0">
                <a:pos x="0" y="0"/>
              </a:cxn>
            </a:cxnLst>
            <a:rect l="0" t="0" r="r" b="b"/>
            <a:pathLst>
              <a:path w="15911" h="1945">
                <a:moveTo>
                  <a:pt x="0" y="0"/>
                </a:moveTo>
                <a:lnTo>
                  <a:pt x="0" y="1944"/>
                </a:lnTo>
                <a:lnTo>
                  <a:pt x="15910" y="1944"/>
                </a:lnTo>
                <a:lnTo>
                  <a:pt x="15910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0101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444832" y="1340768"/>
            <a:ext cx="281952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not ready</a:t>
            </a:r>
          </a:p>
        </p:txBody>
      </p:sp>
      <p:sp>
        <p:nvSpPr>
          <p:cNvPr id="18" name="Freeform 20"/>
          <p:cNvSpPr>
            <a:spLocks noChangeArrowheads="1"/>
          </p:cNvSpPr>
          <p:nvPr/>
        </p:nvSpPr>
        <p:spPr bwMode="auto">
          <a:xfrm>
            <a:off x="2716727" y="3341139"/>
            <a:ext cx="5542560" cy="103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7"/>
              </a:cxn>
              <a:cxn ang="0">
                <a:pos x="16971" y="2807"/>
              </a:cxn>
              <a:cxn ang="0">
                <a:pos x="16971" y="0"/>
              </a:cxn>
              <a:cxn ang="0">
                <a:pos x="0" y="0"/>
              </a:cxn>
            </a:cxnLst>
            <a:rect l="0" t="0" r="r" b="b"/>
            <a:pathLst>
              <a:path w="16972" h="2808">
                <a:moveTo>
                  <a:pt x="0" y="0"/>
                </a:moveTo>
                <a:lnTo>
                  <a:pt x="0" y="2807"/>
                </a:lnTo>
                <a:lnTo>
                  <a:pt x="16971" y="2807"/>
                </a:lnTo>
                <a:lnTo>
                  <a:pt x="16971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3467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958824" y="2060849"/>
            <a:ext cx="15134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filling in data</a:t>
            </a:r>
          </a:p>
        </p:txBody>
      </p:sp>
      <p:sp>
        <p:nvSpPr>
          <p:cNvPr id="20" name="Freeform 22"/>
          <p:cNvSpPr>
            <a:spLocks noChangeArrowheads="1"/>
          </p:cNvSpPr>
          <p:nvPr/>
        </p:nvSpPr>
        <p:spPr bwMode="auto">
          <a:xfrm>
            <a:off x="7912247" y="4468778"/>
            <a:ext cx="848049" cy="1336486"/>
          </a:xfrm>
          <a:custGeom>
            <a:avLst/>
            <a:gdLst/>
            <a:ahLst/>
            <a:cxnLst>
              <a:cxn ang="0">
                <a:pos x="4615" y="4164"/>
              </a:cxn>
              <a:cxn ang="0">
                <a:pos x="248" y="327"/>
              </a:cxn>
              <a:cxn ang="0">
                <a:pos x="350" y="202"/>
              </a:cxn>
              <a:cxn ang="0">
                <a:pos x="4717" y="4042"/>
              </a:cxn>
              <a:cxn ang="0">
                <a:pos x="4615" y="4164"/>
              </a:cxn>
              <a:cxn ang="0">
                <a:pos x="204" y="501"/>
              </a:cxn>
              <a:cxn ang="0">
                <a:pos x="0" y="0"/>
              </a:cxn>
              <a:cxn ang="0">
                <a:pos x="516" y="134"/>
              </a:cxn>
              <a:cxn ang="0">
                <a:pos x="204" y="501"/>
              </a:cxn>
            </a:cxnLst>
            <a:rect l="0" t="0" r="r" b="b"/>
            <a:pathLst>
              <a:path w="4718" h="4165">
                <a:moveTo>
                  <a:pt x="4615" y="4164"/>
                </a:moveTo>
                <a:lnTo>
                  <a:pt x="248" y="327"/>
                </a:lnTo>
                <a:lnTo>
                  <a:pt x="350" y="202"/>
                </a:lnTo>
                <a:lnTo>
                  <a:pt x="4717" y="4042"/>
                </a:lnTo>
                <a:lnTo>
                  <a:pt x="4615" y="4164"/>
                </a:lnTo>
                <a:close/>
                <a:moveTo>
                  <a:pt x="204" y="501"/>
                </a:moveTo>
                <a:lnTo>
                  <a:pt x="0" y="0"/>
                </a:lnTo>
                <a:lnTo>
                  <a:pt x="516" y="134"/>
                </a:lnTo>
                <a:lnTo>
                  <a:pt x="204" y="501"/>
                </a:lnTo>
                <a:close/>
              </a:path>
            </a:pathLst>
          </a:custGeom>
          <a:solidFill>
            <a:srgbClr val="3467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Freeform 23"/>
          <p:cNvSpPr>
            <a:spLocks noChangeArrowheads="1"/>
          </p:cNvSpPr>
          <p:nvPr/>
        </p:nvSpPr>
        <p:spPr bwMode="auto">
          <a:xfrm>
            <a:off x="2716728" y="4468778"/>
            <a:ext cx="4433760" cy="697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13577" y="1944"/>
              </a:cxn>
              <a:cxn ang="0">
                <a:pos x="13577" y="0"/>
              </a:cxn>
              <a:cxn ang="0">
                <a:pos x="0" y="0"/>
              </a:cxn>
            </a:cxnLst>
            <a:rect l="0" t="0" r="r" b="b"/>
            <a:pathLst>
              <a:path w="13578" h="1945">
                <a:moveTo>
                  <a:pt x="0" y="0"/>
                </a:moveTo>
                <a:lnTo>
                  <a:pt x="0" y="1944"/>
                </a:lnTo>
                <a:lnTo>
                  <a:pt x="13577" y="1944"/>
                </a:lnTo>
                <a:lnTo>
                  <a:pt x="13577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814968" y="5646821"/>
            <a:ext cx="295344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wait until the data is taken</a:t>
            </a:r>
          </a:p>
        </p:txBody>
      </p:sp>
      <p:sp>
        <p:nvSpPr>
          <p:cNvPr id="23" name="Freeform 25"/>
          <p:cNvSpPr>
            <a:spLocks noChangeArrowheads="1"/>
          </p:cNvSpPr>
          <p:nvPr/>
        </p:nvSpPr>
        <p:spPr bwMode="auto">
          <a:xfrm>
            <a:off x="4217207" y="5165840"/>
            <a:ext cx="577440" cy="1071472"/>
          </a:xfrm>
          <a:custGeom>
            <a:avLst/>
            <a:gdLst/>
            <a:ahLst/>
            <a:cxnLst>
              <a:cxn ang="0">
                <a:pos x="0" y="3199"/>
              </a:cxn>
              <a:cxn ang="0">
                <a:pos x="1514" y="320"/>
              </a:cxn>
              <a:cxn ang="0">
                <a:pos x="1653" y="396"/>
              </a:cxn>
              <a:cxn ang="0">
                <a:pos x="141" y="3279"/>
              </a:cxn>
              <a:cxn ang="0">
                <a:pos x="0" y="3199"/>
              </a:cxn>
              <a:cxn ang="0">
                <a:pos x="1334" y="313"/>
              </a:cxn>
              <a:cxn ang="0">
                <a:pos x="1769" y="0"/>
              </a:cxn>
              <a:cxn ang="0">
                <a:pos x="1755" y="540"/>
              </a:cxn>
              <a:cxn ang="0">
                <a:pos x="1334" y="313"/>
              </a:cxn>
            </a:cxnLst>
            <a:rect l="0" t="0" r="r" b="b"/>
            <a:pathLst>
              <a:path w="1770" h="3280">
                <a:moveTo>
                  <a:pt x="0" y="3199"/>
                </a:moveTo>
                <a:lnTo>
                  <a:pt x="1514" y="320"/>
                </a:lnTo>
                <a:lnTo>
                  <a:pt x="1653" y="396"/>
                </a:lnTo>
                <a:lnTo>
                  <a:pt x="141" y="3279"/>
                </a:lnTo>
                <a:lnTo>
                  <a:pt x="0" y="3199"/>
                </a:lnTo>
                <a:close/>
                <a:moveTo>
                  <a:pt x="1334" y="313"/>
                </a:moveTo>
                <a:lnTo>
                  <a:pt x="1769" y="0"/>
                </a:lnTo>
                <a:lnTo>
                  <a:pt x="1755" y="540"/>
                </a:lnTo>
                <a:lnTo>
                  <a:pt x="1334" y="313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300568" y="6179677"/>
            <a:ext cx="387360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detach and remove shared memory</a:t>
            </a:r>
          </a:p>
        </p:txBody>
      </p:sp>
    </p:spTree>
    <p:extLst>
      <p:ext uri="{BB962C8B-B14F-4D97-AF65-F5344CB8AC3E}">
        <p14:creationId xmlns:p14="http://schemas.microsoft.com/office/powerpoint/2010/main" val="46592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Among Separate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19145" y="5950693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20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97544" y="1592796"/>
            <a:ext cx="207936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void main(void)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97544" y="1875066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{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13705" y="2157335"/>
            <a:ext cx="30484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3705" y="2439605"/>
            <a:ext cx="291024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13705" y="2721875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13705" y="3284974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ftok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(“./”, ‘x’);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13704" y="3567243"/>
            <a:ext cx="72043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Memory), 0666);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513704" y="3849513"/>
            <a:ext cx="678960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shmat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NULL, 0);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13704" y="4131783"/>
            <a:ext cx="42955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while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!= FILLED)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29864" y="4412612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13705" y="4694882"/>
            <a:ext cx="54043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(“%d %d %d %d\n”,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­&gt;data[0],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29865" y="4977152"/>
            <a:ext cx="692784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­&gt;data[1],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­&gt;data[2],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­&gt;data[3]);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513705" y="5259421"/>
            <a:ext cx="30484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TAKEN;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513705" y="5541691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shmdt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((void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19" name="Freeform 21"/>
          <p:cNvSpPr>
            <a:spLocks noChangeArrowheads="1"/>
          </p:cNvSpPr>
          <p:nvPr/>
        </p:nvSpPr>
        <p:spPr bwMode="auto">
          <a:xfrm>
            <a:off x="2361064" y="3226267"/>
            <a:ext cx="7551360" cy="9173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8"/>
              </a:cxn>
              <a:cxn ang="0">
                <a:pos x="23123" y="2808"/>
              </a:cxn>
              <a:cxn ang="0">
                <a:pos x="23123" y="0"/>
              </a:cxn>
              <a:cxn ang="0">
                <a:pos x="0" y="0"/>
              </a:cxn>
            </a:cxnLst>
            <a:rect l="0" t="0" r="r" b="b"/>
            <a:pathLst>
              <a:path w="23124" h="2809">
                <a:moveTo>
                  <a:pt x="0" y="0"/>
                </a:moveTo>
                <a:lnTo>
                  <a:pt x="0" y="2808"/>
                </a:lnTo>
                <a:lnTo>
                  <a:pt x="23123" y="2808"/>
                </a:lnTo>
                <a:lnTo>
                  <a:pt x="23123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513705" y="5823960"/>
            <a:ext cx="11088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exit(0);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097544" y="6104790"/>
            <a:ext cx="1396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</a:t>
            </a:r>
          </a:p>
        </p:txBody>
      </p:sp>
      <p:sp>
        <p:nvSpPr>
          <p:cNvPr id="22" name="Freeform 24"/>
          <p:cNvSpPr>
            <a:spLocks noChangeArrowheads="1"/>
          </p:cNvSpPr>
          <p:nvPr/>
        </p:nvSpPr>
        <p:spPr bwMode="auto">
          <a:xfrm>
            <a:off x="7280104" y="2455447"/>
            <a:ext cx="1054080" cy="728717"/>
          </a:xfrm>
          <a:custGeom>
            <a:avLst/>
            <a:gdLst/>
            <a:ahLst/>
            <a:cxnLst>
              <a:cxn ang="0">
                <a:pos x="3228" y="137"/>
              </a:cxn>
              <a:cxn ang="0">
                <a:pos x="374" y="2070"/>
              </a:cxn>
              <a:cxn ang="0">
                <a:pos x="286" y="1937"/>
              </a:cxn>
              <a:cxn ang="0">
                <a:pos x="3136" y="0"/>
              </a:cxn>
              <a:cxn ang="0">
                <a:pos x="3228" y="137"/>
              </a:cxn>
              <a:cxn ang="0">
                <a:pos x="530" y="2160"/>
              </a:cxn>
              <a:cxn ang="0">
                <a:pos x="0" y="2229"/>
              </a:cxn>
              <a:cxn ang="0">
                <a:pos x="265" y="1757"/>
              </a:cxn>
              <a:cxn ang="0">
                <a:pos x="530" y="2160"/>
              </a:cxn>
            </a:cxnLst>
            <a:rect l="0" t="0" r="r" b="b"/>
            <a:pathLst>
              <a:path w="3229" h="2230">
                <a:moveTo>
                  <a:pt x="3228" y="137"/>
                </a:moveTo>
                <a:lnTo>
                  <a:pt x="374" y="2070"/>
                </a:lnTo>
                <a:lnTo>
                  <a:pt x="286" y="1937"/>
                </a:lnTo>
                <a:lnTo>
                  <a:pt x="3136" y="0"/>
                </a:lnTo>
                <a:lnTo>
                  <a:pt x="3228" y="137"/>
                </a:lnTo>
                <a:close/>
                <a:moveTo>
                  <a:pt x="530" y="2160"/>
                </a:moveTo>
                <a:lnTo>
                  <a:pt x="0" y="2229"/>
                </a:lnTo>
                <a:lnTo>
                  <a:pt x="265" y="1757"/>
                </a:lnTo>
                <a:lnTo>
                  <a:pt x="530" y="2160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Freeform 25"/>
          <p:cNvSpPr>
            <a:spLocks noChangeArrowheads="1"/>
          </p:cNvSpPr>
          <p:nvPr/>
        </p:nvSpPr>
        <p:spPr bwMode="auto">
          <a:xfrm>
            <a:off x="2361065" y="5573883"/>
            <a:ext cx="3464640" cy="2822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5"/>
              </a:cxn>
              <a:cxn ang="0">
                <a:pos x="10608" y="865"/>
              </a:cxn>
              <a:cxn ang="0">
                <a:pos x="10608" y="0"/>
              </a:cxn>
              <a:cxn ang="0">
                <a:pos x="0" y="0"/>
              </a:cxn>
            </a:cxnLst>
            <a:rect l="0" t="0" r="r" b="b"/>
            <a:pathLst>
              <a:path w="10609" h="866">
                <a:moveTo>
                  <a:pt x="0" y="0"/>
                </a:moveTo>
                <a:lnTo>
                  <a:pt x="0" y="865"/>
                </a:lnTo>
                <a:lnTo>
                  <a:pt x="10608" y="865"/>
                </a:lnTo>
                <a:lnTo>
                  <a:pt x="10608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807785" y="2132857"/>
            <a:ext cx="30254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prepare for shared memory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7570985" y="1556792"/>
            <a:ext cx="178704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“Client”</a:t>
            </a:r>
          </a:p>
        </p:txBody>
      </p:sp>
    </p:spTree>
    <p:extLst>
      <p:ext uri="{BB962C8B-B14F-4D97-AF65-F5344CB8AC3E}">
        <p14:creationId xmlns:p14="http://schemas.microsoft.com/office/powerpoint/2010/main" val="53027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Among Separate Processes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7583" y="1833326"/>
            <a:ext cx="61934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If you did not remove your shared memory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77583" y="2227927"/>
            <a:ext cx="59342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segments (</a:t>
            </a:r>
            <a:r>
              <a:rPr lang="en-US" sz="2500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e.g</a:t>
            </a: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., program crashes before the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77583" y="2599486"/>
            <a:ext cx="174240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execution of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18544" y="2616768"/>
            <a:ext cx="155232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500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shmctl</a:t>
            </a:r>
            <a:r>
              <a:rPr lang="en-US" sz="2500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()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66544" y="2599486"/>
            <a:ext cx="278640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), they will be in the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77583" y="3018570"/>
            <a:ext cx="620496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forever.  This will degrade the system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77583" y="3413172"/>
            <a:ext cx="185760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performance.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477583" y="3863939"/>
            <a:ext cx="12873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Use the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573424" y="3881220"/>
            <a:ext cx="96912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sz="2500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500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Ipcs</a:t>
            </a:r>
            <a:endParaRPr lang="en-US" sz="2500" dirty="0">
              <a:solidFill>
                <a:srgbClr val="80808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427344" y="3863939"/>
            <a:ext cx="44049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command to check if you have 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477583" y="4259980"/>
            <a:ext cx="598032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segments left in the system.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477583" y="4732350"/>
            <a:ext cx="128736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Use the 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573423" y="4751072"/>
            <a:ext cx="116208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sz="2500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500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ipcrm</a:t>
            </a:r>
            <a:endParaRPr lang="en-US" sz="2500" dirty="0">
              <a:solidFill>
                <a:srgbClr val="80808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620303" y="4732350"/>
            <a:ext cx="376704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command to remove your 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477583" y="5152874"/>
            <a:ext cx="357408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10129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240" y="1600202"/>
            <a:ext cx="52978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When a process creates a new process,</a:t>
            </a:r>
          </a:p>
          <a:p>
            <a:pPr lvl="1"/>
            <a:r>
              <a:rPr lang="en-US" altLang="en-US" sz="2000" dirty="0"/>
              <a:t>Resource sharing possibilities.</a:t>
            </a:r>
          </a:p>
          <a:p>
            <a:pPr lvl="2"/>
            <a:r>
              <a:rPr lang="en-US" altLang="en-US" dirty="0"/>
              <a:t>Parent and children share all resources.</a:t>
            </a:r>
          </a:p>
          <a:p>
            <a:pPr lvl="2"/>
            <a:r>
              <a:rPr lang="en-US" altLang="en-US" dirty="0"/>
              <a:t>Children share subset of parent’s resources.</a:t>
            </a:r>
          </a:p>
          <a:p>
            <a:pPr lvl="2"/>
            <a:r>
              <a:rPr lang="en-US" altLang="en-US" dirty="0"/>
              <a:t>Parent and child share no resources.</a:t>
            </a:r>
          </a:p>
          <a:p>
            <a:pPr lvl="2"/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54784" y="2359422"/>
            <a:ext cx="5369808" cy="4525963"/>
          </a:xfrm>
        </p:spPr>
        <p:txBody>
          <a:bodyPr>
            <a:normAutofit/>
          </a:bodyPr>
          <a:lstStyle/>
          <a:p>
            <a:pPr lvl="1"/>
            <a:r>
              <a:rPr lang="en-US" altLang="en-US" sz="2000" dirty="0"/>
              <a:t>Execution possibilities</a:t>
            </a:r>
          </a:p>
          <a:p>
            <a:pPr lvl="2"/>
            <a:r>
              <a:rPr lang="en-US" altLang="en-US" dirty="0"/>
              <a:t>Parent and children execute concurrently.</a:t>
            </a:r>
          </a:p>
          <a:p>
            <a:pPr lvl="2"/>
            <a:r>
              <a:rPr lang="en-US" altLang="en-US" dirty="0"/>
              <a:t>Parent waits until children terminate.</a:t>
            </a:r>
          </a:p>
          <a:p>
            <a:pPr lvl="1"/>
            <a:r>
              <a:rPr lang="en-US" altLang="en-US" sz="2000" dirty="0"/>
              <a:t>Address space</a:t>
            </a:r>
          </a:p>
          <a:p>
            <a:pPr lvl="2"/>
            <a:r>
              <a:rPr lang="en-US" altLang="en-US" dirty="0"/>
              <a:t>Child duplicate of parent.</a:t>
            </a:r>
          </a:p>
          <a:p>
            <a:pPr lvl="2"/>
            <a:r>
              <a:rPr lang="en-US" altLang="en-US" dirty="0"/>
              <a:t>Child has a program loaded into it.</a:t>
            </a:r>
          </a:p>
          <a:p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5013176"/>
            <a:ext cx="9339473" cy="19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6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Inter-process Communication (IPC):</a:t>
            </a:r>
            <a:br>
              <a:rPr lang="en-US" dirty="0"/>
            </a:br>
            <a:r>
              <a:rPr lang="en-US" dirty="0"/>
              <a:t>Message Passing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Message system</a:t>
            </a:r>
            <a:r>
              <a:rPr lang="en-US" sz="2400" dirty="0"/>
              <a:t> – processes communicate with each other without resorting to shared variables.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P and Q want to communicate, a communication link exists between them.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OS provides this facility.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5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send</a:t>
            </a:r>
            <a:r>
              <a:rPr lang="en-US" sz="2000" dirty="0"/>
              <a:t>(</a:t>
            </a:r>
            <a:r>
              <a:rPr lang="en-US" sz="2000" i="1" dirty="0"/>
              <a:t>message</a:t>
            </a:r>
            <a:r>
              <a:rPr lang="en-US" sz="2000" dirty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receive</a:t>
            </a:r>
            <a:r>
              <a:rPr lang="en-US" sz="2000" dirty="0"/>
              <a:t>(</a:t>
            </a:r>
            <a:r>
              <a:rPr lang="en-US" sz="2000" i="1" dirty="0"/>
              <a:t>message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establish a </a:t>
            </a:r>
            <a:r>
              <a:rPr lang="en-US" sz="2000" i="1" dirty="0"/>
              <a:t>communication</a:t>
            </a:r>
            <a:r>
              <a:rPr lang="en-US" sz="2000" dirty="0"/>
              <a:t> </a:t>
            </a:r>
            <a:r>
              <a:rPr lang="en-US" sz="2000" i="1" dirty="0"/>
              <a:t>link</a:t>
            </a:r>
            <a:r>
              <a:rPr lang="en-US" sz="2000" dirty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logical (e.g., logical properties)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 are concerned with logical link.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5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How are links established?</a:t>
            </a:r>
          </a:p>
          <a:p>
            <a:endParaRPr lang="en-US" sz="3400" dirty="0"/>
          </a:p>
          <a:p>
            <a:r>
              <a:rPr lang="en-US" sz="3400" dirty="0"/>
              <a:t>Can a link be associated with more than two processes?</a:t>
            </a:r>
          </a:p>
          <a:p>
            <a:endParaRPr lang="en-US" sz="3400" dirty="0"/>
          </a:p>
          <a:p>
            <a:r>
              <a:rPr lang="en-US" sz="3400" dirty="0"/>
              <a:t>How many links can there be between every pair of communicating processes?</a:t>
            </a:r>
          </a:p>
          <a:p>
            <a:endParaRPr lang="en-US" sz="3400" dirty="0"/>
          </a:p>
          <a:p>
            <a:r>
              <a:rPr lang="en-US" sz="3400" dirty="0"/>
              <a:t>What is the capacity of a link?</a:t>
            </a:r>
          </a:p>
          <a:p>
            <a:endParaRPr lang="en-US" sz="3400" dirty="0"/>
          </a:p>
          <a:p>
            <a:r>
              <a:rPr lang="en-US" sz="3400" dirty="0"/>
              <a:t>Is the size of a message that the link can accommodate fixed or variable?</a:t>
            </a:r>
          </a:p>
          <a:p>
            <a:endParaRPr lang="en-US" sz="3400" dirty="0"/>
          </a:p>
          <a:p>
            <a:r>
              <a:rPr lang="en-US" sz="3400" dirty="0"/>
              <a:t>Is a link unidirectional or bi-directional?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3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variable message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size message</a:t>
            </a:r>
          </a:p>
          <a:p>
            <a:pPr lvl="1"/>
            <a:r>
              <a:rPr lang="en-US" sz="2000" dirty="0"/>
              <a:t>Good for OS designer</a:t>
            </a:r>
          </a:p>
          <a:p>
            <a:pPr lvl="1"/>
            <a:r>
              <a:rPr lang="en-US" sz="2000" dirty="0"/>
              <a:t>Complex for programmer</a:t>
            </a:r>
          </a:p>
          <a:p>
            <a:endParaRPr lang="en-US" sz="2400" dirty="0"/>
          </a:p>
          <a:p>
            <a:r>
              <a:rPr lang="en-US" sz="2400" dirty="0"/>
              <a:t>Variable size messages</a:t>
            </a:r>
          </a:p>
          <a:p>
            <a:pPr lvl="1"/>
            <a:r>
              <a:rPr lang="en-US" sz="2000" dirty="0"/>
              <a:t>Complex for the OS designer</a:t>
            </a:r>
          </a:p>
          <a:p>
            <a:pPr lvl="1"/>
            <a:r>
              <a:rPr lang="en-US" sz="2000" dirty="0"/>
              <a:t>Good for programmer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31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implement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Direct  or Indirect communication</a:t>
            </a:r>
          </a:p>
          <a:p>
            <a:endParaRPr lang="en-US" sz="2600" dirty="0"/>
          </a:p>
          <a:p>
            <a:r>
              <a:rPr lang="en-US" sz="2600" dirty="0"/>
              <a:t>Synchronous or asynchronous  communication</a:t>
            </a:r>
          </a:p>
          <a:p>
            <a:endParaRPr lang="en-US" sz="2600" dirty="0"/>
          </a:p>
          <a:p>
            <a:r>
              <a:rPr lang="en-US" sz="2600" dirty="0"/>
              <a:t>Automatic or explicit buffering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14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Symmetric: </a:t>
            </a:r>
            <a:r>
              <a:rPr lang="en-US" sz="2400" dirty="0"/>
              <a:t>Processes must name each other explicitly: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b="1" dirty="0"/>
              <a:t>send</a:t>
            </a:r>
            <a:r>
              <a:rPr lang="en-US" sz="2000" dirty="0"/>
              <a:t> (</a:t>
            </a:r>
            <a:r>
              <a:rPr lang="en-US" sz="2000" i="1" dirty="0"/>
              <a:t>P, message</a:t>
            </a:r>
            <a:r>
              <a:rPr lang="en-US" sz="2000" dirty="0"/>
              <a:t>) – send a message to process P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b="1" dirty="0"/>
              <a:t>receive</a:t>
            </a:r>
            <a:r>
              <a:rPr lang="en-US" sz="2000" dirty="0"/>
              <a:t>(</a:t>
            </a:r>
            <a:r>
              <a:rPr lang="en-US" sz="2000" i="1" dirty="0"/>
              <a:t>Q, message</a:t>
            </a:r>
            <a:r>
              <a:rPr lang="en-US" sz="2000" dirty="0"/>
              <a:t>) – receive a message from process Q.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Asymmetric:</a:t>
            </a:r>
            <a:r>
              <a:rPr lang="en-US" sz="2400" dirty="0"/>
              <a:t> Only sender names the recipient, the recipient is not required to name the sender.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The send and receive primitives are as follows.</a:t>
            </a:r>
          </a:p>
          <a:p>
            <a:pPr lvl="2">
              <a:spcBef>
                <a:spcPts val="600"/>
              </a:spcBef>
              <a:spcAft>
                <a:spcPts val="400"/>
              </a:spcAft>
            </a:pPr>
            <a:r>
              <a:rPr lang="en-US" sz="1600" dirty="0"/>
              <a:t>Send (P, message)– send a message to process P.</a:t>
            </a:r>
          </a:p>
          <a:p>
            <a:pPr lvl="2">
              <a:spcBef>
                <a:spcPts val="600"/>
              </a:spcBef>
              <a:spcAft>
                <a:spcPts val="400"/>
              </a:spcAft>
            </a:pPr>
            <a:r>
              <a:rPr lang="en-US" sz="1600" dirty="0"/>
              <a:t>Receive(id, message)– receive a message from any process.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Properties of communication link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Links are established automatically.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A link is associated with exactly one pair of communicating processes.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Between each pair there exists exactly one link.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The link may be unidirectional, but is usually bi-directional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Disadvantages: </a:t>
            </a:r>
            <a:r>
              <a:rPr lang="en-US" sz="2000" dirty="0"/>
              <a:t>Changing the identifier of a process may necessitate examining all other process definitions. Any such </a:t>
            </a:r>
            <a:r>
              <a:rPr lang="en-US" sz="2000" b="1" i="1" dirty="0"/>
              <a:t>hard-coding </a:t>
            </a:r>
            <a:r>
              <a:rPr lang="en-US" sz="2000" dirty="0"/>
              <a:t>techniques, where identifiers must be explicitly stated, are less desirable.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messages are sent and received from </a:t>
            </a:r>
            <a:r>
              <a:rPr lang="en-US" sz="2200" i="1" dirty="0"/>
              <a:t>mailboxes</a:t>
            </a:r>
            <a:r>
              <a:rPr lang="en-US" sz="2200" dirty="0"/>
              <a:t> (also referred to as </a:t>
            </a:r>
            <a:r>
              <a:rPr lang="en-US" sz="2200" i="1" dirty="0"/>
              <a:t>ports</a:t>
            </a:r>
            <a:r>
              <a:rPr lang="en-US" sz="2200" dirty="0"/>
              <a:t>).</a:t>
            </a:r>
          </a:p>
          <a:p>
            <a:r>
              <a:rPr lang="en-US" sz="2200" dirty="0"/>
              <a:t>A mailbox is an object </a:t>
            </a:r>
          </a:p>
          <a:p>
            <a:pPr lvl="1"/>
            <a:r>
              <a:rPr lang="en-US" sz="2200" dirty="0"/>
              <a:t>Process can place messages</a:t>
            </a:r>
          </a:p>
          <a:p>
            <a:pPr lvl="1"/>
            <a:r>
              <a:rPr lang="en-US" sz="2200" dirty="0"/>
              <a:t>Process can remove messages.</a:t>
            </a:r>
          </a:p>
          <a:p>
            <a:r>
              <a:rPr lang="en-US" sz="2200" dirty="0"/>
              <a:t>Two processes can communicate only if they have a shared mailbox.</a:t>
            </a:r>
          </a:p>
          <a:p>
            <a:r>
              <a:rPr lang="en-US" sz="2200" dirty="0"/>
              <a:t>Operations</a:t>
            </a:r>
          </a:p>
          <a:p>
            <a:pPr lvl="1"/>
            <a:r>
              <a:rPr lang="en-US" sz="2200" dirty="0"/>
              <a:t>create a new mailbox</a:t>
            </a:r>
          </a:p>
          <a:p>
            <a:pPr lvl="1"/>
            <a:r>
              <a:rPr lang="en-US" sz="2200" dirty="0"/>
              <a:t>send and receive messages through mailbox</a:t>
            </a:r>
          </a:p>
          <a:p>
            <a:pPr lvl="1"/>
            <a:r>
              <a:rPr lang="en-US" sz="2200" dirty="0"/>
              <a:t>destroy a mailbox</a:t>
            </a:r>
          </a:p>
          <a:p>
            <a:r>
              <a:rPr lang="en-US" sz="2200" dirty="0"/>
              <a:t>Primitives are defined as:</a:t>
            </a:r>
          </a:p>
          <a:p>
            <a:pPr>
              <a:buFont typeface="Monotype Sorts" pitchFamily="2" charset="2"/>
              <a:buNone/>
            </a:pPr>
            <a:r>
              <a:rPr lang="en-US" sz="2200" dirty="0"/>
              <a:t>	</a:t>
            </a:r>
            <a:r>
              <a:rPr lang="en-US" sz="2200" b="1" dirty="0"/>
              <a:t>send</a:t>
            </a:r>
            <a:r>
              <a:rPr lang="en-US" sz="2200" dirty="0"/>
              <a:t>(</a:t>
            </a:r>
            <a:r>
              <a:rPr lang="en-US" sz="2200" i="1" dirty="0"/>
              <a:t>A, message</a:t>
            </a:r>
            <a:r>
              <a:rPr lang="en-US" sz="2200" dirty="0"/>
              <a:t>) – send a message to mailbox A</a:t>
            </a:r>
          </a:p>
          <a:p>
            <a:pPr>
              <a:buFont typeface="Monotype Sorts" pitchFamily="2" charset="2"/>
              <a:buNone/>
            </a:pPr>
            <a:r>
              <a:rPr lang="en-US" sz="2200" dirty="0"/>
              <a:t>	</a:t>
            </a:r>
            <a:r>
              <a:rPr lang="en-US" sz="2200" b="1" dirty="0"/>
              <a:t>receive</a:t>
            </a:r>
            <a:r>
              <a:rPr lang="en-US" sz="2200" dirty="0"/>
              <a:t>(</a:t>
            </a:r>
            <a:r>
              <a:rPr lang="en-US" sz="2200" i="1" dirty="0"/>
              <a:t>A, message</a:t>
            </a:r>
            <a:r>
              <a:rPr lang="en-US" sz="2200" dirty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269494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Mailbox sharing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P</a:t>
            </a:r>
            <a:r>
              <a:rPr lang="en-US" sz="1800" i="1" baseline="-25000" dirty="0"/>
              <a:t>1 </a:t>
            </a:r>
            <a:r>
              <a:rPr lang="en-US" sz="1800" i="1" dirty="0"/>
              <a:t>, P</a:t>
            </a:r>
            <a:r>
              <a:rPr lang="en-US" sz="1800" i="1" baseline="-25000" dirty="0"/>
              <a:t>2 </a:t>
            </a:r>
            <a:r>
              <a:rPr lang="en-US" sz="1800" i="1" dirty="0"/>
              <a:t>,</a:t>
            </a:r>
            <a:r>
              <a:rPr lang="en-US" sz="1800" dirty="0"/>
              <a:t> and</a:t>
            </a:r>
            <a:r>
              <a:rPr lang="en-US" sz="1800" i="1" dirty="0"/>
              <a:t> P</a:t>
            </a:r>
            <a:r>
              <a:rPr lang="en-US" sz="1800" i="1" baseline="-25000" dirty="0"/>
              <a:t>3</a:t>
            </a:r>
            <a:r>
              <a:rPr lang="en-US" sz="1800" dirty="0"/>
              <a:t> share mailbox A.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P</a:t>
            </a:r>
            <a:r>
              <a:rPr lang="en-US" sz="1800" i="1" baseline="-25000" dirty="0"/>
              <a:t>1 </a:t>
            </a:r>
            <a:r>
              <a:rPr lang="en-US" sz="1800" dirty="0"/>
              <a:t>, sends; 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i="1" dirty="0"/>
              <a:t> </a:t>
            </a:r>
            <a:r>
              <a:rPr lang="en-US" sz="1800" dirty="0"/>
              <a:t>and</a:t>
            </a:r>
            <a:r>
              <a:rPr lang="en-US" sz="1800" i="1" dirty="0"/>
              <a:t> P</a:t>
            </a:r>
            <a:r>
              <a:rPr lang="en-US" sz="1800" i="1" baseline="-25000" dirty="0"/>
              <a:t>3</a:t>
            </a:r>
            <a:r>
              <a:rPr lang="en-US" sz="1800" dirty="0"/>
              <a:t> receive.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Who gets a message 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Solutions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Allow a link to be associated with at most two processes.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Allow only one process at a time to execute a receive operation.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Allow the system to select arbitrarily the receiver.  Sender is notified who the receiver was.</a:t>
            </a:r>
          </a:p>
          <a:p>
            <a:r>
              <a:rPr lang="en-US" sz="2000" dirty="0"/>
              <a:t>A mailbox may be owned either by a process or by the operating system.</a:t>
            </a:r>
          </a:p>
          <a:p>
            <a:pPr lvl="1"/>
            <a:r>
              <a:rPr lang="en-US" sz="1800" dirty="0"/>
              <a:t>If the mailbox is part of the address space of the process, </a:t>
            </a:r>
          </a:p>
          <a:p>
            <a:pPr lvl="2"/>
            <a:r>
              <a:rPr lang="en-US" sz="1800" dirty="0"/>
              <a:t>We distinguish between the owner (which can only receive messages through this mailbox) and the user (which can only send messages to the mailbox). </a:t>
            </a:r>
          </a:p>
          <a:p>
            <a:pPr lvl="2"/>
            <a:r>
              <a:rPr lang="en-US" sz="1800" dirty="0"/>
              <a:t>Since each mailbox has a unique owner, there can be no confusion about which process should receive a message sent to this mailbox. </a:t>
            </a:r>
          </a:p>
          <a:p>
            <a:pPr lvl="2"/>
            <a:r>
              <a:rPr lang="en-US" sz="1800" dirty="0"/>
              <a:t>When a process that owns a mailbox terminates, the mailbox disappears.</a:t>
            </a:r>
          </a:p>
        </p:txBody>
      </p:sp>
    </p:spTree>
    <p:extLst>
      <p:ext uri="{BB962C8B-B14F-4D97-AF65-F5344CB8AC3E}">
        <p14:creationId xmlns:p14="http://schemas.microsoft.com/office/powerpoint/2010/main" val="65674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Properties of a link: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link is established if they have a shared mailbox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link may be associated with more than two boxes.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Between a pair of processes there may be number of links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link may be either unidirectional or bi-directional.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OS owned mailboxes: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provides a facility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To create a mailbox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Send and receive messages  through mailbox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To destroy a mail box.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process that creates mailbox is a owner of that mailbox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ownership and send and receive privileges can be passed to other processes through system calls.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34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v/s asynchronous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Message passing may be either blocking or non-blocking.</a:t>
            </a:r>
          </a:p>
          <a:p>
            <a:r>
              <a:rPr lang="en-US" sz="2400" b="1" dirty="0"/>
              <a:t>Blocking</a:t>
            </a:r>
            <a:r>
              <a:rPr lang="en-US" sz="2400" dirty="0"/>
              <a:t> is considered </a:t>
            </a:r>
            <a:r>
              <a:rPr lang="en-US" sz="2400" b="1" dirty="0"/>
              <a:t>synchronous</a:t>
            </a:r>
          </a:p>
          <a:p>
            <a:r>
              <a:rPr lang="en-US" sz="2400" b="1" dirty="0"/>
              <a:t>Non-blocking</a:t>
            </a:r>
            <a:r>
              <a:rPr lang="en-US" sz="2400" dirty="0"/>
              <a:t> is considered </a:t>
            </a:r>
            <a:r>
              <a:rPr lang="en-US" sz="2400" b="1" dirty="0"/>
              <a:t>asynchronous</a:t>
            </a:r>
          </a:p>
          <a:p>
            <a:r>
              <a:rPr lang="en-US" sz="2400" b="1" dirty="0"/>
              <a:t>send</a:t>
            </a:r>
            <a:r>
              <a:rPr lang="en-US" sz="2400" dirty="0"/>
              <a:t> and </a:t>
            </a:r>
            <a:r>
              <a:rPr lang="en-US" sz="2400" b="1" dirty="0"/>
              <a:t>receive</a:t>
            </a:r>
            <a:r>
              <a:rPr lang="en-US" sz="2400" dirty="0"/>
              <a:t> primitives may be either blocking or non-blocking.</a:t>
            </a:r>
          </a:p>
          <a:p>
            <a:pPr lvl="1"/>
            <a:r>
              <a:rPr lang="en-US" sz="2000" b="1" dirty="0"/>
              <a:t>Blocking send:</a:t>
            </a:r>
            <a:r>
              <a:rPr lang="en-US" sz="2000" dirty="0"/>
              <a:t> The sending process is blocked  until the message is received by the receiving process or by the mailbox.</a:t>
            </a:r>
          </a:p>
          <a:p>
            <a:pPr lvl="1"/>
            <a:r>
              <a:rPr lang="en-US" sz="2000" b="1" dirty="0"/>
              <a:t>Non-blocking send:</a:t>
            </a:r>
            <a:r>
              <a:rPr lang="en-US" sz="2000" dirty="0"/>
              <a:t> The sending process sends the message and resumes operation.</a:t>
            </a:r>
          </a:p>
          <a:p>
            <a:pPr lvl="1"/>
            <a:r>
              <a:rPr lang="en-US" sz="2000" b="1" dirty="0"/>
              <a:t>Blocking receive:</a:t>
            </a:r>
            <a:r>
              <a:rPr lang="en-US" sz="2000" dirty="0"/>
              <a:t> The receiver blocks until a message is available.</a:t>
            </a:r>
          </a:p>
          <a:p>
            <a:pPr lvl="1"/>
            <a:r>
              <a:rPr lang="en-US" sz="2000" b="1" dirty="0"/>
              <a:t>Non-blocking receive:</a:t>
            </a:r>
            <a:r>
              <a:rPr lang="en-US" sz="2000" dirty="0"/>
              <a:t> The receiver receives either a valid message or a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/>
              <a:t>UNIX examples</a:t>
            </a:r>
          </a:p>
          <a:p>
            <a:pPr lvl="1"/>
            <a:r>
              <a:rPr lang="en-US" altLang="en-US" sz="2000" b="1" dirty="0"/>
              <a:t>fork</a:t>
            </a:r>
            <a:r>
              <a:rPr lang="en-US" altLang="en-US" sz="2000" dirty="0"/>
              <a:t> system call creates new process</a:t>
            </a:r>
          </a:p>
          <a:p>
            <a:pPr lvl="1"/>
            <a:r>
              <a:rPr lang="en-US" altLang="en-US" sz="2000" b="1" dirty="0"/>
              <a:t>exec</a:t>
            </a:r>
            <a:r>
              <a:rPr lang="en-US" altLang="en-US" sz="2000" dirty="0"/>
              <a:t> system call used after a </a:t>
            </a:r>
            <a:r>
              <a:rPr lang="en-US" altLang="en-US" sz="2000" b="1" dirty="0"/>
              <a:t>fork</a:t>
            </a:r>
            <a:r>
              <a:rPr lang="en-US" altLang="en-US" sz="2000" dirty="0"/>
              <a:t> to replace the process’ memory space with a new program.</a:t>
            </a:r>
          </a:p>
          <a:p>
            <a:pPr lvl="1"/>
            <a:r>
              <a:rPr lang="en-US" altLang="en-US" sz="2000" dirty="0"/>
              <a:t>The new process is a copy of  the original process.</a:t>
            </a:r>
          </a:p>
          <a:p>
            <a:pPr lvl="1"/>
            <a:r>
              <a:rPr lang="en-US" altLang="en-US" sz="2000" dirty="0"/>
              <a:t>The exec system call is used after a fork  by one of the two processes to replace the process memory space  with a new program.</a:t>
            </a:r>
          </a:p>
          <a:p>
            <a:endParaRPr lang="en-US" altLang="en-US" sz="2400" dirty="0"/>
          </a:p>
          <a:p>
            <a:r>
              <a:rPr lang="en-US" altLang="en-US" sz="2400" dirty="0"/>
              <a:t>WINDOWS NT supports both models:</a:t>
            </a:r>
          </a:p>
          <a:p>
            <a:pPr lvl="1"/>
            <a:r>
              <a:rPr lang="en-US" altLang="en-US" sz="2000" dirty="0"/>
              <a:t>Parent address space can be duplicated or </a:t>
            </a:r>
          </a:p>
          <a:p>
            <a:pPr lvl="1"/>
            <a:r>
              <a:rPr lang="en-US" altLang="en-US" sz="2000" dirty="0"/>
              <a:t>parent can specify the name of a program for the OS to load into the address  space of the new process.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009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Beej's Guide to Unix IPC: </a:t>
            </a:r>
            <a:r>
              <a:rPr lang="en-US" dirty="0"/>
              <a:t>http://beej.us/guide/bgipc/output/html/multipage/index.html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2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9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Early OS: One program at a time with complete control.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Modern OS: allow multiple programs to be loaded in to memory and to be executed concurrently.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requires firm control over execution of programs.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The notion of process emerged to control the execution of programs.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A process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Unit of work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Program in execution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OS  consists of a collection of processes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OS processes executes system code.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User processes executes user code.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By switching  CPU between processes, the OS can make the computer more productive.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Process  (task or job) includes the current activity.–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 program in execution; 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process execution must progress in sequential fashion.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The components of a process are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program to be executed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data on which the program  will execute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resources required by the program– such as memory and file (s)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status of execution: a) Program counter b) Stack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Multiple processes can be associated with the same program. 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For CPU, all processes are similar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Batch Jobs and user programs/tasks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Word file, Internet browser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System call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Scheduler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 in Memory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1556792"/>
            <a:ext cx="3898775" cy="509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38"/>
          <p:cNvSpPr txBox="1">
            <a:spLocks noChangeArrowheads="1"/>
          </p:cNvSpPr>
          <p:nvPr/>
        </p:nvSpPr>
        <p:spPr bwMode="auto">
          <a:xfrm>
            <a:off x="5519937" y="6381328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Process memory</a:t>
            </a:r>
          </a:p>
        </p:txBody>
      </p:sp>
    </p:spTree>
    <p:extLst>
      <p:ext uri="{BB962C8B-B14F-4D97-AF65-F5344CB8AC3E}">
        <p14:creationId xmlns:p14="http://schemas.microsoft.com/office/powerpoint/2010/main" val="37503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484785"/>
            <a:ext cx="987552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Example: User level context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448601" y="1667296"/>
            <a:ext cx="19081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(b, *p) - main</a:t>
            </a:r>
          </a:p>
          <a:p>
            <a:r>
              <a:rPr lang="en-US" altLang="en-US"/>
              <a:t>                           </a:t>
            </a:r>
          </a:p>
          <a:p>
            <a:r>
              <a:rPr lang="en-US" altLang="en-US"/>
              <a:t>    (a) - foo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448600" y="3572296"/>
            <a:ext cx="19050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  <a:p>
            <a:r>
              <a:rPr lang="en-US" altLang="en-US"/>
              <a:t>    heap (p)          </a:t>
            </a:r>
          </a:p>
          <a:p>
            <a:r>
              <a:rPr lang="en-US" altLang="en-US"/>
              <a:t>     (char[1000])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7448600" y="4486696"/>
            <a:ext cx="1905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  <a:p>
            <a:r>
              <a:rPr lang="en-US" altLang="en-US"/>
              <a:t>   data (aa, buf)</a:t>
            </a:r>
          </a:p>
          <a:p>
            <a:r>
              <a:rPr lang="en-US" altLang="en-US"/>
              <a:t>     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7448601" y="5401096"/>
            <a:ext cx="19081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</a:t>
            </a:r>
          </a:p>
          <a:p>
            <a:r>
              <a:rPr lang="en-US" altLang="en-US"/>
              <a:t>     text (code)     </a:t>
            </a:r>
          </a:p>
          <a:p>
            <a:r>
              <a:rPr lang="en-US" altLang="en-US"/>
              <a:t>       </a:t>
            </a: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>
            <a:off x="7448600" y="258169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9353600" y="258169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>
            <a:off x="8286800" y="258169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35"/>
          <p:cNvSpPr>
            <a:spLocks noChangeShapeType="1"/>
          </p:cNvSpPr>
          <p:nvPr/>
        </p:nvSpPr>
        <p:spPr bwMode="auto">
          <a:xfrm flipV="1">
            <a:off x="8363000" y="334369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6975525" y="597100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6670725" y="155140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MAX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7448601" y="6409927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Process memory</a:t>
            </a:r>
          </a:p>
        </p:txBody>
      </p:sp>
      <p:sp>
        <p:nvSpPr>
          <p:cNvPr id="15" name="Text Box 1039"/>
          <p:cNvSpPr txBox="1">
            <a:spLocks noChangeArrowheads="1"/>
          </p:cNvSpPr>
          <p:nvPr/>
        </p:nvSpPr>
        <p:spPr bwMode="auto">
          <a:xfrm>
            <a:off x="2495600" y="2165370"/>
            <a:ext cx="2819400" cy="4431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aa;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char </a:t>
            </a:r>
            <a:r>
              <a:rPr lang="en-US" altLang="en-US" sz="2000" dirty="0" err="1"/>
              <a:t>buf</a:t>
            </a:r>
            <a:r>
              <a:rPr lang="en-US" altLang="en-US" sz="2000" dirty="0"/>
              <a:t>[1000];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void foo()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 …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main()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b;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p = new char[1000];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  foo();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2000" dirty="0"/>
              <a:t>} </a:t>
            </a:r>
          </a:p>
        </p:txBody>
      </p:sp>
      <p:sp>
        <p:nvSpPr>
          <p:cNvPr id="16" name="Line 1040"/>
          <p:cNvSpPr>
            <a:spLocks noChangeShapeType="1"/>
          </p:cNvSpPr>
          <p:nvPr/>
        </p:nvSpPr>
        <p:spPr bwMode="auto">
          <a:xfrm>
            <a:off x="7448600" y="204829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9337725" y="200860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5897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As a process executes, it changes </a:t>
            </a:r>
            <a:r>
              <a:rPr lang="en-US" altLang="en-US" sz="2400" i="1" dirty="0"/>
              <a:t>state</a:t>
            </a:r>
          </a:p>
          <a:p>
            <a:r>
              <a:rPr lang="en-US" altLang="en-US" sz="2400" i="1" dirty="0"/>
              <a:t>Each process can be in one of</a:t>
            </a:r>
            <a:endParaRPr lang="en-US" altLang="en-US" sz="2400" dirty="0"/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created.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executed.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occur.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process.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execution.</a:t>
            </a:r>
          </a:p>
          <a:p>
            <a:r>
              <a:rPr lang="en-US" altLang="en-US" dirty="0"/>
              <a:t>The names may differ between 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D5551FF8A684B9EE1CF13BBE76586" ma:contentTypeVersion="4" ma:contentTypeDescription="Create a new document." ma:contentTypeScope="" ma:versionID="a690073f125a3ce7c1ae982617da7487">
  <xsd:schema xmlns:xsd="http://www.w3.org/2001/XMLSchema" xmlns:xs="http://www.w3.org/2001/XMLSchema" xmlns:p="http://schemas.microsoft.com/office/2006/metadata/properties" xmlns:ns2="7a2d1ecb-9d02-4814-90b8-c2e7368b0807" targetNamespace="http://schemas.microsoft.com/office/2006/metadata/properties" ma:root="true" ma:fieldsID="967b005c3a5fd144d3b5fdd56d22287d" ns2:_="">
    <xsd:import namespace="7a2d1ecb-9d02-4814-90b8-c2e7368b08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d1ecb-9d02-4814-90b8-c2e7368b0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684EA-5EE7-4322-9403-6D4AD84A83D5}"/>
</file>

<file path=customXml/itemProps2.xml><?xml version="1.0" encoding="utf-8"?>
<ds:datastoreItem xmlns:ds="http://schemas.openxmlformats.org/officeDocument/2006/customXml" ds:itemID="{3826CE17-E378-4A6B-A64D-1DBD7AE25E72}"/>
</file>

<file path=customXml/itemProps3.xml><?xml version="1.0" encoding="utf-8"?>
<ds:datastoreItem xmlns:ds="http://schemas.openxmlformats.org/officeDocument/2006/customXml" ds:itemID="{BD49CAB2-4C89-43CF-9CB7-C94250DBA7EA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2761</Words>
  <Application>Microsoft Macintosh PowerPoint</Application>
  <PresentationFormat>Widescreen</PresentationFormat>
  <Paragraphs>402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DejaVu Sans</vt:lpstr>
      <vt:lpstr>Monotype Sorts</vt:lpstr>
      <vt:lpstr>Times New Roman</vt:lpstr>
      <vt:lpstr>Wingdings</vt:lpstr>
      <vt:lpstr>Office Theme</vt:lpstr>
      <vt:lpstr>Processes and Communication</vt:lpstr>
      <vt:lpstr>Process Creation</vt:lpstr>
      <vt:lpstr>Process Creation</vt:lpstr>
      <vt:lpstr>Process Creation</vt:lpstr>
      <vt:lpstr>Process Concept</vt:lpstr>
      <vt:lpstr>Process Concept</vt:lpstr>
      <vt:lpstr>Process Concept</vt:lpstr>
      <vt:lpstr>Process Concept</vt:lpstr>
      <vt:lpstr>Process State</vt:lpstr>
      <vt:lpstr>Process State</vt:lpstr>
      <vt:lpstr>State Change</vt:lpstr>
      <vt:lpstr>State Change</vt:lpstr>
      <vt:lpstr>Process Context</vt:lpstr>
      <vt:lpstr>Process Control Block (PCB)</vt:lpstr>
      <vt:lpstr>Process Control Block (PCB)</vt:lpstr>
      <vt:lpstr>Process Control Block (PCB)</vt:lpstr>
      <vt:lpstr>Process Control Block (PCB)</vt:lpstr>
      <vt:lpstr>CPU Switch From Process to Process</vt:lpstr>
      <vt:lpstr>Inter-process Communication (IPC)</vt:lpstr>
      <vt:lpstr>Communication Models</vt:lpstr>
      <vt:lpstr>Producer-Consumer Problem: Shared memory</vt:lpstr>
      <vt:lpstr>Shared Memory</vt:lpstr>
      <vt:lpstr>Common chunk of read/write memory </vt:lpstr>
      <vt:lpstr>Example</vt:lpstr>
      <vt:lpstr>Communicating Among Separate Processes </vt:lpstr>
      <vt:lpstr>Communicating Among Separate Processes </vt:lpstr>
      <vt:lpstr>Communicating Among Separate Processes </vt:lpstr>
      <vt:lpstr>Communicating Among Separate Processes </vt:lpstr>
      <vt:lpstr>Communicating Among Separate Processes </vt:lpstr>
      <vt:lpstr>Inter-process Communication (IPC): Message Passing System</vt:lpstr>
      <vt:lpstr>IPC</vt:lpstr>
      <vt:lpstr>Implementation Questions</vt:lpstr>
      <vt:lpstr>Fixed and variable message size</vt:lpstr>
      <vt:lpstr>Methods to implement a link</vt:lpstr>
      <vt:lpstr>Direct Communication</vt:lpstr>
      <vt:lpstr>Indirect Communication</vt:lpstr>
      <vt:lpstr>Indirect Communication</vt:lpstr>
      <vt:lpstr>Indirect Communication</vt:lpstr>
      <vt:lpstr>Synchronous v/s asynchronous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Shrivastava</dc:creator>
  <cp:lastModifiedBy>Manish Shrivastava</cp:lastModifiedBy>
  <cp:revision>2</cp:revision>
  <dcterms:created xsi:type="dcterms:W3CDTF">2020-10-13T05:55:27Z</dcterms:created>
  <dcterms:modified xsi:type="dcterms:W3CDTF">2021-10-18T07:05:01Z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0x010100754D5551FF8A684B9EE1CF13BBE76586</vt:lpwstr>
  </property>
</Properties>
</file>