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6" r:id="rId9"/>
    <p:sldId id="261" r:id="rId10"/>
    <p:sldId id="267" r:id="rId11"/>
    <p:sldId id="262" r:id="rId12"/>
    <p:sldId id="268"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114B1-C3E2-4380-8C70-FF709E6F88BD}" type="datetimeFigureOut">
              <a:rPr lang="en-US" smtClean="0"/>
              <a:t>5/11/2025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B462B-4988-4CC0-803C-B914744433A3}" type="slidenum">
              <a:rPr lang="en-US" smtClean="0"/>
              <a:t>‹#›</a:t>
            </a:fld>
            <a:endParaRPr lang="en-US"/>
          </a:p>
        </p:txBody>
      </p:sp>
    </p:spTree>
    <p:extLst>
      <p:ext uri="{BB962C8B-B14F-4D97-AF65-F5344CB8AC3E}">
        <p14:creationId xmlns:p14="http://schemas.microsoft.com/office/powerpoint/2010/main" val="309093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B462B-4988-4CC0-803C-B914744433A3}" type="slidenum">
              <a:rPr lang="en-US" smtClean="0"/>
              <a:t>1</a:t>
            </a:fld>
            <a:endParaRPr lang="en-US"/>
          </a:p>
        </p:txBody>
      </p:sp>
    </p:spTree>
    <p:extLst>
      <p:ext uri="{BB962C8B-B14F-4D97-AF65-F5344CB8AC3E}">
        <p14:creationId xmlns:p14="http://schemas.microsoft.com/office/powerpoint/2010/main" val="247851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7378"/>
            <a:ext cx="7772400" cy="1470025"/>
          </a:xfrm>
        </p:spPr>
        <p:txBody>
          <a:bodyPr/>
          <a:lstStyle/>
          <a:p>
            <a:r>
              <a:rPr lang="en-US" dirty="0"/>
              <a:t>NLP-Based Phishing Email Detection</a:t>
            </a:r>
            <a:endParaRPr dirty="0"/>
          </a:p>
        </p:txBody>
      </p:sp>
      <p:sp>
        <p:nvSpPr>
          <p:cNvPr id="3" name="Subtitle 2"/>
          <p:cNvSpPr>
            <a:spLocks noGrp="1"/>
          </p:cNvSpPr>
          <p:nvPr>
            <p:ph type="subTitle" idx="1"/>
          </p:nvPr>
        </p:nvSpPr>
        <p:spPr>
          <a:xfrm>
            <a:off x="1371600" y="4103209"/>
            <a:ext cx="6400800" cy="1752600"/>
          </a:xfrm>
        </p:spPr>
        <p:txBody>
          <a:bodyPr/>
          <a:lstStyle/>
          <a:p>
            <a:r>
              <a:rPr dirty="0"/>
              <a:t>Using Machine Learning and NLP Techniques</a:t>
            </a:r>
          </a:p>
        </p:txBody>
      </p:sp>
      <p:pic>
        <p:nvPicPr>
          <p:cNvPr id="4" name="image3.png">
            <a:extLst>
              <a:ext uri="{FF2B5EF4-FFF2-40B4-BE49-F238E27FC236}">
                <a16:creationId xmlns:a16="http://schemas.microsoft.com/office/drawing/2014/main" id="{AA93BFEF-B828-4EFC-89F5-BB7D1DE3D73E}"/>
              </a:ext>
            </a:extLst>
          </p:cNvPr>
          <p:cNvPicPr/>
          <p:nvPr/>
        </p:nvPicPr>
        <p:blipFill>
          <a:blip r:embed="rId3" cstate="print">
            <a:lum bright="-20000" contrast="40000"/>
          </a:blip>
          <a:srcRect l="56412"/>
          <a:stretch>
            <a:fillRect/>
          </a:stretch>
        </p:blipFill>
        <p:spPr>
          <a:xfrm>
            <a:off x="1457960" y="1517015"/>
            <a:ext cx="2341880" cy="850265"/>
          </a:xfrm>
          <a:prstGeom prst="rect">
            <a:avLst/>
          </a:prstGeom>
        </p:spPr>
      </p:pic>
      <p:pic>
        <p:nvPicPr>
          <p:cNvPr id="5" name="Picture 4">
            <a:extLst>
              <a:ext uri="{FF2B5EF4-FFF2-40B4-BE49-F238E27FC236}">
                <a16:creationId xmlns:a16="http://schemas.microsoft.com/office/drawing/2014/main" id="{703AE9F1-0E1D-4D19-B74B-CAB8E1703C97}"/>
              </a:ext>
            </a:extLst>
          </p:cNvPr>
          <p:cNvPicPr/>
          <p:nvPr/>
        </p:nvPicPr>
        <p:blipFill>
          <a:blip r:embed="rId4">
            <a:lum bright="-20000" contrast="40000"/>
          </a:blip>
          <a:srcRect/>
          <a:stretch>
            <a:fillRect/>
          </a:stretch>
        </p:blipFill>
        <p:spPr bwMode="auto">
          <a:xfrm>
            <a:off x="4799329" y="1517015"/>
            <a:ext cx="2819400" cy="811530"/>
          </a:xfrm>
          <a:prstGeom prst="rect">
            <a:avLst/>
          </a:prstGeom>
          <a:noFill/>
          <a:ln w="9525">
            <a:noFill/>
            <a:miter lim="800000"/>
            <a:headEnd/>
            <a:tailEnd/>
          </a:ln>
        </p:spPr>
      </p:pic>
      <p:pic>
        <p:nvPicPr>
          <p:cNvPr id="6" name="Picture 5">
            <a:extLst>
              <a:ext uri="{FF2B5EF4-FFF2-40B4-BE49-F238E27FC236}">
                <a16:creationId xmlns:a16="http://schemas.microsoft.com/office/drawing/2014/main" id="{484DB808-9824-46FA-B3C5-BA6B42B7247B}"/>
              </a:ext>
            </a:extLst>
          </p:cNvPr>
          <p:cNvPicPr/>
          <p:nvPr/>
        </p:nvPicPr>
        <p:blipFill>
          <a:blip r:embed="rId5">
            <a:grayscl/>
            <a:lum bright="-20000" contrast="40000"/>
          </a:blip>
          <a:srcRect/>
          <a:stretch>
            <a:fillRect/>
          </a:stretch>
        </p:blipFill>
        <p:spPr bwMode="auto">
          <a:xfrm>
            <a:off x="2481262" y="593407"/>
            <a:ext cx="4018915" cy="533400"/>
          </a:xfrm>
          <a:prstGeom prst="rect">
            <a:avLst/>
          </a:prstGeom>
          <a:noFill/>
          <a:ln w="9525">
            <a:noFill/>
            <a:miter lim="800000"/>
            <a:headEnd/>
            <a:tailEnd/>
          </a:ln>
          <a:effectLst/>
        </p:spPr>
      </p:pic>
      <p:pic>
        <p:nvPicPr>
          <p:cNvPr id="7" name="image3.png">
            <a:extLst>
              <a:ext uri="{FF2B5EF4-FFF2-40B4-BE49-F238E27FC236}">
                <a16:creationId xmlns:a16="http://schemas.microsoft.com/office/drawing/2014/main" id="{ADDAEE9B-650B-41B6-AA84-D81D2243E809}"/>
              </a:ext>
            </a:extLst>
          </p:cNvPr>
          <p:cNvPicPr/>
          <p:nvPr/>
        </p:nvPicPr>
        <p:blipFill>
          <a:blip r:embed="rId3" cstate="print">
            <a:lum bright="-20000" contrast="40000"/>
          </a:blip>
          <a:srcRect r="73108"/>
          <a:stretch>
            <a:fillRect/>
          </a:stretch>
        </p:blipFill>
        <p:spPr>
          <a:xfrm>
            <a:off x="1371600" y="526574"/>
            <a:ext cx="797560" cy="693420"/>
          </a:xfrm>
          <a:prstGeom prst="rect">
            <a:avLst/>
          </a:prstGeom>
        </p:spPr>
      </p:pic>
      <p:pic>
        <p:nvPicPr>
          <p:cNvPr id="8" name="image3.png">
            <a:extLst>
              <a:ext uri="{FF2B5EF4-FFF2-40B4-BE49-F238E27FC236}">
                <a16:creationId xmlns:a16="http://schemas.microsoft.com/office/drawing/2014/main" id="{F4FD4BAD-DAAD-4DD3-B31E-1E207A85D6D1}"/>
              </a:ext>
            </a:extLst>
          </p:cNvPr>
          <p:cNvPicPr/>
          <p:nvPr/>
        </p:nvPicPr>
        <p:blipFill>
          <a:blip r:embed="rId3" cstate="print">
            <a:lum bright="-20000" contrast="40000"/>
          </a:blip>
          <a:srcRect l="28737" r="44337"/>
          <a:stretch>
            <a:fillRect/>
          </a:stretch>
        </p:blipFill>
        <p:spPr>
          <a:xfrm>
            <a:off x="6776719" y="488474"/>
            <a:ext cx="842010" cy="731520"/>
          </a:xfrm>
          <a:prstGeom prst="rect">
            <a:avLst/>
          </a:prstGeom>
        </p:spPr>
      </p:pic>
      <p:sp>
        <p:nvSpPr>
          <p:cNvPr id="9" name="Subtitle 2">
            <a:extLst>
              <a:ext uri="{FF2B5EF4-FFF2-40B4-BE49-F238E27FC236}">
                <a16:creationId xmlns:a16="http://schemas.microsoft.com/office/drawing/2014/main" id="{A082CB1D-5FFD-4DB6-A09E-A12B0AE9EC6A}"/>
              </a:ext>
            </a:extLst>
          </p:cNvPr>
          <p:cNvSpPr txBox="1">
            <a:spLocks/>
          </p:cNvSpPr>
          <p:nvPr/>
        </p:nvSpPr>
        <p:spPr>
          <a:xfrm>
            <a:off x="528320" y="5862635"/>
            <a:ext cx="792988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By </a:t>
            </a:r>
            <a:r>
              <a:rPr lang="en-US" sz="2000" dirty="0" err="1">
                <a:solidFill>
                  <a:schemeClr val="tx1"/>
                </a:solidFill>
                <a:latin typeface="Times New Roman" panose="02020603050405020304" pitchFamily="18" charset="0"/>
                <a:cs typeface="Times New Roman" panose="02020603050405020304" pitchFamily="18" charset="0"/>
              </a:rPr>
              <a:t>Soumya.A</a:t>
            </a:r>
            <a:r>
              <a:rPr lang="en-US" sz="2000" dirty="0">
                <a:solidFill>
                  <a:schemeClr val="tx1"/>
                </a:solidFill>
                <a:latin typeface="Times New Roman" panose="02020603050405020304" pitchFamily="18" charset="0"/>
                <a:cs typeface="Times New Roman" panose="02020603050405020304" pitchFamily="18" charset="0"/>
              </a:rPr>
              <a:t>, Soundarya </a:t>
            </a:r>
            <a:r>
              <a:rPr lang="en-US" sz="2000" dirty="0" err="1">
                <a:solidFill>
                  <a:schemeClr val="tx1"/>
                </a:solidFill>
                <a:latin typeface="Times New Roman" panose="02020603050405020304" pitchFamily="18" charset="0"/>
                <a:cs typeface="Times New Roman" panose="02020603050405020304" pitchFamily="18" charset="0"/>
              </a:rPr>
              <a:t>Devi.k</a:t>
            </a:r>
            <a:r>
              <a:rPr lang="en-US" sz="2000" dirty="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Sivaharini.</a:t>
            </a:r>
            <a:r>
              <a:rPr lang="en-US" sz="2000" dirty="0">
                <a:solidFill>
                  <a:schemeClr val="tx1"/>
                </a:solidFill>
                <a:latin typeface="Times New Roman" panose="02020603050405020304" pitchFamily="18" charset="0"/>
                <a:cs typeface="Times New Roman" panose="02020603050405020304" pitchFamily="18" charset="0"/>
              </a:rPr>
              <a:t>S , Naviya </a:t>
            </a:r>
            <a:r>
              <a:rPr lang="en-US" sz="2000" dirty="0" err="1">
                <a:solidFill>
                  <a:schemeClr val="tx1"/>
                </a:solidFill>
                <a:latin typeface="Times New Roman" panose="02020603050405020304" pitchFamily="18" charset="0"/>
                <a:cs typeface="Times New Roman" panose="02020603050405020304" pitchFamily="18" charset="0"/>
              </a:rPr>
              <a:t>Sree.S</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EEF7B9-3911-4D9A-94FA-BE2BF721FB82}"/>
              </a:ext>
            </a:extLst>
          </p:cNvPr>
          <p:cNvPicPr>
            <a:picLocks noGrp="1" noChangeAspect="1"/>
          </p:cNvPicPr>
          <p:nvPr>
            <p:ph idx="1"/>
          </p:nvPr>
        </p:nvPicPr>
        <p:blipFill>
          <a:blip r:embed="rId2"/>
          <a:stretch>
            <a:fillRect/>
          </a:stretch>
        </p:blipFill>
        <p:spPr>
          <a:xfrm>
            <a:off x="0" y="1285116"/>
            <a:ext cx="9144000" cy="5085204"/>
          </a:xfrm>
        </p:spPr>
      </p:pic>
    </p:spTree>
    <p:extLst>
      <p:ext uri="{BB962C8B-B14F-4D97-AF65-F5344CB8AC3E}">
        <p14:creationId xmlns:p14="http://schemas.microsoft.com/office/powerpoint/2010/main" val="141570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71438"/>
            <a:ext cx="8229600" cy="1143000"/>
          </a:xfrm>
        </p:spPr>
        <p:txBody>
          <a:bodyPr/>
          <a:lstStyle/>
          <a:p>
            <a:r>
              <a:rPr dirty="0"/>
              <a:t>Sample Output</a:t>
            </a:r>
            <a:r>
              <a:rPr lang="en-US" dirty="0"/>
              <a:t> 1</a:t>
            </a:r>
            <a:endParaRPr dirty="0"/>
          </a:p>
        </p:txBody>
      </p:sp>
      <p:pic>
        <p:nvPicPr>
          <p:cNvPr id="7" name="Content Placeholder 6">
            <a:extLst>
              <a:ext uri="{FF2B5EF4-FFF2-40B4-BE49-F238E27FC236}">
                <a16:creationId xmlns:a16="http://schemas.microsoft.com/office/drawing/2014/main" id="{8002ACF2-090E-46B7-9ED8-BCFA52AF5EF3}"/>
              </a:ext>
            </a:extLst>
          </p:cNvPr>
          <p:cNvPicPr>
            <a:picLocks noGrp="1" noChangeAspect="1"/>
          </p:cNvPicPr>
          <p:nvPr>
            <p:ph idx="1"/>
          </p:nvPr>
        </p:nvPicPr>
        <p:blipFill>
          <a:blip r:embed="rId2"/>
          <a:stretch>
            <a:fillRect/>
          </a:stretch>
        </p:blipFill>
        <p:spPr>
          <a:xfrm>
            <a:off x="177800" y="1487442"/>
            <a:ext cx="8788400" cy="451711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10A-9D60-403A-A68B-E107E5B907C8}"/>
              </a:ext>
            </a:extLst>
          </p:cNvPr>
          <p:cNvSpPr>
            <a:spLocks noGrp="1"/>
          </p:cNvSpPr>
          <p:nvPr>
            <p:ph type="title"/>
          </p:nvPr>
        </p:nvSpPr>
        <p:spPr/>
        <p:txBody>
          <a:bodyPr/>
          <a:lstStyle/>
          <a:p>
            <a:r>
              <a:rPr lang="en-US" dirty="0"/>
              <a:t>Sample Output 2</a:t>
            </a:r>
          </a:p>
        </p:txBody>
      </p:sp>
      <p:pic>
        <p:nvPicPr>
          <p:cNvPr id="5" name="Content Placeholder 4">
            <a:extLst>
              <a:ext uri="{FF2B5EF4-FFF2-40B4-BE49-F238E27FC236}">
                <a16:creationId xmlns:a16="http://schemas.microsoft.com/office/drawing/2014/main" id="{369C0C8F-C008-46D5-B9FC-85662AFD63BE}"/>
              </a:ext>
            </a:extLst>
          </p:cNvPr>
          <p:cNvPicPr>
            <a:picLocks noGrp="1" noChangeAspect="1"/>
          </p:cNvPicPr>
          <p:nvPr>
            <p:ph idx="1"/>
          </p:nvPr>
        </p:nvPicPr>
        <p:blipFill>
          <a:blip r:embed="rId2"/>
          <a:stretch>
            <a:fillRect/>
          </a:stretch>
        </p:blipFill>
        <p:spPr>
          <a:xfrm>
            <a:off x="457200" y="1670045"/>
            <a:ext cx="8229600" cy="4386273"/>
          </a:xfrm>
        </p:spPr>
      </p:pic>
    </p:spTree>
    <p:extLst>
      <p:ext uri="{BB962C8B-B14F-4D97-AF65-F5344CB8AC3E}">
        <p14:creationId xmlns:p14="http://schemas.microsoft.com/office/powerpoint/2010/main" val="102995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Conclusion</a:t>
            </a:r>
          </a:p>
        </p:txBody>
      </p:sp>
      <p:sp>
        <p:nvSpPr>
          <p:cNvPr id="3" name="Content Placeholder 2"/>
          <p:cNvSpPr>
            <a:spLocks noGrp="1"/>
          </p:cNvSpPr>
          <p:nvPr>
            <p:ph idx="1"/>
          </p:nvPr>
        </p:nvSpPr>
        <p:spPr/>
        <p:txBody>
          <a:bodyPr>
            <a:normAutofit fontScale="92500"/>
          </a:bodyPr>
          <a:lstStyle/>
          <a:p>
            <a:r>
              <a:rPr lang="en-GB" dirty="0"/>
              <a:t> This project demonstrates an effective spam detection system using machine learning and natural language processing.</a:t>
            </a:r>
          </a:p>
          <a:p>
            <a:r>
              <a:rPr dirty="0"/>
              <a:t>TF-IDF and Logistic Regression </a:t>
            </a:r>
            <a:r>
              <a:rPr lang="en-GB" dirty="0"/>
              <a:t>accurately classifies emails as spam or not.</a:t>
            </a:r>
          </a:p>
          <a:p>
            <a:r>
              <a:rPr lang="en-US" dirty="0"/>
              <a:t>98% </a:t>
            </a:r>
            <a:r>
              <a:rPr dirty="0"/>
              <a:t>accuracy achieved</a:t>
            </a:r>
            <a:r>
              <a:rPr lang="en-US" dirty="0"/>
              <a:t> using logistic regression</a:t>
            </a:r>
            <a:r>
              <a:rPr dirty="0"/>
              <a:t>.</a:t>
            </a:r>
          </a:p>
          <a:p>
            <a:r>
              <a:rPr dirty="0"/>
              <a:t>Future work: use deep learning (BERT, LSTM), better datasets</a:t>
            </a:r>
            <a:r>
              <a:rPr lang="en-GB" dirty="0"/>
              <a:t>, support real-time deployment.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Abstract</a:t>
            </a:r>
          </a:p>
        </p:txBody>
      </p:sp>
      <p:sp>
        <p:nvSpPr>
          <p:cNvPr id="3" name="Content Placeholder 2"/>
          <p:cNvSpPr>
            <a:spLocks noGrp="1"/>
          </p:cNvSpPr>
          <p:nvPr>
            <p:ph idx="1"/>
          </p:nvPr>
        </p:nvSpPr>
        <p:spPr/>
        <p:txBody>
          <a:bodyPr>
            <a:normAutofit/>
          </a:bodyPr>
          <a:lstStyle/>
          <a:p>
            <a:r>
              <a:rPr lang="en-GB" sz="2000" dirty="0"/>
              <a:t>This project focuses on the development of a machine learning-based email classification system to detect spam messages using the Enron email dataset.</a:t>
            </a:r>
          </a:p>
          <a:p>
            <a:r>
              <a:rPr lang="en-GB" sz="2000" dirty="0"/>
              <a:t> By leveraging natural language processing (NLP) techniques and logistic regression, the system can effectively differentiate between spam and legitimate emails. </a:t>
            </a:r>
          </a:p>
          <a:p>
            <a:r>
              <a:rPr lang="en-GB" sz="2000" dirty="0"/>
              <a:t>To improve the model's accuracy and robustness, additional features like link count, uppercase usage, special character count, email length, and word count have been introduced alongside traditional TF-IDF text </a:t>
            </a:r>
            <a:r>
              <a:rPr lang="en-GB" sz="2000" dirty="0" err="1"/>
              <a:t>vectorization</a:t>
            </a:r>
            <a:r>
              <a:rPr lang="en-GB" sz="2000" dirty="0"/>
              <a:t>. </a:t>
            </a:r>
          </a:p>
          <a:p>
            <a:r>
              <a:rPr lang="en-GB" sz="2000" dirty="0"/>
              <a:t>This enhanced approach increases reliability in identifying spam patterns beyond textual content, offering a practical solution for email filtering and user protection against unsolicited or malicious messages.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Introduction</a:t>
            </a:r>
          </a:p>
        </p:txBody>
      </p:sp>
      <p:sp>
        <p:nvSpPr>
          <p:cNvPr id="3" name="Content Placeholder 2"/>
          <p:cNvSpPr>
            <a:spLocks noGrp="1"/>
          </p:cNvSpPr>
          <p:nvPr>
            <p:ph idx="1"/>
          </p:nvPr>
        </p:nvSpPr>
        <p:spPr/>
        <p:txBody>
          <a:bodyPr>
            <a:normAutofit fontScale="92500" lnSpcReduction="20000"/>
          </a:bodyPr>
          <a:lstStyle/>
          <a:p>
            <a:r>
              <a:rPr lang="en-US" sz="2000" dirty="0"/>
              <a:t>Spam emails pose significant risks, including phishing, malware, and identity theft, leading to financial and reputational damage while cluttering inboxes.</a:t>
            </a:r>
          </a:p>
          <a:p>
            <a:endParaRPr lang="en-US" sz="2000" dirty="0"/>
          </a:p>
          <a:p>
            <a:r>
              <a:rPr lang="en-US" sz="2000" dirty="0"/>
              <a:t>Traditional spam detection methods like blacklists and rule-based filtering are insufficient against the evolving tactics of spammers.</a:t>
            </a:r>
          </a:p>
          <a:p>
            <a:endParaRPr lang="en-US" sz="2000" dirty="0"/>
          </a:p>
          <a:p>
            <a:r>
              <a:rPr lang="en-US" sz="2000" dirty="0"/>
              <a:t>Machine learning algorithms analyze various email components, such as the subject line, body text, sender’s address, and metadata, to identify patterns distinguishing spam from legitimate emails.</a:t>
            </a:r>
          </a:p>
          <a:p>
            <a:endParaRPr lang="en-US" sz="2000" dirty="0"/>
          </a:p>
          <a:p>
            <a:r>
              <a:rPr lang="en-GB" sz="2000" dirty="0"/>
              <a:t>The model uses NLP to clean and process email content, and machine learning techniques to classify emails as either spam or not spam.</a:t>
            </a:r>
            <a:endParaRPr lang="en-US" sz="2000" dirty="0"/>
          </a:p>
          <a:p>
            <a:endParaRPr lang="en-US" sz="2000" dirty="0"/>
          </a:p>
          <a:p>
            <a:r>
              <a:rPr lang="en-US" sz="2000" dirty="0"/>
              <a:t>The project aims to develop an effective spam email detection system using machine learning, ensuring accurate classification and minimizing false positives for a safer email experience.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Technologies Used</a:t>
            </a:r>
          </a:p>
        </p:txBody>
      </p:sp>
      <p:sp>
        <p:nvSpPr>
          <p:cNvPr id="3" name="Content Placeholder 2"/>
          <p:cNvSpPr>
            <a:spLocks noGrp="1"/>
          </p:cNvSpPr>
          <p:nvPr>
            <p:ph idx="1"/>
          </p:nvPr>
        </p:nvSpPr>
        <p:spPr/>
        <p:txBody>
          <a:bodyPr/>
          <a:lstStyle/>
          <a:p>
            <a:r>
              <a:t>ML Algorithms: Naive Bayes, SVM, Decision Trees</a:t>
            </a:r>
          </a:p>
          <a:p>
            <a:r>
              <a:t>NLP Techniques: Tokenization, POS tagging, NER</a:t>
            </a:r>
          </a:p>
          <a:p>
            <a:r>
              <a:t>Tools: Scikit-learn, NLTK, SpaCy, TensorFlow, PyTorch</a:t>
            </a:r>
          </a:p>
          <a:p>
            <a:r>
              <a:t>Deployment: Flask/Django, Docker, Cloud 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Project Implementation</a:t>
            </a:r>
          </a:p>
        </p:txBody>
      </p:sp>
      <p:sp>
        <p:nvSpPr>
          <p:cNvPr id="3" name="Content Placeholder 2"/>
          <p:cNvSpPr>
            <a:spLocks noGrp="1"/>
          </p:cNvSpPr>
          <p:nvPr>
            <p:ph idx="1"/>
          </p:nvPr>
        </p:nvSpPr>
        <p:spPr>
          <a:xfrm>
            <a:off x="457200" y="1544320"/>
            <a:ext cx="8229600" cy="4826001"/>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1. Problem Definition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 goal of this project is to develop a system that can automatically detect and classify emails as </a:t>
            </a:r>
            <a:r>
              <a:rPr lang="en-IN" sz="1800" b="1" dirty="0">
                <a:effectLst/>
                <a:latin typeface="Calibri" panose="020F0502020204030204" pitchFamily="34" charset="0"/>
                <a:ea typeface="Times New Roman" panose="02020603050405020304" pitchFamily="18" charset="0"/>
              </a:rPr>
              <a:t>spam</a:t>
            </a:r>
            <a:r>
              <a:rPr lang="en-IN" sz="1800" dirty="0">
                <a:effectLst/>
                <a:latin typeface="Calibri" panose="020F0502020204030204" pitchFamily="34" charset="0"/>
                <a:ea typeface="Times New Roman" panose="02020603050405020304" pitchFamily="18" charset="0"/>
              </a:rPr>
              <a:t> (unwanted emails) or </a:t>
            </a:r>
            <a:r>
              <a:rPr lang="en-IN" sz="1800" b="1" dirty="0">
                <a:effectLst/>
                <a:latin typeface="Calibri" panose="020F0502020204030204" pitchFamily="34" charset="0"/>
                <a:ea typeface="Times New Roman" panose="02020603050405020304" pitchFamily="18" charset="0"/>
              </a:rPr>
              <a:t>ham</a:t>
            </a:r>
            <a:r>
              <a:rPr lang="en-IN" sz="1800" dirty="0">
                <a:effectLst/>
                <a:latin typeface="Calibri" panose="020F0502020204030204" pitchFamily="34" charset="0"/>
                <a:ea typeface="Times New Roman" panose="02020603050405020304" pitchFamily="18" charset="0"/>
              </a:rPr>
              <a:t> (legitimate emails). </a:t>
            </a:r>
          </a:p>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2. Data Collection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Dataset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dat</a:t>
            </a:r>
            <a:r>
              <a:rPr lang="en-IN" sz="1800" dirty="0">
                <a:latin typeface="Calibri" panose="020F0502020204030204" pitchFamily="34" charset="0"/>
                <a:ea typeface="Times New Roman" panose="02020603050405020304" pitchFamily="18" charset="0"/>
                <a:cs typeface="Calibri" panose="020F0502020204030204" pitchFamily="34" charset="0"/>
              </a:rPr>
              <a:t>a set which is used here is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Enron Spam Dataset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which contains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labeled</a:t>
            </a:r>
            <a:r>
              <a:rPr lang="en-IN" sz="1800" dirty="0">
                <a:effectLst/>
                <a:latin typeface="Calibri" panose="020F0502020204030204" pitchFamily="34" charset="0"/>
                <a:ea typeface="Times New Roman" panose="02020603050405020304" pitchFamily="18" charset="0"/>
                <a:cs typeface="Calibri" panose="020F0502020204030204" pitchFamily="34" charset="0"/>
              </a:rPr>
              <a:t> examples of spam and non-spam emails or messages.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Each entry in the dataset has a label (e.g., spam or ham) and the message content.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 Format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Typically, the dataset consists of three columns: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Label</a:t>
            </a:r>
            <a:r>
              <a:rPr lang="en-IN" sz="1800" dirty="0">
                <a:effectLst/>
                <a:latin typeface="Calibri" panose="020F0502020204030204" pitchFamily="34" charset="0"/>
                <a:ea typeface="Times New Roman" panose="02020603050405020304" pitchFamily="18" charset="0"/>
                <a:cs typeface="Calibri" panose="020F0502020204030204" pitchFamily="34" charset="0"/>
              </a:rPr>
              <a:t>: Indicates if the email is spam or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Message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text content of the email or message.</a:t>
            </a: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Subject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content in the subject place of the mail</a:t>
            </a:r>
          </a:p>
          <a:p>
            <a:pPr marL="0"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A6A42-2F0B-4105-9336-19C673347C43}"/>
              </a:ext>
            </a:extLst>
          </p:cNvPr>
          <p:cNvSpPr>
            <a:spLocks noGrp="1"/>
          </p:cNvSpPr>
          <p:nvPr>
            <p:ph idx="1"/>
          </p:nvPr>
        </p:nvSpPr>
        <p:spPr>
          <a:xfrm>
            <a:off x="457200" y="182880"/>
            <a:ext cx="8229600" cy="5943283"/>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3.Data </a:t>
            </a: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Preprocessing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Data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is critical for transforming raw text into a format that can be used by machine learning models.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Text Cleaning</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unnecessary characters such as punctuation marks, special characters, and numbers.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Convert all text to lowercase to ensure consistency.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common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stopwords</a:t>
            </a:r>
            <a:r>
              <a:rPr lang="en-IN" sz="1800" dirty="0">
                <a:effectLst/>
                <a:latin typeface="Calibri" panose="020F0502020204030204" pitchFamily="34" charset="0"/>
                <a:ea typeface="Times New Roman" panose="02020603050405020304" pitchFamily="18" charset="0"/>
                <a:cs typeface="Calibri" panose="020F0502020204030204" pitchFamily="34" charset="0"/>
              </a:rPr>
              <a:t> (e.g., "and," "the," "is") that don’t provide meaningful information for classification.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Tokenization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text into individual words or tokens. This helps the system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analyze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frequency of each word.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Stemming or Lemmatization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Reduce words to their base forms (e.g., "running" becomes "run"). This step helps reduce dimensionality and noise.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54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43481-58DB-4E06-9A21-BDF09F5C8D81}"/>
              </a:ext>
            </a:extLst>
          </p:cNvPr>
          <p:cNvSpPr>
            <a:spLocks noGrp="1"/>
          </p:cNvSpPr>
          <p:nvPr>
            <p:ph idx="1"/>
          </p:nvPr>
        </p:nvSpPr>
        <p:spPr>
          <a:xfrm>
            <a:off x="457200" y="213360"/>
            <a:ext cx="8229600" cy="6329680"/>
          </a:xfrm>
        </p:spPr>
        <p:txBody>
          <a:bodyPr>
            <a:normAutofit/>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4. Feature Extraction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After cleaning the text, we need to convert the text data into numerical form so machine learning algorithms can process it.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Bag of Words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BoW</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user to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rerpresent</a:t>
            </a:r>
            <a:r>
              <a:rPr lang="en-IN" sz="1800" dirty="0">
                <a:effectLst/>
                <a:latin typeface="Calibri" panose="020F0502020204030204" pitchFamily="34" charset="0"/>
                <a:ea typeface="Times New Roman" panose="02020603050405020304" pitchFamily="18" charset="0"/>
                <a:cs typeface="Calibri" panose="020F0502020204030204" pitchFamily="34" charset="0"/>
              </a:rPr>
              <a:t> email in vector or frequency form</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TF-IDF (Term Frequency-Inverse Document Frequency): it evaluates the importance of word in the email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latin typeface="Calibri" panose="020F0502020204030204" pitchFamily="34" charset="0"/>
                <a:ea typeface="Times New Roman" panose="02020603050405020304" pitchFamily="18" charset="0"/>
                <a:cs typeface="Calibri" panose="020F0502020204030204" pitchFamily="34" charset="0"/>
              </a:rPr>
              <a:t>5.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Model Selection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t>We have model like Naïve Bayes, SVM, Random Forest and more but here we used Logistic regression for binary classification like spam or not</a:t>
            </a:r>
          </a:p>
          <a:p>
            <a:pPr marL="0" marR="0" indent="0" algn="just">
              <a:lnSpc>
                <a:spcPct val="150000"/>
              </a:lnSpc>
              <a:spcBef>
                <a:spcPts val="0"/>
              </a:spcBef>
              <a:spcAft>
                <a:spcPts val="0"/>
              </a:spcAft>
              <a:buNone/>
            </a:pPr>
            <a:r>
              <a:rPr lang="en-IN" sz="1900" b="1" dirty="0">
                <a:effectLst/>
                <a:latin typeface="Calibri" panose="020F0502020204030204" pitchFamily="34" charset="0"/>
                <a:ea typeface="Times New Roman" panose="02020603050405020304" pitchFamily="18" charset="0"/>
                <a:cs typeface="Calibri" panose="020F0502020204030204" pitchFamily="34" charset="0"/>
              </a:rPr>
              <a:t>6. Model Training</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chosen model is trained using the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preprocessed</a:t>
            </a:r>
            <a:r>
              <a:rPr lang="en-IN" sz="1800" dirty="0">
                <a:effectLst/>
                <a:latin typeface="Calibri" panose="020F0502020204030204" pitchFamily="34" charset="0"/>
                <a:ea typeface="Times New Roman" panose="02020603050405020304" pitchFamily="18" charset="0"/>
                <a:cs typeface="Calibri" panose="020F0502020204030204" pitchFamily="34" charset="0"/>
              </a:rPr>
              <a:t> data. In this stage, the model learns the patterns that distinguish spam from ham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the Model</a:t>
            </a: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dataset into two parts: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train the model) and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test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evaluate the model)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4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81EC8-74E7-4258-990D-8ED31F55EE5D}"/>
              </a:ext>
            </a:extLst>
          </p:cNvPr>
          <p:cNvSpPr>
            <a:spLocks noGrp="1"/>
          </p:cNvSpPr>
          <p:nvPr>
            <p:ph idx="1"/>
          </p:nvPr>
        </p:nvSpPr>
        <p:spPr>
          <a:xfrm>
            <a:off x="457200" y="213360"/>
            <a:ext cx="8229600" cy="6410960"/>
          </a:xfrm>
        </p:spPr>
        <p:txBody>
          <a:bodyPr/>
          <a:lstStyle/>
          <a:p>
            <a:pPr marL="0" marR="0" algn="just">
              <a:lnSpc>
                <a:spcPct val="150000"/>
              </a:lnSpc>
              <a:spcBef>
                <a:spcPts val="0"/>
              </a:spcBef>
              <a:spcAft>
                <a:spcPts val="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7. Model Evaluation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Accuracy</a:t>
            </a:r>
            <a:r>
              <a:rPr lang="en-IN" sz="1800" dirty="0">
                <a:effectLst/>
                <a:latin typeface="Calibri" panose="020F0502020204030204" pitchFamily="34" charset="0"/>
                <a:ea typeface="Times New Roman" panose="02020603050405020304" pitchFamily="18" charset="0"/>
                <a:cs typeface="Calibri" panose="020F0502020204030204" pitchFamily="34" charset="0"/>
              </a:rPr>
              <a:t>: Measures the proportion of correct classifications (spam and ham) out of all predictions.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Confusion Matrix</a:t>
            </a:r>
            <a:r>
              <a:rPr lang="en-IN" sz="1800" dirty="0">
                <a:effectLst/>
                <a:latin typeface="Calibri" panose="020F0502020204030204" pitchFamily="34" charset="0"/>
                <a:ea typeface="Times New Roman" panose="02020603050405020304" pitchFamily="18" charset="0"/>
                <a:cs typeface="Calibri" panose="020F0502020204030204" pitchFamily="34" charset="0"/>
              </a:rPr>
              <a:t>: A table that shows the true positives (spam correctly classified as spam), false positives (ham incorrectly classified as spam), true negatives (ham correctly classified as ham), and false negatives (spam incorrectly classified as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 Recall, and 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emails classified as spam.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Recall</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actual spam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harmonic mean of precision and recall, providing a balance between the two.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050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96862"/>
            <a:ext cx="8229600" cy="1143000"/>
          </a:xfrm>
        </p:spPr>
        <p:txBody>
          <a:bodyPr/>
          <a:lstStyle/>
          <a:p>
            <a:r>
              <a:rPr u="sng" dirty="0"/>
              <a:t>Cod</a:t>
            </a:r>
            <a:r>
              <a:rPr lang="en-GB" u="sng" dirty="0"/>
              <a:t>e</a:t>
            </a:r>
            <a:endParaRPr u="sng" dirty="0"/>
          </a:p>
        </p:txBody>
      </p:sp>
      <p:pic>
        <p:nvPicPr>
          <p:cNvPr id="5" name="Content Placeholder 4">
            <a:extLst>
              <a:ext uri="{FF2B5EF4-FFF2-40B4-BE49-F238E27FC236}">
                <a16:creationId xmlns:a16="http://schemas.microsoft.com/office/drawing/2014/main" id="{DA1F8147-D8AA-44BE-83CF-DC80C3BCF33E}"/>
              </a:ext>
            </a:extLst>
          </p:cNvPr>
          <p:cNvPicPr>
            <a:picLocks noGrp="1" noChangeAspect="1"/>
          </p:cNvPicPr>
          <p:nvPr>
            <p:ph idx="1"/>
          </p:nvPr>
        </p:nvPicPr>
        <p:blipFill>
          <a:blip r:embed="rId2"/>
          <a:stretch>
            <a:fillRect/>
          </a:stretch>
        </p:blipFill>
        <p:spPr>
          <a:xfrm>
            <a:off x="0" y="1148080"/>
            <a:ext cx="9144000" cy="54365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911</Words>
  <Application>Microsoft Office PowerPoint</Application>
  <PresentationFormat>On-screen Show (4:3)</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Symbol</vt:lpstr>
      <vt:lpstr>Times New Roman</vt:lpstr>
      <vt:lpstr>Wingdings</vt:lpstr>
      <vt:lpstr>Office Theme</vt:lpstr>
      <vt:lpstr>NLP-Based Phishing Email Detection</vt:lpstr>
      <vt:lpstr>Abstract</vt:lpstr>
      <vt:lpstr>Introduction</vt:lpstr>
      <vt:lpstr>Technologies Used</vt:lpstr>
      <vt:lpstr>Project Implementation</vt:lpstr>
      <vt:lpstr>PowerPoint Presentation</vt:lpstr>
      <vt:lpstr>PowerPoint Presentation</vt:lpstr>
      <vt:lpstr>PowerPoint Presentation</vt:lpstr>
      <vt:lpstr>Code</vt:lpstr>
      <vt:lpstr>PowerPoint Presentation</vt:lpstr>
      <vt:lpstr>Sample Output 1</vt:lpstr>
      <vt:lpstr>Sample Output 2</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dc:title>
  <dc:subject/>
  <dc:creator>user</dc:creator>
  <cp:keywords/>
  <dc:description>generated using python-pptx</dc:description>
  <cp:lastModifiedBy>Soumya Ayyappan</cp:lastModifiedBy>
  <cp:revision>7</cp:revision>
  <dcterms:created xsi:type="dcterms:W3CDTF">2013-01-27T09:14:16Z</dcterms:created>
  <dcterms:modified xsi:type="dcterms:W3CDTF">2025-05-11T15:28:41Z</dcterms:modified>
  <cp:category/>
</cp:coreProperties>
</file>