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sldIdLst>
    <p:sldId id="256" r:id="rId2"/>
    <p:sldId id="257" r:id="rId3"/>
    <p:sldId id="258" r:id="rId4"/>
    <p:sldId id="259" r:id="rId5"/>
    <p:sldId id="260" r:id="rId6"/>
    <p:sldId id="279" r:id="rId7"/>
    <p:sldId id="271" r:id="rId8"/>
    <p:sldId id="272" r:id="rId9"/>
    <p:sldId id="261" r:id="rId10"/>
    <p:sldId id="267" r:id="rId11"/>
    <p:sldId id="268" r:id="rId12"/>
    <p:sldId id="273" r:id="rId13"/>
    <p:sldId id="274" r:id="rId14"/>
    <p:sldId id="275" r:id="rId15"/>
    <p:sldId id="276" r:id="rId16"/>
    <p:sldId id="280" r:id="rId17"/>
    <p:sldId id="281" r:id="rId18"/>
    <p:sldId id="278" r:id="rId19"/>
    <p:sldId id="277" r:id="rId20"/>
    <p:sldId id="269" r:id="rId21"/>
    <p:sldId id="264" r:id="rId22"/>
    <p:sldId id="265" r:id="rId23"/>
    <p:sldId id="262" r:id="rId24"/>
    <p:sldId id="263" r:id="rId25"/>
    <p:sldId id="266"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FFFF"/>
    <a:srgbClr val="FF66FF"/>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andal" userId="38766ee06986e766" providerId="LiveId" clId="{951B6895-3AD4-4838-8485-71D04D690891}"/>
    <pc:docChg chg="undo redo custSel modSld">
      <pc:chgData name="Rahul Mandal" userId="38766ee06986e766" providerId="LiveId" clId="{951B6895-3AD4-4838-8485-71D04D690891}" dt="2023-09-12T05:30:04.253" v="295" actId="255"/>
      <pc:docMkLst>
        <pc:docMk/>
      </pc:docMkLst>
      <pc:sldChg chg="delSp modSp mod">
        <pc:chgData name="Rahul Mandal" userId="38766ee06986e766" providerId="LiveId" clId="{951B6895-3AD4-4838-8485-71D04D690891}" dt="2023-09-12T05:25:15.755" v="180" actId="255"/>
        <pc:sldMkLst>
          <pc:docMk/>
          <pc:sldMk cId="4220593822" sldId="276"/>
        </pc:sldMkLst>
        <pc:spChg chg="mod">
          <ac:chgData name="Rahul Mandal" userId="38766ee06986e766" providerId="LiveId" clId="{951B6895-3AD4-4838-8485-71D04D690891}" dt="2023-09-12T05:17:18.205" v="98" actId="20577"/>
          <ac:spMkLst>
            <pc:docMk/>
            <pc:sldMk cId="4220593822" sldId="276"/>
            <ac:spMk id="2" creationId="{00000000-0000-0000-0000-000000000000}"/>
          </ac:spMkLst>
        </pc:spChg>
        <pc:spChg chg="mod">
          <ac:chgData name="Rahul Mandal" userId="38766ee06986e766" providerId="LiveId" clId="{951B6895-3AD4-4838-8485-71D04D690891}" dt="2023-09-12T05:25:15.755" v="180" actId="255"/>
          <ac:spMkLst>
            <pc:docMk/>
            <pc:sldMk cId="4220593822" sldId="276"/>
            <ac:spMk id="3" creationId="{00000000-0000-0000-0000-000000000000}"/>
          </ac:spMkLst>
        </pc:spChg>
        <pc:picChg chg="del mod">
          <ac:chgData name="Rahul Mandal" userId="38766ee06986e766" providerId="LiveId" clId="{951B6895-3AD4-4838-8485-71D04D690891}" dt="2023-09-12T05:10:44.425" v="53" actId="21"/>
          <ac:picMkLst>
            <pc:docMk/>
            <pc:sldMk cId="4220593822" sldId="276"/>
            <ac:picMk id="1026" creationId="{00000000-0000-0000-0000-000000000000}"/>
          </ac:picMkLst>
        </pc:picChg>
      </pc:sldChg>
      <pc:sldChg chg="addSp delSp modSp mod">
        <pc:chgData name="Rahul Mandal" userId="38766ee06986e766" providerId="LiveId" clId="{951B6895-3AD4-4838-8485-71D04D690891}" dt="2023-09-12T05:30:04.253" v="295" actId="255"/>
        <pc:sldMkLst>
          <pc:docMk/>
          <pc:sldMk cId="4083905128" sldId="280"/>
        </pc:sldMkLst>
        <pc:spChg chg="mod">
          <ac:chgData name="Rahul Mandal" userId="38766ee06986e766" providerId="LiveId" clId="{951B6895-3AD4-4838-8485-71D04D690891}" dt="2023-09-12T05:25:17.391" v="182" actId="14100"/>
          <ac:spMkLst>
            <pc:docMk/>
            <pc:sldMk cId="4083905128" sldId="280"/>
            <ac:spMk id="2" creationId="{00000000-0000-0000-0000-000000000000}"/>
          </ac:spMkLst>
        </pc:spChg>
        <pc:spChg chg="del mod">
          <ac:chgData name="Rahul Mandal" userId="38766ee06986e766" providerId="LiveId" clId="{951B6895-3AD4-4838-8485-71D04D690891}" dt="2023-09-12T05:10:47.921" v="54"/>
          <ac:spMkLst>
            <pc:docMk/>
            <pc:sldMk cId="4083905128" sldId="280"/>
            <ac:spMk id="3" creationId="{00000000-0000-0000-0000-000000000000}"/>
          </ac:spMkLst>
        </pc:spChg>
        <pc:spChg chg="add del mod">
          <ac:chgData name="Rahul Mandal" userId="38766ee06986e766" providerId="LiveId" clId="{951B6895-3AD4-4838-8485-71D04D690891}" dt="2023-09-12T05:26:53.697" v="252"/>
          <ac:spMkLst>
            <pc:docMk/>
            <pc:sldMk cId="4083905128" sldId="280"/>
            <ac:spMk id="5" creationId="{301F5C83-26B4-2D35-FA70-DEA231B61403}"/>
          </ac:spMkLst>
        </pc:spChg>
        <pc:spChg chg="add del mod">
          <ac:chgData name="Rahul Mandal" userId="38766ee06986e766" providerId="LiveId" clId="{951B6895-3AD4-4838-8485-71D04D690891}" dt="2023-09-12T05:26:53.697" v="250" actId="21"/>
          <ac:spMkLst>
            <pc:docMk/>
            <pc:sldMk cId="4083905128" sldId="280"/>
            <ac:spMk id="6" creationId="{EB11E620-EA10-C658-7554-628F7D893D86}"/>
          </ac:spMkLst>
        </pc:spChg>
        <pc:spChg chg="add mod">
          <ac:chgData name="Rahul Mandal" userId="38766ee06986e766" providerId="LiveId" clId="{951B6895-3AD4-4838-8485-71D04D690891}" dt="2023-09-12T05:30:04.253" v="295" actId="255"/>
          <ac:spMkLst>
            <pc:docMk/>
            <pc:sldMk cId="4083905128" sldId="280"/>
            <ac:spMk id="7" creationId="{CF89EE48-597C-B8A2-8911-37BB4E359899}"/>
          </ac:spMkLst>
        </pc:spChg>
        <pc:spChg chg="add del mod">
          <ac:chgData name="Rahul Mandal" userId="38766ee06986e766" providerId="LiveId" clId="{951B6895-3AD4-4838-8485-71D04D690891}" dt="2023-09-12T05:27:23.271" v="257"/>
          <ac:spMkLst>
            <pc:docMk/>
            <pc:sldMk cId="4083905128" sldId="280"/>
            <ac:spMk id="8" creationId="{96414FA1-F35F-9A14-E4BF-B158BB03EC67}"/>
          </ac:spMkLst>
        </pc:spChg>
        <pc:spChg chg="add del mod">
          <ac:chgData name="Rahul Mandal" userId="38766ee06986e766" providerId="LiveId" clId="{951B6895-3AD4-4838-8485-71D04D690891}" dt="2023-09-12T05:29:54.057" v="294" actId="21"/>
          <ac:spMkLst>
            <pc:docMk/>
            <pc:sldMk cId="4083905128" sldId="280"/>
            <ac:spMk id="9" creationId="{13B9E9FD-6B10-84AB-6AC3-9597DAFB0518}"/>
          </ac:spMkLst>
        </pc:spChg>
        <pc:picChg chg="add del mod">
          <ac:chgData name="Rahul Mandal" userId="38766ee06986e766" providerId="LiveId" clId="{951B6895-3AD4-4838-8485-71D04D690891}" dt="2023-09-12T05:29:54.057" v="294" actId="21"/>
          <ac:picMkLst>
            <pc:docMk/>
            <pc:sldMk cId="4083905128" sldId="280"/>
            <ac:picMk id="4" creationId="{327FD00A-4633-434A-7635-6D2BE6C074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890273-1D3D-4331-954B-AE575D40AFC1}" type="datetimeFigureOut">
              <a:rPr lang="en-US" smtClean="0"/>
              <a:t>9/13/2023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2169F1-0A57-4CF7-9929-DCCD999770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890273-1D3D-4331-954B-AE575D40AFC1}"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890273-1D3D-4331-954B-AE575D40AFC1}"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890273-1D3D-4331-954B-AE575D40AFC1}"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890273-1D3D-4331-954B-AE575D40AFC1}"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90273-1D3D-4331-954B-AE575D40AFC1}"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890273-1D3D-4331-954B-AE575D40AFC1}"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890273-1D3D-4331-954B-AE575D40AFC1}"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92169F1-0A57-4CF7-9929-DCCD9997706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890273-1D3D-4331-954B-AE575D40AFC1}" type="datetimeFigureOut">
              <a:rPr lang="en-US" smtClean="0"/>
              <a:t>9/13/2023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2169F1-0A57-4CF7-9929-DCCD9997706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2999"/>
            <a:ext cx="8382000" cy="2362201"/>
          </a:xfrm>
        </p:spPr>
        <p:txBody>
          <a:bodyPr>
            <a:noAutofit/>
          </a:bodyPr>
          <a:lstStyle/>
          <a:p>
            <a:pPr algn="ctr"/>
            <a:r>
              <a:rPr lang="en-US" sz="4800" i="1"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itchFamily="18" charset="0"/>
              </a:rPr>
              <a:t>Employee Payroll Management</a:t>
            </a:r>
            <a:br>
              <a:rPr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br>
            <a:r>
              <a:rPr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t>                           </a:t>
            </a:r>
            <a:br>
              <a:rPr lang="en-IN"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br>
            <a:endParaRPr lang="en-US" sz="4800" dirty="0">
              <a:solidFill>
                <a:srgbClr val="FFFFFF"/>
              </a:solidFill>
              <a:latin typeface="Century Schoolbook" panose="02040604050505020304" pitchFamily="18" charset="0"/>
            </a:endParaRPr>
          </a:p>
        </p:txBody>
      </p:sp>
      <p:sp>
        <p:nvSpPr>
          <p:cNvPr id="3" name="Subtitle 2"/>
          <p:cNvSpPr>
            <a:spLocks noGrp="1"/>
          </p:cNvSpPr>
          <p:nvPr>
            <p:ph type="subTitle" idx="1"/>
          </p:nvPr>
        </p:nvSpPr>
        <p:spPr>
          <a:xfrm>
            <a:off x="22122" y="4038600"/>
            <a:ext cx="2263878" cy="1828800"/>
          </a:xfrm>
        </p:spPr>
        <p:txBody>
          <a:bodyPr/>
          <a:lstStyle/>
          <a:p>
            <a:r>
              <a:rPr lang="en-US" b="1" dirty="0">
                <a:solidFill>
                  <a:srgbClr val="FFFFFF"/>
                </a:solidFill>
                <a:latin typeface="Century Schoolbook" pitchFamily="18" charset="0"/>
                <a:cs typeface="Times New Roman" pitchFamily="18" charset="0"/>
              </a:rPr>
              <a:t>GROUP-3</a:t>
            </a:r>
          </a:p>
        </p:txBody>
      </p:sp>
      <p:pic>
        <p:nvPicPr>
          <p:cNvPr id="1027" name="Picture 3"/>
          <p:cNvPicPr>
            <a:picLocks noChangeAspect="1" noChangeArrowheads="1"/>
          </p:cNvPicPr>
          <p:nvPr/>
        </p:nvPicPr>
        <p:blipFill>
          <a:blip r:embed="rId2"/>
          <a:srcRect/>
          <a:stretch>
            <a:fillRect/>
          </a:stretch>
        </p:blipFill>
        <p:spPr bwMode="auto">
          <a:xfrm>
            <a:off x="2971800" y="2438400"/>
            <a:ext cx="5867400" cy="3962399"/>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itchFamily="18" charset="0"/>
                <a:cs typeface="Times New Roman" pitchFamily="18" charset="0"/>
              </a:rPr>
              <a:t>Server-Side:</a:t>
            </a:r>
          </a:p>
        </p:txBody>
      </p:sp>
      <p:sp>
        <p:nvSpPr>
          <p:cNvPr id="3" name="Content Placeholder 2"/>
          <p:cNvSpPr>
            <a:spLocks noGrp="1"/>
          </p:cNvSpPr>
          <p:nvPr>
            <p:ph idx="1"/>
          </p:nvPr>
        </p:nvSpPr>
        <p:spPr>
          <a:xfrm>
            <a:off x="457200" y="1828800"/>
            <a:ext cx="8229600" cy="4191000"/>
          </a:xfrm>
        </p:spPr>
        <p:txBody>
          <a:bodyPr>
            <a:noAutofit/>
          </a:bodyPr>
          <a:lstStyle/>
          <a:p>
            <a:pPr>
              <a:buClr>
                <a:schemeClr val="tx1"/>
              </a:buClr>
              <a:buFont typeface="Wingdings" panose="05000000000000000000" pitchFamily="2" charset="2"/>
              <a:buChar char="Ø"/>
            </a:pPr>
            <a:r>
              <a:rPr lang="en-US" sz="2000" b="1" dirty="0">
                <a:latin typeface="Times New Roman" pitchFamily="18" charset="0"/>
                <a:cs typeface="Times New Roman" pitchFamily="18" charset="0"/>
              </a:rPr>
              <a:t>Spring Boot:</a:t>
            </a:r>
          </a:p>
          <a:p>
            <a:pPr>
              <a:buClr>
                <a:schemeClr val="accent6">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Boot is an open-source Tools. It is a project that is built on the top of the Spring Framework.</a:t>
            </a:r>
          </a:p>
          <a:p>
            <a:pPr>
              <a:buClr>
                <a:schemeClr val="accent6">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an easier and faster way to set up, configure, and run both simple and web-based applications.</a:t>
            </a:r>
          </a:p>
          <a:p>
            <a:pPr>
              <a:buClr>
                <a:schemeClr val="tx1"/>
              </a:buClr>
              <a:buFont typeface="Wingdings" panose="05000000000000000000" pitchFamily="2" charset="2"/>
              <a:buChar char="Ø"/>
            </a:pPr>
            <a:r>
              <a:rPr lang="en-US" sz="2000" b="1" dirty="0">
                <a:latin typeface="Times New Roman" pitchFamily="18" charset="0"/>
                <a:cs typeface="Times New Roman" pitchFamily="18" charset="0"/>
              </a:rPr>
              <a:t>Spring Data JPA:</a:t>
            </a:r>
          </a:p>
          <a:p>
            <a:pPr>
              <a:buClr>
                <a:schemeClr val="accent6">
                  <a:lumMod val="75000"/>
                </a:schemeClr>
              </a:buClr>
              <a:buFont typeface="Arial" pitchFamily="34" charset="0"/>
              <a:buChar char="•"/>
            </a:pPr>
            <a:r>
              <a:rPr lang="en-US" sz="2000" dirty="0">
                <a:latin typeface="Times New Roman" pitchFamily="18" charset="0"/>
                <a:cs typeface="Times New Roman" pitchFamily="18" charset="0"/>
              </a:rPr>
              <a:t>It aims to significantly improve the implementation of data access layers by reducing the effort to the amount that's actually needed</a:t>
            </a:r>
          </a:p>
          <a:p>
            <a:pPr>
              <a:buClr>
                <a:schemeClr val="accent6">
                  <a:lumMod val="75000"/>
                </a:schemeClr>
              </a:buClr>
              <a:buFont typeface="Arial" pitchFamily="34" charset="0"/>
              <a:buChar char="•"/>
            </a:pPr>
            <a:r>
              <a:rPr lang="en-US" sz="2000" dirty="0">
                <a:latin typeface="Times New Roman" pitchFamily="18" charset="0"/>
                <a:cs typeface="Times New Roman" pitchFamily="18" charset="0"/>
              </a:rPr>
              <a:t>Spring Data JPA provides repository support for the Jakarta Persistence API (JPA). It eases development of applications that need to access JPA data sources.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914400"/>
          </a:xfrm>
        </p:spPr>
        <p:txBody>
          <a:bodyPr>
            <a:normAutofit/>
          </a:bodyPr>
          <a:lstStyle/>
          <a:p>
            <a:r>
              <a:rPr lang="en-US" sz="4000" b="1" i="1" dirty="0">
                <a:solidFill>
                  <a:srgbClr val="CC0099"/>
                </a:solidFill>
                <a:latin typeface="Times New Roman" pitchFamily="18" charset="0"/>
                <a:cs typeface="Times New Roman" pitchFamily="18" charset="0"/>
              </a:rPr>
              <a:t>Spring Cloud:</a:t>
            </a:r>
          </a:p>
        </p:txBody>
      </p:sp>
      <p:sp>
        <p:nvSpPr>
          <p:cNvPr id="3" name="Content Placeholder 2"/>
          <p:cNvSpPr>
            <a:spLocks noGrp="1"/>
          </p:cNvSpPr>
          <p:nvPr>
            <p:ph idx="1"/>
          </p:nvPr>
        </p:nvSpPr>
        <p:spPr>
          <a:xfrm>
            <a:off x="457200" y="1752600"/>
            <a:ext cx="8229600" cy="4572000"/>
          </a:xfrm>
        </p:spPr>
        <p:txBody>
          <a:bodyPr>
            <a:noAutofit/>
          </a:bodyPr>
          <a:lstStyle/>
          <a:p>
            <a:pPr algn="just">
              <a:buClr>
                <a:schemeClr val="tx1"/>
              </a:buClr>
              <a:buFont typeface="Wingdings" pitchFamily="2" charset="2"/>
              <a:buChar char="Ø"/>
            </a:pPr>
            <a:r>
              <a:rPr lang="en-US" sz="2000" dirty="0">
                <a:latin typeface="Times New Roman" pitchFamily="18" charset="0"/>
                <a:cs typeface="Times New Roman" pitchFamily="18" charset="0"/>
              </a:rPr>
              <a:t>Spring cloud provides tools for developers to quickly build some of the common patterns in distributed systems (e.g., configuration management, service discovery, circuit breakers, intelligent routing, micro-proxy, control bus, one-time tokens)</a:t>
            </a:r>
          </a:p>
          <a:p>
            <a:pPr algn="just">
              <a:buClr>
                <a:schemeClr val="tx1"/>
              </a:buClr>
              <a:buFont typeface="Wingdings" pitchFamily="2" charset="2"/>
              <a:buChar char="Ø"/>
            </a:pPr>
            <a:r>
              <a:rPr lang="en-US" sz="2000" dirty="0">
                <a:latin typeface="Times New Roman" pitchFamily="18" charset="0"/>
                <a:cs typeface="Times New Roman" pitchFamily="18" charset="0"/>
              </a:rPr>
              <a:t>Spring cloud focuses on providing good out of box experience for typical use cases and extensibility mechanism to cover others	</a:t>
            </a:r>
          </a:p>
          <a:p>
            <a:pPr lvl="1" algn="just">
              <a:buClr>
                <a:schemeClr val="tx1"/>
              </a:buClr>
            </a:pPr>
            <a:r>
              <a:rPr lang="en-US" sz="2000" dirty="0">
                <a:latin typeface="Times New Roman" pitchFamily="18" charset="0"/>
                <a:cs typeface="Times New Roman" pitchFamily="18" charset="0"/>
              </a:rPr>
              <a:t>Distributed/Versioned configuration</a:t>
            </a:r>
          </a:p>
          <a:p>
            <a:pPr lvl="1" algn="just">
              <a:buClr>
                <a:schemeClr val="tx1"/>
              </a:buClr>
            </a:pPr>
            <a:r>
              <a:rPr lang="en-US" sz="2000" dirty="0">
                <a:latin typeface="Times New Roman" pitchFamily="18" charset="0"/>
                <a:cs typeface="Times New Roman" pitchFamily="18" charset="0"/>
              </a:rPr>
              <a:t>Service registration and discovery</a:t>
            </a:r>
          </a:p>
          <a:p>
            <a:pPr lvl="1" algn="just">
              <a:buClr>
                <a:schemeClr val="tx1"/>
              </a:buClr>
            </a:pPr>
            <a:r>
              <a:rPr lang="en-US" sz="2000" dirty="0">
                <a:latin typeface="Times New Roman" pitchFamily="18" charset="0"/>
                <a:cs typeface="Times New Roman" pitchFamily="18" charset="0"/>
              </a:rPr>
              <a:t>Routing</a:t>
            </a:r>
          </a:p>
          <a:p>
            <a:pPr lvl="1" algn="just">
              <a:buClr>
                <a:schemeClr val="tx1"/>
              </a:buClr>
            </a:pPr>
            <a:r>
              <a:rPr lang="en-US" sz="2000" dirty="0">
                <a:latin typeface="Times New Roman" pitchFamily="18" charset="0"/>
                <a:cs typeface="Times New Roman" pitchFamily="18" charset="0"/>
              </a:rPr>
              <a:t>Service to service calls</a:t>
            </a:r>
          </a:p>
          <a:p>
            <a:pPr lvl="1" algn="just">
              <a:buClr>
                <a:schemeClr val="tx1"/>
              </a:buClr>
            </a:pPr>
            <a:r>
              <a:rPr lang="en-US" sz="2000" dirty="0">
                <a:latin typeface="Times New Roman" pitchFamily="18" charset="0"/>
                <a:cs typeface="Times New Roman" pitchFamily="18" charset="0"/>
              </a:rPr>
              <a:t>Circuit Breakers</a:t>
            </a:r>
            <a:endParaRPr lang="en-US" sz="1800" dirty="0"/>
          </a:p>
          <a:p>
            <a:endParaRPr lang="en-US" sz="1800" dirty="0"/>
          </a:p>
        </p:txBody>
      </p:sp>
      <p:pic>
        <p:nvPicPr>
          <p:cNvPr id="5123" name="Picture 3"/>
          <p:cNvPicPr>
            <a:picLocks noChangeAspect="1" noChangeArrowheads="1"/>
          </p:cNvPicPr>
          <p:nvPr/>
        </p:nvPicPr>
        <p:blipFill>
          <a:blip r:embed="rId2"/>
          <a:srcRect/>
          <a:stretch>
            <a:fillRect/>
          </a:stretch>
        </p:blipFill>
        <p:spPr bwMode="auto">
          <a:xfrm>
            <a:off x="5638800" y="152400"/>
            <a:ext cx="2895600" cy="144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r>
              <a:rPr lang="en-US" sz="4400" b="1" i="1" dirty="0">
                <a:solidFill>
                  <a:srgbClr val="CC0099"/>
                </a:solidFill>
                <a:latin typeface="Times New Roman" pitchFamily="18" charset="0"/>
                <a:cs typeface="Times New Roman" pitchFamily="18" charset="0"/>
              </a:rPr>
              <a:t>Spring Cloud </a:t>
            </a:r>
            <a:r>
              <a:rPr lang="en-US" sz="4400" b="1" i="1" dirty="0" err="1">
                <a:solidFill>
                  <a:srgbClr val="CC0099"/>
                </a:solidFill>
                <a:latin typeface="Times New Roman" pitchFamily="18" charset="0"/>
                <a:cs typeface="Times New Roman" pitchFamily="18" charset="0"/>
              </a:rPr>
              <a:t>Config</a:t>
            </a:r>
            <a:r>
              <a:rPr lang="en-US" sz="4400" b="1" i="1" dirty="0">
                <a:solidFill>
                  <a:srgbClr val="CC0099"/>
                </a:solidFill>
                <a:latin typeface="Times New Roman" pitchFamily="18" charset="0"/>
                <a:cs typeface="Times New Roman" pitchFamily="18" charset="0"/>
              </a:rPr>
              <a:t> Server</a:t>
            </a:r>
            <a:endParaRPr lang="en-US" dirty="0"/>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The Spring Cloud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is an externalized configuration server in which application and services can deposit access and manage all runtime configuration properties</a:t>
            </a:r>
            <a:endParaRPr lang="en-US" sz="2200" dirty="0"/>
          </a:p>
          <a:p>
            <a:pPr algn="just">
              <a:buClrTx/>
              <a:buFont typeface="Wingdings" panose="05000000000000000000" pitchFamily="2" charset="2"/>
              <a:buChar char="Ø"/>
            </a:pPr>
            <a:r>
              <a:rPr lang="en-US" sz="2200" dirty="0">
                <a:latin typeface="Times New Roman" pitchFamily="18" charset="0"/>
                <a:cs typeface="Times New Roman" pitchFamily="18" charset="0"/>
              </a:rPr>
              <a:t>The Spring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also supports version control of the configuration properties.</a:t>
            </a:r>
          </a:p>
          <a:p>
            <a:pPr algn="just">
              <a:buClrTx/>
              <a:buFont typeface="Wingdings" panose="05000000000000000000" pitchFamily="2" charset="2"/>
              <a:buChar char="Ø"/>
            </a:pPr>
            <a:r>
              <a:rPr lang="en-US" sz="2200" dirty="0">
                <a:latin typeface="Times New Roman" pitchFamily="18" charset="0"/>
                <a:cs typeface="Times New Roman" pitchFamily="18" charset="0"/>
              </a:rPr>
              <a:t>The Spring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a:t>
            </a:r>
            <a:r>
              <a:rPr lang="en-US" sz="2200" dirty="0" err="1">
                <a:latin typeface="Times New Roman" pitchFamily="18" charset="0"/>
                <a:cs typeface="Times New Roman" pitchFamily="18" charset="0"/>
              </a:rPr>
              <a:t>storess</a:t>
            </a:r>
            <a:r>
              <a:rPr lang="en-US" sz="2200" dirty="0">
                <a:latin typeface="Times New Roman" pitchFamily="18" charset="0"/>
                <a:cs typeface="Times New Roman" pitchFamily="18" charset="0"/>
              </a:rPr>
              <a:t> properties in version-controlled repository such as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or SVN. The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repository can be local or remote. A highly available remote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server is preferred for large scale distributed </a:t>
            </a:r>
            <a:r>
              <a:rPr lang="en-US" sz="2200" dirty="0" err="1">
                <a:latin typeface="Times New Roman" pitchFamily="18" charset="0"/>
                <a:cs typeface="Times New Roman" pitchFamily="18" charset="0"/>
              </a:rPr>
              <a:t>microservice</a:t>
            </a:r>
            <a:r>
              <a:rPr lang="en-US" sz="2200" dirty="0">
                <a:latin typeface="Times New Roman" pitchFamily="18" charset="0"/>
                <a:cs typeface="Times New Roman" pitchFamily="18" charset="0"/>
              </a:rPr>
              <a:t> deployments.</a:t>
            </a:r>
          </a:p>
        </p:txBody>
      </p:sp>
    </p:spTree>
    <p:extLst>
      <p:ext uri="{BB962C8B-B14F-4D97-AF65-F5344CB8AC3E}">
        <p14:creationId xmlns:p14="http://schemas.microsoft.com/office/powerpoint/2010/main" val="189848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72312"/>
          </a:xfrm>
        </p:spPr>
        <p:txBody>
          <a:bodyPr>
            <a:normAutofit/>
          </a:bodyPr>
          <a:lstStyle/>
          <a:p>
            <a:r>
              <a:rPr lang="en-US" sz="4000" b="1" i="1" dirty="0">
                <a:solidFill>
                  <a:srgbClr val="CC0099"/>
                </a:solidFill>
                <a:latin typeface="Times New Roman" pitchFamily="18" charset="0"/>
                <a:cs typeface="Times New Roman" pitchFamily="18" charset="0"/>
              </a:rPr>
              <a:t>Spring Cloud Netflix Eureka</a:t>
            </a:r>
            <a:endParaRPr lang="en-US" sz="3600" i="1" dirty="0">
              <a:solidFill>
                <a:srgbClr val="CC0099"/>
              </a:solidFill>
            </a:endParaRPr>
          </a:p>
        </p:txBody>
      </p:sp>
      <p:sp>
        <p:nvSpPr>
          <p:cNvPr id="3" name="Content Placeholder 2"/>
          <p:cNvSpPr>
            <a:spLocks noGrp="1"/>
          </p:cNvSpPr>
          <p:nvPr>
            <p:ph idx="1"/>
          </p:nvPr>
        </p:nvSpPr>
        <p:spPr>
          <a:xfrm>
            <a:off x="506361" y="1735455"/>
            <a:ext cx="8229600" cy="4060682"/>
          </a:xfrm>
        </p:spPr>
        <p:txBody>
          <a:bodyPr>
            <a:normAutofit/>
          </a:bodyPr>
          <a:lstStyle/>
          <a:p>
            <a:pPr algn="just">
              <a:buClrTx/>
              <a:buFont typeface="Wingdings" panose="05000000000000000000" pitchFamily="2" charset="2"/>
              <a:buChar char="Ø"/>
            </a:pPr>
            <a:r>
              <a:rPr lang="en-US" sz="2000" dirty="0">
                <a:latin typeface="Times New Roman" pitchFamily="18" charset="0"/>
                <a:cs typeface="Times New Roman" pitchFamily="18" charset="0"/>
              </a:rPr>
              <a:t>Spring Cloud Netflix provides Netflix OSS integrations for Spring Boot apps through auto-configuration and binding to the Spring Environment and other Spring programming model idioms.</a:t>
            </a:r>
          </a:p>
          <a:p>
            <a:pPr algn="just">
              <a:buClrTx/>
              <a:buFont typeface="Wingdings" panose="05000000000000000000" pitchFamily="2" charset="2"/>
              <a:buChar char="Ø"/>
            </a:pPr>
            <a:r>
              <a:rPr lang="en-US" sz="2000" dirty="0">
                <a:latin typeface="Times New Roman" pitchFamily="18" charset="0"/>
                <a:cs typeface="Times New Roman" pitchFamily="18" charset="0"/>
              </a:rPr>
              <a:t> With a few simple annotations, you can quickly enable and configure the common patterns inside your application and build large distributed systems with battle-tested Netflix components. </a:t>
            </a:r>
          </a:p>
          <a:p>
            <a:pPr algn="just">
              <a:buClrTx/>
              <a:buFont typeface="Wingdings" panose="05000000000000000000" pitchFamily="2" charset="2"/>
              <a:buChar char="Ø"/>
            </a:pPr>
            <a:r>
              <a:rPr lang="en-US" sz="2000" dirty="0">
                <a:latin typeface="Times New Roman" pitchFamily="18" charset="0"/>
                <a:cs typeface="Times New Roman" pitchFamily="18" charset="0"/>
              </a:rPr>
              <a:t>The patterns provided include Service Discovery (Eureka). Eureka is the Netflix Service Discovery Server and Client. </a:t>
            </a:r>
          </a:p>
          <a:p>
            <a:endParaRPr lang="en-US" sz="2000" dirty="0"/>
          </a:p>
        </p:txBody>
      </p:sp>
      <p:pic>
        <p:nvPicPr>
          <p:cNvPr id="3076" name="Picture 4" descr="Eureka service registration and discovery in spring cloud_rxjava_云O生-云原生">
            <a:extLst>
              <a:ext uri="{FF2B5EF4-FFF2-40B4-BE49-F238E27FC236}">
                <a16:creationId xmlns:a16="http://schemas.microsoft.com/office/drawing/2014/main" id="{93081D54-8034-B6C1-F62D-4606737D0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4419600"/>
            <a:ext cx="5895975" cy="21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b="1" i="1" dirty="0">
                <a:solidFill>
                  <a:srgbClr val="CC0099"/>
                </a:solidFill>
                <a:latin typeface="Times New Roman" pitchFamily="18" charset="0"/>
                <a:cs typeface="Times New Roman" pitchFamily="18" charset="0"/>
              </a:rPr>
              <a:t>Spring Cloud Feign</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Feign is a Spring Cloud Netflix library for providing a higher level of abstraction over REST-based service calls.</a:t>
            </a:r>
          </a:p>
          <a:p>
            <a:pPr algn="just">
              <a:buClrTx/>
              <a:buFont typeface="Wingdings" panose="05000000000000000000" pitchFamily="2" charset="2"/>
              <a:buChar char="Ø"/>
            </a:pPr>
            <a:r>
              <a:rPr lang="en-US" sz="2200" dirty="0">
                <a:latin typeface="Times New Roman" pitchFamily="18" charset="0"/>
                <a:cs typeface="Times New Roman" pitchFamily="18" charset="0"/>
              </a:rPr>
              <a:t>Spring Cloud Feign offers a declarative approach for making </a:t>
            </a:r>
            <a:r>
              <a:rPr lang="en-US" sz="2200" dirty="0" err="1">
                <a:latin typeface="Times New Roman" pitchFamily="18" charset="0"/>
                <a:cs typeface="Times New Roman" pitchFamily="18" charset="0"/>
              </a:rPr>
              <a:t>RESTful</a:t>
            </a:r>
            <a:r>
              <a:rPr lang="en-US" sz="2200" dirty="0">
                <a:latin typeface="Times New Roman" pitchFamily="18" charset="0"/>
                <a:cs typeface="Times New Roman" pitchFamily="18" charset="0"/>
              </a:rPr>
              <a:t> service-to service call in a synchronous way.</a:t>
            </a:r>
          </a:p>
          <a:p>
            <a:pPr algn="just">
              <a:buClrTx/>
              <a:buFont typeface="Wingdings" panose="05000000000000000000" pitchFamily="2" charset="2"/>
              <a:buChar char="Ø"/>
            </a:pPr>
            <a:r>
              <a:rPr lang="en-US" sz="2200" dirty="0">
                <a:latin typeface="Times New Roman" pitchFamily="18" charset="0"/>
                <a:cs typeface="Times New Roman" pitchFamily="18" charset="0"/>
              </a:rPr>
              <a:t>When using Feign, we write declarative REST services at the client, and use those interfaces to program the client. </a:t>
            </a:r>
          </a:p>
          <a:p>
            <a:pPr marL="0" indent="0" algn="just">
              <a:buClrTx/>
              <a:buNone/>
            </a:pPr>
            <a:r>
              <a:rPr lang="en-US" sz="2200" b="1" dirty="0">
                <a:latin typeface="Times New Roman" pitchFamily="18" charset="0"/>
                <a:cs typeface="Times New Roman" pitchFamily="18" charset="0"/>
              </a:rPr>
              <a:t>&lt;dependency&gt;</a:t>
            </a:r>
          </a:p>
          <a:p>
            <a:pPr marL="0" indent="0" algn="just">
              <a:buClrTx/>
              <a:buNone/>
            </a:pPr>
            <a:r>
              <a:rPr lang="en-US" sz="2200" b="1" dirty="0">
                <a:latin typeface="Times New Roman" pitchFamily="18" charset="0"/>
                <a:cs typeface="Times New Roman" pitchFamily="18" charset="0"/>
              </a:rPr>
              <a:t>	&lt;</a:t>
            </a:r>
            <a:r>
              <a:rPr lang="en-US" sz="2200" b="1" dirty="0" err="1">
                <a:latin typeface="Times New Roman" pitchFamily="18" charset="0"/>
                <a:cs typeface="Times New Roman" pitchFamily="18" charset="0"/>
              </a:rPr>
              <a:t>groupId</a:t>
            </a:r>
            <a:r>
              <a:rPr lang="en-US" sz="2200" b="1" dirty="0">
                <a:latin typeface="Times New Roman" pitchFamily="18" charset="0"/>
                <a:cs typeface="Times New Roman" pitchFamily="18" charset="0"/>
              </a:rPr>
              <a:t>&gt;</a:t>
            </a:r>
            <a:r>
              <a:rPr lang="en-US" sz="2200" b="1" dirty="0" err="1">
                <a:latin typeface="Times New Roman" pitchFamily="18" charset="0"/>
                <a:cs typeface="Times New Roman" pitchFamily="18" charset="0"/>
              </a:rPr>
              <a:t>org.springframework.cloud</a:t>
            </a:r>
            <a:r>
              <a:rPr lang="en-US" sz="2200" b="1" dirty="0">
                <a:latin typeface="Times New Roman" pitchFamily="18" charset="0"/>
                <a:cs typeface="Times New Roman" pitchFamily="18" charset="0"/>
              </a:rPr>
              <a:t>&lt;/</a:t>
            </a:r>
            <a:r>
              <a:rPr lang="en-US" sz="2200" b="1" dirty="0" err="1">
                <a:latin typeface="Times New Roman" pitchFamily="18" charset="0"/>
                <a:cs typeface="Times New Roman" pitchFamily="18" charset="0"/>
              </a:rPr>
              <a:t>groupId</a:t>
            </a:r>
            <a:r>
              <a:rPr lang="en-US" sz="2200" b="1" dirty="0">
                <a:latin typeface="Times New Roman" pitchFamily="18" charset="0"/>
                <a:cs typeface="Times New Roman" pitchFamily="18" charset="0"/>
              </a:rPr>
              <a:t>&gt;</a:t>
            </a:r>
          </a:p>
          <a:p>
            <a:pPr marL="0" indent="0" algn="just">
              <a:buClrTx/>
              <a:buNone/>
            </a:pPr>
            <a:r>
              <a:rPr lang="en-US" sz="2200" b="1" dirty="0">
                <a:latin typeface="Times New Roman" pitchFamily="18" charset="0"/>
                <a:cs typeface="Times New Roman" pitchFamily="18" charset="0"/>
              </a:rPr>
              <a:t>	&lt;</a:t>
            </a:r>
            <a:r>
              <a:rPr lang="en-US" sz="2200" b="1" dirty="0" err="1">
                <a:latin typeface="Times New Roman" pitchFamily="18" charset="0"/>
                <a:cs typeface="Times New Roman" pitchFamily="18" charset="0"/>
              </a:rPr>
              <a:t>artifactId</a:t>
            </a:r>
            <a:r>
              <a:rPr lang="en-US" sz="2200" b="1" dirty="0">
                <a:latin typeface="Times New Roman" pitchFamily="18" charset="0"/>
                <a:cs typeface="Times New Roman" pitchFamily="18" charset="0"/>
              </a:rPr>
              <a:t>&gt;spring-cloud-starter-</a:t>
            </a:r>
            <a:r>
              <a:rPr lang="en-US" sz="2200" b="1" dirty="0" err="1">
                <a:latin typeface="Times New Roman" pitchFamily="18" charset="0"/>
                <a:cs typeface="Times New Roman" pitchFamily="18" charset="0"/>
              </a:rPr>
              <a:t>openfeign</a:t>
            </a:r>
            <a:r>
              <a:rPr lang="en-US" sz="2200" b="1" dirty="0">
                <a:latin typeface="Times New Roman" pitchFamily="18" charset="0"/>
                <a:cs typeface="Times New Roman" pitchFamily="18" charset="0"/>
              </a:rPr>
              <a:t>&lt;/</a:t>
            </a:r>
            <a:r>
              <a:rPr lang="en-US" sz="2200" b="1" dirty="0" err="1">
                <a:latin typeface="Times New Roman" pitchFamily="18" charset="0"/>
                <a:cs typeface="Times New Roman" pitchFamily="18" charset="0"/>
              </a:rPr>
              <a:t>artifactId</a:t>
            </a:r>
            <a:r>
              <a:rPr lang="en-US" sz="2200" b="1" dirty="0">
                <a:latin typeface="Times New Roman" pitchFamily="18" charset="0"/>
                <a:cs typeface="Times New Roman" pitchFamily="18" charset="0"/>
              </a:rPr>
              <a:t>&gt;</a:t>
            </a:r>
          </a:p>
          <a:p>
            <a:pPr marL="0" indent="0" algn="just">
              <a:buClrTx/>
              <a:buNone/>
            </a:pPr>
            <a:r>
              <a:rPr lang="en-US" sz="2200" b="1" dirty="0">
                <a:latin typeface="Times New Roman" pitchFamily="18" charset="0"/>
                <a:cs typeface="Times New Roman" pitchFamily="18" charset="0"/>
              </a:rPr>
              <a:t>&lt;/dependency&gt;</a:t>
            </a:r>
          </a:p>
          <a:p>
            <a:endParaRPr lang="en-US" dirty="0"/>
          </a:p>
        </p:txBody>
      </p:sp>
    </p:spTree>
    <p:extLst>
      <p:ext uri="{BB962C8B-B14F-4D97-AF65-F5344CB8AC3E}">
        <p14:creationId xmlns:p14="http://schemas.microsoft.com/office/powerpoint/2010/main" val="392610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743712"/>
          </a:xfrm>
        </p:spPr>
        <p:txBody>
          <a:bodyPr>
            <a:normAutofit/>
          </a:bodyPr>
          <a:lstStyle/>
          <a:p>
            <a:r>
              <a:rPr lang="en-US" sz="4000" b="1" i="1" dirty="0">
                <a:solidFill>
                  <a:srgbClr val="CC0099"/>
                </a:solidFill>
                <a:latin typeface="Times New Roman" pitchFamily="18" charset="0"/>
                <a:cs typeface="Times New Roman" pitchFamily="18" charset="0"/>
              </a:rPr>
              <a:t>Resilience4j - Circuit Breakers</a:t>
            </a:r>
          </a:p>
        </p:txBody>
      </p:sp>
      <p:sp>
        <p:nvSpPr>
          <p:cNvPr id="3" name="Content Placeholder 2"/>
          <p:cNvSpPr>
            <a:spLocks noGrp="1"/>
          </p:cNvSpPr>
          <p:nvPr>
            <p:ph idx="1"/>
          </p:nvPr>
        </p:nvSpPr>
        <p:spPr>
          <a:xfrm>
            <a:off x="457200" y="1600200"/>
            <a:ext cx="8229600" cy="4724400"/>
          </a:xfrm>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Resilience4j is a lightweight fault tolerance library designed for</a:t>
            </a:r>
          </a:p>
          <a:p>
            <a:pPr marL="0" indent="0" algn="just">
              <a:buClrTx/>
              <a:buNone/>
            </a:pPr>
            <a:r>
              <a:rPr lang="en-US" sz="2200" dirty="0">
                <a:latin typeface="Times New Roman" pitchFamily="18" charset="0"/>
                <a:cs typeface="Times New Roman" pitchFamily="18" charset="0"/>
              </a:rPr>
              <a:t>    functional programming that provides a variety of fault tolerance and       </a:t>
            </a:r>
          </a:p>
          <a:p>
            <a:pPr marL="0" indent="0" algn="just">
              <a:buClrTx/>
              <a:buNone/>
            </a:pPr>
            <a:r>
              <a:rPr lang="en-US" sz="2200" dirty="0">
                <a:latin typeface="Times New Roman" pitchFamily="18" charset="0"/>
                <a:cs typeface="Times New Roman" pitchFamily="18" charset="0"/>
              </a:rPr>
              <a:t>    stability patterns to web application.</a:t>
            </a:r>
          </a:p>
          <a:p>
            <a:pPr algn="just">
              <a:buClrTx/>
              <a:buFont typeface="Wingdings" panose="05000000000000000000" pitchFamily="2" charset="2"/>
              <a:buChar char="Ø"/>
            </a:pPr>
            <a:r>
              <a:rPr lang="en-US" sz="2200" dirty="0">
                <a:latin typeface="Times New Roman" pitchFamily="18" charset="0"/>
                <a:cs typeface="Times New Roman" pitchFamily="18" charset="0"/>
              </a:rPr>
              <a:t>Resilience4j provides higher-order functions (decorators) to enhance </a:t>
            </a:r>
          </a:p>
          <a:p>
            <a:pPr marL="0" indent="0" algn="just">
              <a:buClrTx/>
              <a:buNone/>
            </a:pPr>
            <a:r>
              <a:rPr lang="en-US" sz="2200" dirty="0">
                <a:latin typeface="Times New Roman" pitchFamily="18" charset="0"/>
                <a:cs typeface="Times New Roman" pitchFamily="18" charset="0"/>
              </a:rPr>
              <a:t>    any functional interface, lambda expression or method reference </a:t>
            </a:r>
          </a:p>
          <a:p>
            <a:pPr marL="0" indent="0" algn="just">
              <a:buClrTx/>
              <a:buNone/>
            </a:pPr>
            <a:r>
              <a:rPr lang="en-US" sz="2200" dirty="0">
                <a:latin typeface="Times New Roman" pitchFamily="18" charset="0"/>
                <a:cs typeface="Times New Roman" pitchFamily="18" charset="0"/>
              </a:rPr>
              <a:t>    with a Circuit Breaker, Retry or Bulkhead.</a:t>
            </a:r>
          </a:p>
          <a:p>
            <a:pPr marL="0" indent="0" algn="just">
              <a:buClrTx/>
              <a:buNone/>
            </a:pPr>
            <a:r>
              <a:rPr lang="en-US" dirty="0">
                <a:solidFill>
                  <a:srgbClr val="CC0099"/>
                </a:solidFill>
                <a:latin typeface="Times New Roman" pitchFamily="18" charset="0"/>
                <a:cs typeface="Times New Roman" pitchFamily="18" charset="0"/>
              </a:rPr>
              <a:t>What is Circuit Breaker ?</a:t>
            </a:r>
            <a:endParaRPr lang="en-US" dirty="0">
              <a:latin typeface="Times New Roman" pitchFamily="18" charset="0"/>
              <a:cs typeface="Times New Roman" pitchFamily="18" charset="0"/>
            </a:endParaRPr>
          </a:p>
          <a:p>
            <a:pPr algn="just">
              <a:buClrTx/>
            </a:pPr>
            <a:r>
              <a:rPr lang="en-US" sz="2200" i="0" dirty="0">
                <a:effectLst/>
                <a:latin typeface="Times New Roman" panose="02020603050405020304" pitchFamily="18" charset="0"/>
                <a:cs typeface="Times New Roman" panose="02020603050405020304" pitchFamily="18" charset="0"/>
              </a:rPr>
              <a:t>The circuit breaker is essentially a pattern that helps to prevent cascading failures in a system. </a:t>
            </a:r>
          </a:p>
          <a:p>
            <a:pPr algn="just">
              <a:buClrTx/>
            </a:pPr>
            <a:r>
              <a:rPr lang="en-US" sz="2200" b="0" i="0" dirty="0">
                <a:effectLst/>
                <a:latin typeface="Times New Roman" panose="02020603050405020304" pitchFamily="18" charset="0"/>
                <a:cs typeface="Times New Roman" panose="02020603050405020304" pitchFamily="18" charset="0"/>
              </a:rPr>
              <a:t>The circuit breaker pattern allows you to build a fault-tolerant and resilient system that can survive gracefully when key services are either unavailable or have high latency.</a:t>
            </a:r>
          </a:p>
          <a:p>
            <a:pPr marL="0" indent="0" algn="just">
              <a:buClrTx/>
              <a:buNone/>
            </a:pPr>
            <a:endParaRPr lang="en-US" sz="2200" b="1" dirty="0"/>
          </a:p>
          <a:p>
            <a:endParaRPr lang="en-US" dirty="0"/>
          </a:p>
        </p:txBody>
      </p:sp>
    </p:spTree>
    <p:extLst>
      <p:ext uri="{BB962C8B-B14F-4D97-AF65-F5344CB8AC3E}">
        <p14:creationId xmlns:p14="http://schemas.microsoft.com/office/powerpoint/2010/main" val="422059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348" y="539426"/>
            <a:ext cx="7696200" cy="811297"/>
          </a:xfrm>
        </p:spPr>
        <p:txBody>
          <a:bodyPr>
            <a:normAutofit/>
          </a:bodyPr>
          <a:lstStyle/>
          <a:p>
            <a:r>
              <a:rPr lang="en-US" sz="4000" b="1" i="1" dirty="0">
                <a:solidFill>
                  <a:srgbClr val="CC0099"/>
                </a:solidFill>
                <a:latin typeface="Times New Roman" pitchFamily="18" charset="0"/>
                <a:cs typeface="Times New Roman" pitchFamily="18" charset="0"/>
              </a:rPr>
              <a:t>Circuit Breakers States</a:t>
            </a:r>
          </a:p>
        </p:txBody>
      </p:sp>
      <p:pic>
        <p:nvPicPr>
          <p:cNvPr id="4" name="Picture 2">
            <a:extLst>
              <a:ext uri="{FF2B5EF4-FFF2-40B4-BE49-F238E27FC236}">
                <a16:creationId xmlns:a16="http://schemas.microsoft.com/office/drawing/2014/main" id="{327FD00A-4633-434A-7635-6D2BE6C074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54" t="6186" r="9821" b="4198"/>
          <a:stretch/>
        </p:blipFill>
        <p:spPr bwMode="auto">
          <a:xfrm>
            <a:off x="4108721" y="4790388"/>
            <a:ext cx="5035279" cy="204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F89EE48-597C-B8A2-8911-37BB4E359899}"/>
              </a:ext>
            </a:extLst>
          </p:cNvPr>
          <p:cNvSpPr txBox="1"/>
          <p:nvPr/>
        </p:nvSpPr>
        <p:spPr>
          <a:xfrm>
            <a:off x="380999" y="1371600"/>
            <a:ext cx="8382001"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CLOSED: In this state, the circuit is operational, and requests are allowed to pass through. The circuit counts failures, and if the failure rate exceeds a defined threshold, it transitions to the OPEN State.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OPEN state, the circuit is tripped, and requests are not allowed to pass through. This state remains for a specified time (reset timeout) to allow the external service to potentially recover.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HALF_OPEN: After the reset timeout, the circuit transitions to the HALF_OPEN state, allowing a limited number of test requests to pass through. If those test requests are successful, the circuit transitions back to CLOSED; otherwise, it returns to OPEN.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0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4000" b="1" i="1" dirty="0">
                <a:solidFill>
                  <a:srgbClr val="CC0099"/>
                </a:solidFill>
                <a:latin typeface="Times New Roman" pitchFamily="18" charset="0"/>
                <a:cs typeface="Times New Roman" pitchFamily="18" charset="0"/>
              </a:rPr>
              <a:t>Retry:</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T</a:t>
            </a:r>
            <a:r>
              <a:rPr lang="en-US" sz="2200" b="0" i="0" dirty="0">
                <a:effectLst/>
                <a:latin typeface="Times New Roman" pitchFamily="18" charset="0"/>
                <a:cs typeface="Times New Roman" pitchFamily="18" charset="0"/>
              </a:rPr>
              <a:t>he operation is retried if a Runtime Exception is thrown during the remote call. We can configure the number of attempts, how long to wait between attempts </a:t>
            </a:r>
          </a:p>
          <a:p>
            <a:pPr marL="0" indent="0" algn="just">
              <a:buClrTx/>
              <a:buNone/>
            </a:pPr>
            <a:r>
              <a:rPr lang="en-US" sz="2200" dirty="0">
                <a:latin typeface="Times New Roman" pitchFamily="18" charset="0"/>
                <a:cs typeface="Times New Roman" pitchFamily="18" charset="0"/>
              </a:rPr>
              <a:t>    </a:t>
            </a:r>
            <a:r>
              <a:rPr lang="en-US" sz="2200" b="0" i="0" dirty="0">
                <a:effectLst/>
                <a:latin typeface="Times New Roman" pitchFamily="18" charset="0"/>
                <a:cs typeface="Times New Roman" pitchFamily="18" charset="0"/>
              </a:rPr>
              <a:t>etc.: </a:t>
            </a:r>
            <a:r>
              <a:rPr lang="en-US" sz="2200" b="0" i="0" dirty="0" err="1">
                <a:effectLst/>
                <a:latin typeface="Times New Roman" pitchFamily="18" charset="0"/>
                <a:cs typeface="Times New Roman" pitchFamily="18" charset="0"/>
              </a:rPr>
              <a:t>RetryConfig</a:t>
            </a:r>
            <a:r>
              <a:rPr lang="en-US" sz="2200" b="0" i="0" dirty="0">
                <a:effectLst/>
                <a:latin typeface="Times New Roman" pitchFamily="18" charset="0"/>
                <a:cs typeface="Times New Roman" pitchFamily="18" charset="0"/>
              </a:rPr>
              <a:t> config = </a:t>
            </a:r>
            <a:r>
              <a:rPr lang="en-US" sz="2200" b="0" i="0" dirty="0" err="1">
                <a:effectLst/>
                <a:latin typeface="Times New Roman" pitchFamily="18" charset="0"/>
                <a:cs typeface="Times New Roman" pitchFamily="18" charset="0"/>
              </a:rPr>
              <a:t>RetryConfig</a:t>
            </a:r>
            <a:r>
              <a:rPr lang="en-US" sz="2200" b="0" i="0" dirty="0">
                <a:effectLst/>
                <a:latin typeface="Times New Roman" pitchFamily="18" charset="0"/>
                <a:cs typeface="Times New Roman" pitchFamily="18" charset="0"/>
              </a:rPr>
              <a:t>. custom().</a:t>
            </a:r>
          </a:p>
          <a:p>
            <a:pPr algn="just">
              <a:buClrTx/>
              <a:buFont typeface="Wingdings" panose="05000000000000000000" pitchFamily="2" charset="2"/>
              <a:buChar char="Ø"/>
            </a:pPr>
            <a:r>
              <a:rPr lang="en-US" sz="2200" dirty="0">
                <a:latin typeface="Times New Roman" pitchFamily="18" charset="0"/>
                <a:cs typeface="Times New Roman" pitchFamily="18" charset="0"/>
              </a:rPr>
              <a:t>W</a:t>
            </a:r>
            <a:r>
              <a:rPr lang="en-US" sz="2200" b="0" i="0" dirty="0">
                <a:effectLst/>
                <a:latin typeface="Times New Roman" pitchFamily="18" charset="0"/>
                <a:cs typeface="Times New Roman" pitchFamily="18" charset="0"/>
              </a:rPr>
              <a:t>e can enable retry in our spring boot application using @EnableRetry annotation at configuration class or in main class. </a:t>
            </a:r>
          </a:p>
          <a:p>
            <a:pPr algn="just">
              <a:buClrTx/>
              <a:buFont typeface="Wingdings" panose="05000000000000000000" pitchFamily="2" charset="2"/>
              <a:buChar char="Ø"/>
            </a:pPr>
            <a:r>
              <a:rPr lang="en-US" sz="2200" b="0" i="0" dirty="0">
                <a:effectLst/>
                <a:latin typeface="Times New Roman" pitchFamily="18" charset="0"/>
                <a:cs typeface="Times New Roman" pitchFamily="18" charset="0"/>
              </a:rPr>
              <a:t>Second annotation that is @Retryable that we can apply at method level on which method we want to perform retry operation in case of failure.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37638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itchFamily="18" charset="0"/>
                <a:cs typeface="Times New Roman" pitchFamily="18" charset="0"/>
              </a:rPr>
              <a:t>Sleuth</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400" dirty="0">
                <a:latin typeface="Times New Roman" pitchFamily="18" charset="0"/>
                <a:cs typeface="Times New Roman" pitchFamily="18" charset="0"/>
              </a:rPr>
              <a:t>Sleuth is another tool from the Spring cloud family.</a:t>
            </a:r>
          </a:p>
          <a:p>
            <a:pPr algn="just">
              <a:buClrTx/>
              <a:buFont typeface="Wingdings" panose="05000000000000000000" pitchFamily="2" charset="2"/>
              <a:buChar char="Ø"/>
            </a:pPr>
            <a:r>
              <a:rPr lang="en-US" sz="2400" dirty="0">
                <a:latin typeface="Times New Roman" pitchFamily="18" charset="0"/>
                <a:cs typeface="Times New Roman" pitchFamily="18" charset="0"/>
              </a:rPr>
              <a:t>It is used to generate the trace id, span id and add this information to the service calls in the headers, so that it can be used by tools like </a:t>
            </a:r>
            <a:r>
              <a:rPr lang="en-US" sz="2400" dirty="0" err="1">
                <a:latin typeface="Times New Roman" pitchFamily="18" charset="0"/>
                <a:cs typeface="Times New Roman" pitchFamily="18" charset="0"/>
              </a:rPr>
              <a:t>zipkin</a:t>
            </a:r>
            <a:r>
              <a:rPr lang="en-US" sz="2400" dirty="0">
                <a:latin typeface="Times New Roman" pitchFamily="18" charset="0"/>
                <a:cs typeface="Times New Roman" pitchFamily="18" charset="0"/>
              </a:rPr>
              <a:t> and ELK etc. to store index and process log files.</a:t>
            </a:r>
          </a:p>
        </p:txBody>
      </p:sp>
      <p:pic>
        <p:nvPicPr>
          <p:cNvPr id="5" name="Picture 4">
            <a:extLst>
              <a:ext uri="{FF2B5EF4-FFF2-40B4-BE49-F238E27FC236}">
                <a16:creationId xmlns:a16="http://schemas.microsoft.com/office/drawing/2014/main" id="{E4595119-498D-A48D-9D55-51D123C277F4}"/>
              </a:ext>
            </a:extLst>
          </p:cNvPr>
          <p:cNvPicPr>
            <a:picLocks noChangeAspect="1"/>
          </p:cNvPicPr>
          <p:nvPr/>
        </p:nvPicPr>
        <p:blipFill>
          <a:blip r:embed="rId2"/>
          <a:stretch>
            <a:fillRect/>
          </a:stretch>
        </p:blipFill>
        <p:spPr>
          <a:xfrm>
            <a:off x="4572000" y="3823274"/>
            <a:ext cx="4038950" cy="2743200"/>
          </a:xfrm>
          <a:prstGeom prst="rect">
            <a:avLst/>
          </a:prstGeom>
        </p:spPr>
      </p:pic>
    </p:spTree>
    <p:extLst>
      <p:ext uri="{BB962C8B-B14F-4D97-AF65-F5344CB8AC3E}">
        <p14:creationId xmlns:p14="http://schemas.microsoft.com/office/powerpoint/2010/main" val="247490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4000" b="1" i="1" dirty="0" err="1">
                <a:solidFill>
                  <a:srgbClr val="CC0099"/>
                </a:solidFill>
                <a:latin typeface="Times New Roman" pitchFamily="18" charset="0"/>
                <a:cs typeface="Times New Roman" pitchFamily="18" charset="0"/>
              </a:rPr>
              <a:t>Zipkin</a:t>
            </a:r>
            <a:endParaRPr lang="en-US" sz="4000" b="1" i="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err="1">
                <a:latin typeface="Times New Roman" pitchFamily="18" charset="0"/>
                <a:cs typeface="Times New Roman" pitchFamily="18" charset="0"/>
              </a:rPr>
              <a:t>Zipkin</a:t>
            </a:r>
            <a:r>
              <a:rPr lang="en-US" sz="2200" dirty="0">
                <a:latin typeface="Times New Roman" pitchFamily="18" charset="0"/>
                <a:cs typeface="Times New Roman" pitchFamily="18" charset="0"/>
              </a:rPr>
              <a:t> is a very effective tool for distributed tracing in the </a:t>
            </a:r>
            <a:r>
              <a:rPr lang="en-US" sz="2200" dirty="0" err="1">
                <a:latin typeface="Times New Roman" pitchFamily="18" charset="0"/>
                <a:cs typeface="Times New Roman" pitchFamily="18" charset="0"/>
              </a:rPr>
              <a:t>microservices</a:t>
            </a:r>
            <a:r>
              <a:rPr lang="en-US" sz="2200" dirty="0">
                <a:latin typeface="Times New Roman" pitchFamily="18" charset="0"/>
                <a:cs typeface="Times New Roman" pitchFamily="18" charset="0"/>
              </a:rPr>
              <a:t> ecosystem.</a:t>
            </a:r>
          </a:p>
          <a:p>
            <a:pPr algn="just">
              <a:buClrTx/>
              <a:buFont typeface="Wingdings" panose="05000000000000000000" pitchFamily="2" charset="2"/>
              <a:buChar char="Ø"/>
            </a:pPr>
            <a:r>
              <a:rPr lang="en-US" sz="2200" dirty="0">
                <a:latin typeface="Times New Roman" pitchFamily="18" charset="0"/>
                <a:cs typeface="Times New Roman" pitchFamily="18" charset="0"/>
              </a:rPr>
              <a:t>Distributed tracing, in general, is the latency measurement of each component in a distributed transaction where multiple </a:t>
            </a:r>
            <a:r>
              <a:rPr lang="en-US" sz="2200" dirty="0" err="1">
                <a:latin typeface="Times New Roman" pitchFamily="18" charset="0"/>
                <a:cs typeface="Times New Roman" pitchFamily="18" charset="0"/>
              </a:rPr>
              <a:t>microservices</a:t>
            </a:r>
            <a:r>
              <a:rPr lang="en-US" sz="2200" dirty="0">
                <a:latin typeface="Times New Roman" pitchFamily="18" charset="0"/>
                <a:cs typeface="Times New Roman" pitchFamily="18" charset="0"/>
              </a:rPr>
              <a:t> are invoked  to serve a single business use case.</a:t>
            </a:r>
          </a:p>
          <a:p>
            <a:pPr algn="just">
              <a:buClrTx/>
              <a:buFont typeface="Wingdings" panose="05000000000000000000" pitchFamily="2" charset="2"/>
              <a:buChar char="Ø"/>
            </a:pPr>
            <a:r>
              <a:rPr lang="en-US" sz="2200" dirty="0">
                <a:latin typeface="Times New Roman" pitchFamily="18" charset="0"/>
                <a:cs typeface="Times New Roman" pitchFamily="18" charset="0"/>
              </a:rPr>
              <a:t>Distributed tracing is useful debugging when lots of underlying systems are involved, and the application becomes slow in any situation.</a:t>
            </a:r>
          </a:p>
          <a:p>
            <a:pPr algn="just">
              <a:buClrTx/>
              <a:buFont typeface="Wingdings" panose="05000000000000000000" pitchFamily="2" charset="2"/>
              <a:buChar char="Ø"/>
            </a:pPr>
            <a:r>
              <a:rPr lang="en-US" sz="2200" dirty="0">
                <a:latin typeface="Times New Roman" pitchFamily="18" charset="0"/>
                <a:cs typeface="Times New Roman" pitchFamily="18" charset="0"/>
              </a:rPr>
              <a:t>It manages both the collection and lookup of this data. To use </a:t>
            </a:r>
            <a:r>
              <a:rPr lang="en-US" sz="2200" dirty="0" err="1">
                <a:latin typeface="Times New Roman" pitchFamily="18" charset="0"/>
                <a:cs typeface="Times New Roman" pitchFamily="18" charset="0"/>
              </a:rPr>
              <a:t>Zipkin</a:t>
            </a:r>
            <a:r>
              <a:rPr lang="en-US" sz="2200" dirty="0">
                <a:latin typeface="Times New Roman" pitchFamily="18" charset="0"/>
                <a:cs typeface="Times New Roman" pitchFamily="18" charset="0"/>
              </a:rPr>
              <a:t>, applications are instructed to report timing data to it.</a:t>
            </a:r>
          </a:p>
        </p:txBody>
      </p:sp>
    </p:spTree>
    <p:extLst>
      <p:ext uri="{BB962C8B-B14F-4D97-AF65-F5344CB8AC3E}">
        <p14:creationId xmlns:p14="http://schemas.microsoft.com/office/powerpoint/2010/main" val="34561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400800" cy="972312"/>
          </a:xfrm>
        </p:spPr>
        <p:txBody>
          <a:bodyPr>
            <a:normAutofit/>
          </a:bodyPr>
          <a:lstStyle/>
          <a:p>
            <a:pPr algn="ctr"/>
            <a:r>
              <a:rPr lang="en-US" sz="4800" b="1" dirty="0">
                <a:solidFill>
                  <a:srgbClr val="0033CC"/>
                </a:solidFill>
                <a:effectLst>
                  <a:outerShdw blurRad="38100" dist="38100" dir="2700000" algn="tl">
                    <a:srgbClr val="000000">
                      <a:alpha val="43137"/>
                    </a:srgbClr>
                  </a:outerShdw>
                </a:effectLst>
                <a:latin typeface="Times New Roman" pitchFamily="18" charset="0"/>
                <a:cs typeface="Times New Roman" pitchFamily="18" charset="0"/>
              </a:rPr>
              <a:t>TEAM MEMBERS</a:t>
            </a:r>
          </a:p>
        </p:txBody>
      </p:sp>
      <p:sp>
        <p:nvSpPr>
          <p:cNvPr id="3" name="Content Placeholder 2"/>
          <p:cNvSpPr>
            <a:spLocks noGrp="1"/>
          </p:cNvSpPr>
          <p:nvPr>
            <p:ph idx="1"/>
          </p:nvPr>
        </p:nvSpPr>
        <p:spPr>
          <a:xfrm>
            <a:off x="228600" y="1752600"/>
            <a:ext cx="7543800" cy="4571999"/>
          </a:xfrm>
        </p:spPr>
        <p:txBody>
          <a:bodyPr>
            <a:noAutofit/>
          </a:bodyPr>
          <a:lstStyle/>
          <a:p>
            <a:pPr>
              <a:buNone/>
            </a:pPr>
            <a:r>
              <a:rPr lang="en-US" sz="2000" b="1" i="1" dirty="0">
                <a:solidFill>
                  <a:schemeClr val="tx1">
                    <a:lumMod val="65000"/>
                  </a:schemeClr>
                </a:solidFill>
                <a:latin typeface="Times New Roman" pitchFamily="18" charset="0"/>
                <a:cs typeface="Times New Roman" pitchFamily="18" charset="0"/>
              </a:rPr>
              <a:t>Name</a:t>
            </a:r>
          </a:p>
          <a:p>
            <a:pPr>
              <a:buNone/>
            </a:pPr>
            <a:r>
              <a:rPr lang="en-US" sz="2000" dirty="0">
                <a:latin typeface="Times New Roman" pitchFamily="18" charset="0"/>
                <a:cs typeface="Times New Roman" pitchFamily="18" charset="0"/>
              </a:rPr>
              <a:t>Soumya Ranjan Rout (Team Lead)</a:t>
            </a:r>
          </a:p>
          <a:p>
            <a:pPr>
              <a:buNone/>
            </a:pPr>
            <a:r>
              <a:rPr lang="en-US" sz="2000" dirty="0" err="1">
                <a:latin typeface="Times New Roman" pitchFamily="18" charset="0"/>
                <a:cs typeface="Times New Roman" pitchFamily="18" charset="0"/>
              </a:rPr>
              <a:t>Dhineshkumar</a:t>
            </a:r>
            <a:r>
              <a:rPr lang="en-US" sz="2000" dirty="0">
                <a:latin typeface="Times New Roman" pitchFamily="18" charset="0"/>
                <a:cs typeface="Times New Roman" pitchFamily="18" charset="0"/>
              </a:rPr>
              <a:t> P A (Backend Lead)</a:t>
            </a:r>
            <a:endParaRPr lang="en-US" sz="2000" b="1" i="1" dirty="0">
              <a:solidFill>
                <a:schemeClr val="tx1">
                  <a:lumMod val="65000"/>
                </a:schemeClr>
              </a:solidFill>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Namrata K </a:t>
            </a:r>
            <a:r>
              <a:rPr lang="en-US" sz="2000" dirty="0" err="1">
                <a:latin typeface="Times New Roman" pitchFamily="18" charset="0"/>
                <a:cs typeface="Times New Roman" pitchFamily="18" charset="0"/>
              </a:rPr>
              <a:t>Kudachi</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Rahul Chandra Mandal</a:t>
            </a:r>
          </a:p>
          <a:p>
            <a:pPr>
              <a:buNone/>
            </a:pPr>
            <a:r>
              <a:rPr lang="en-US" sz="2000" dirty="0" err="1">
                <a:latin typeface="Times New Roman" pitchFamily="18" charset="0"/>
                <a:cs typeface="Times New Roman" pitchFamily="18" charset="0"/>
              </a:rPr>
              <a:t>Selvatharani</a:t>
            </a:r>
            <a:r>
              <a:rPr lang="en-US" sz="2000" dirty="0">
                <a:latin typeface="Times New Roman" pitchFamily="18" charset="0"/>
                <a:cs typeface="Times New Roman" pitchFamily="18" charset="0"/>
              </a:rPr>
              <a:t> A</a:t>
            </a:r>
          </a:p>
          <a:p>
            <a:pPr>
              <a:buNone/>
            </a:pPr>
            <a:r>
              <a:rPr lang="en-US" sz="2000" dirty="0" err="1">
                <a:latin typeface="Times New Roman" pitchFamily="18" charset="0"/>
                <a:cs typeface="Times New Roman" pitchFamily="18" charset="0"/>
              </a:rPr>
              <a:t>Sompalli</a:t>
            </a:r>
            <a:r>
              <a:rPr lang="en-US" sz="2000" dirty="0">
                <a:latin typeface="Times New Roman" pitchFamily="18" charset="0"/>
                <a:cs typeface="Times New Roman" pitchFamily="18" charset="0"/>
              </a:rPr>
              <a:t> Bhavya</a:t>
            </a:r>
          </a:p>
          <a:p>
            <a:pPr>
              <a:buNone/>
            </a:pPr>
            <a:r>
              <a:rPr lang="en-US" sz="2000" dirty="0">
                <a:latin typeface="Times New Roman" pitchFamily="18" charset="0"/>
                <a:cs typeface="Times New Roman" pitchFamily="18" charset="0"/>
              </a:rPr>
              <a:t>Aman Anand Srivastav</a:t>
            </a:r>
          </a:p>
          <a:p>
            <a:pPr>
              <a:buNone/>
            </a:pPr>
            <a:r>
              <a:rPr lang="en-US" sz="2000" dirty="0" err="1">
                <a:latin typeface="Times New Roman" pitchFamily="18" charset="0"/>
                <a:cs typeface="Times New Roman" pitchFamily="18" charset="0"/>
              </a:rPr>
              <a:t>Karamsetty</a:t>
            </a:r>
            <a:r>
              <a:rPr lang="en-US" sz="2000" dirty="0">
                <a:latin typeface="Times New Roman" pitchFamily="18" charset="0"/>
                <a:cs typeface="Times New Roman" pitchFamily="18" charset="0"/>
              </a:rPr>
              <a:t> J Ch P Venkata Sai Maneesh</a:t>
            </a:r>
          </a:p>
          <a:p>
            <a:pPr>
              <a:buNone/>
            </a:pPr>
            <a:r>
              <a:rPr lang="en-US" sz="2000" dirty="0" err="1">
                <a:latin typeface="Times New Roman" pitchFamily="18" charset="0"/>
                <a:cs typeface="Times New Roman" pitchFamily="18" charset="0"/>
              </a:rPr>
              <a:t>Rakshith</a:t>
            </a:r>
            <a:r>
              <a:rPr lang="en-US" sz="2000" dirty="0">
                <a:latin typeface="Times New Roman" pitchFamily="18" charset="0"/>
                <a:cs typeface="Times New Roman" pitchFamily="18" charset="0"/>
              </a:rPr>
              <a:t> Shetty</a:t>
            </a:r>
          </a:p>
          <a:p>
            <a:pPr>
              <a:buNone/>
            </a:pPr>
            <a:r>
              <a:rPr lang="en-US" sz="2000" dirty="0">
                <a:latin typeface="Times New Roman" pitchFamily="18" charset="0"/>
                <a:cs typeface="Times New Roman" pitchFamily="18" charset="0"/>
              </a:rPr>
              <a:t>Tanuj Pandey</a:t>
            </a:r>
          </a:p>
        </p:txBody>
      </p:sp>
      <p:pic>
        <p:nvPicPr>
          <p:cNvPr id="2050" name="Picture 2"/>
          <p:cNvPicPr>
            <a:picLocks noChangeAspect="1" noChangeArrowheads="1"/>
          </p:cNvPicPr>
          <p:nvPr/>
        </p:nvPicPr>
        <p:blipFill>
          <a:blip r:embed="rId2"/>
          <a:srcRect/>
          <a:stretch>
            <a:fillRect/>
          </a:stretch>
        </p:blipFill>
        <p:spPr bwMode="auto">
          <a:xfrm>
            <a:off x="6324600" y="609600"/>
            <a:ext cx="2819400" cy="571499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8800"/>
          </a:xfrm>
        </p:spPr>
        <p:txBody>
          <a:bodyPr>
            <a:noAutofit/>
          </a:bodyPr>
          <a:lstStyle/>
          <a:p>
            <a:pPr>
              <a:buFont typeface="Wingdings" pitchFamily="2" charset="2"/>
              <a:buChar char="q"/>
            </a:pP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t>
            </a:r>
            <a:br>
              <a:rPr lang="en-US" sz="2000" dirty="0"/>
            </a:br>
            <a:br>
              <a:rPr lang="en-IN" sz="2000" dirty="0">
                <a:latin typeface="Times New Roman" panose="02020603050405020304" pitchFamily="18" charset="0"/>
                <a:cs typeface="Times New Roman" panose="02020603050405020304" pitchFamily="18" charset="0"/>
              </a:rPr>
            </a:br>
            <a:br>
              <a:rPr lang="en-US" sz="2000" dirty="0"/>
            </a:br>
            <a:endParaRPr lang="en-US" sz="2000" dirty="0"/>
          </a:p>
        </p:txBody>
      </p:sp>
      <p:sp>
        <p:nvSpPr>
          <p:cNvPr id="3" name="Content Placeholder 2"/>
          <p:cNvSpPr>
            <a:spLocks noGrp="1"/>
          </p:cNvSpPr>
          <p:nvPr>
            <p:ph idx="1"/>
          </p:nvPr>
        </p:nvSpPr>
        <p:spPr>
          <a:xfrm>
            <a:off x="457200" y="1066800"/>
            <a:ext cx="8229600" cy="5334000"/>
          </a:xfrm>
        </p:spPr>
        <p:txBody>
          <a:bodyPr>
            <a:noAutofit/>
          </a:bodyPr>
          <a:lstStyle/>
          <a:p>
            <a:pPr>
              <a:buClrTx/>
              <a:buFont typeface="Wingdings" panose="05000000000000000000" pitchFamily="2" charset="2"/>
              <a:buChar char="ü"/>
            </a:pPr>
            <a:r>
              <a:rPr lang="en-US" sz="2000" b="1" i="1" dirty="0">
                <a:solidFill>
                  <a:srgbClr val="CC0099"/>
                </a:solidFill>
                <a:latin typeface="Times New Roman" pitchFamily="18" charset="0"/>
                <a:cs typeface="Times New Roman" pitchFamily="18" charset="0"/>
              </a:rPr>
              <a:t>POSTMAN</a:t>
            </a:r>
            <a:r>
              <a:rPr lang="en-US" sz="2000" b="1" dirty="0">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Postman testing tool is a complete API development platform with various built-in tools that support every stage of the API lifecycle.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Postman is an API client that makes it easy for developers to create, share, test and document API.</a:t>
            </a:r>
            <a:endParaRPr lang="en-US" sz="2000" b="1" i="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US" sz="2000" b="1" i="1" dirty="0">
                <a:solidFill>
                  <a:srgbClr val="CC0099"/>
                </a:solidFill>
                <a:latin typeface="Times New Roman" panose="02020603050405020304" pitchFamily="18" charset="0"/>
                <a:cs typeface="Times New Roman" panose="02020603050405020304" pitchFamily="18" charset="0"/>
              </a:rPr>
              <a:t>MySQL</a:t>
            </a:r>
            <a:r>
              <a:rPr lang="en-US" sz="2000" b="1" i="1" dirty="0">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MySQL is an open source relational database management  system.(RDMS) developed by Oracle that is based on structured query language (SQL).</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 with other relational databases, MySQL stores data in tables made up of rows and columns. Users can define, manipulate, control, and query data using Structured Query Language, more commonly known as SQL.</a:t>
            </a:r>
          </a:p>
          <a:p>
            <a:pPr>
              <a:buClrTx/>
              <a:buFont typeface="Wingdings" panose="05000000000000000000" pitchFamily="2" charset="2"/>
              <a:buChar char="ü"/>
            </a:pPr>
            <a:r>
              <a:rPr lang="en-US" sz="2000" b="1" dirty="0" err="1">
                <a:solidFill>
                  <a:srgbClr val="CC0099"/>
                </a:solidFill>
                <a:latin typeface="Times New Roman" pitchFamily="18" charset="0"/>
                <a:cs typeface="Times New Roman" pitchFamily="18" charset="0"/>
              </a:rPr>
              <a:t>Git</a:t>
            </a:r>
            <a:r>
              <a:rPr lang="en-US" sz="2000" b="1" dirty="0">
                <a:solidFill>
                  <a:srgbClr val="CC0099"/>
                </a:solidFill>
                <a:latin typeface="Times New Roman" pitchFamily="18" charset="0"/>
                <a:cs typeface="Times New Roman" pitchFamily="18" charset="0"/>
              </a:rPr>
              <a:t> Hub</a:t>
            </a:r>
            <a:r>
              <a:rPr lang="en-US" sz="2000" b="1" dirty="0">
                <a:latin typeface="Times New Roman" pitchFamily="18" charset="0"/>
                <a:cs typeface="Times New Roman" pitchFamily="18" charset="0"/>
              </a:rPr>
              <a:t>:</a:t>
            </a:r>
          </a:p>
          <a:p>
            <a:pPr>
              <a:buClrTx/>
              <a:buFont typeface="Wingdings" panose="05000000000000000000" pitchFamily="2" charset="2"/>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Docker</a:t>
            </a:r>
            <a:r>
              <a:rPr lang="en-US" sz="2000" dirty="0">
                <a:latin typeface="Times New Roman" pitchFamily="18" charset="0"/>
                <a:cs typeface="Times New Roman" pitchFamily="18" charset="0"/>
              </a:rPr>
              <a:t> provides a set of official </a:t>
            </a:r>
            <a:r>
              <a:rPr lang="en-US" sz="2000" dirty="0" err="1">
                <a:latin typeface="Times New Roman" pitchFamily="18" charset="0"/>
                <a:cs typeface="Times New Roman" pitchFamily="18" charset="0"/>
              </a:rPr>
              <a:t>GitHub</a:t>
            </a:r>
            <a:r>
              <a:rPr lang="en-US" sz="2000" dirty="0">
                <a:latin typeface="Times New Roman" pitchFamily="18" charset="0"/>
                <a:cs typeface="Times New Roman" pitchFamily="18" charset="0"/>
              </a:rPr>
              <a:t> Actions for you to use in your workflows. These official actions are reusable, easy-to-use components for building, annotating, and pushing images</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3733800" cy="762000"/>
          </a:xfrm>
        </p:spPr>
        <p:txBody>
          <a:bodyPr>
            <a:normAutofit/>
          </a:bodyPr>
          <a:lstStyle/>
          <a:p>
            <a:r>
              <a:rPr lang="en-US" sz="4000" b="1" i="1" dirty="0">
                <a:solidFill>
                  <a:srgbClr val="CC0099"/>
                </a:solidFill>
                <a:latin typeface="Times New Roman" pitchFamily="18" charset="0"/>
                <a:cs typeface="Times New Roman" pitchFamily="18" charset="0"/>
              </a:rPr>
              <a:t>APP-FLOW</a:t>
            </a:r>
          </a:p>
        </p:txBody>
      </p:sp>
      <p:pic>
        <p:nvPicPr>
          <p:cNvPr id="3"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t="1320" b="152"/>
          <a:stretch>
            <a:fillRect/>
          </a:stretch>
        </p:blipFill>
        <p:spPr>
          <a:xfrm>
            <a:off x="533400" y="1295400"/>
            <a:ext cx="7315200" cy="47244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GB" sz="4000" b="1" i="1" dirty="0">
                <a:solidFill>
                  <a:srgbClr val="CC0099"/>
                </a:solidFill>
                <a:latin typeface="Times New Roman" panose="02020603050405020304" pitchFamily="18" charset="0"/>
                <a:cs typeface="Times New Roman" panose="02020603050405020304" pitchFamily="18" charset="0"/>
              </a:rPr>
              <a:t>E-R Diagram:</a:t>
            </a:r>
            <a:endParaRPr lang="en-US" sz="4000" b="1" i="1" dirty="0">
              <a:solidFill>
                <a:srgbClr val="CC0099"/>
              </a:solidFill>
            </a:endParaRPr>
          </a:p>
        </p:txBody>
      </p:sp>
      <p:sp>
        <p:nvSpPr>
          <p:cNvPr id="6" name="AutoShape 2">
            <a:extLst>
              <a:ext uri="{FF2B5EF4-FFF2-40B4-BE49-F238E27FC236}">
                <a16:creationId xmlns:a16="http://schemas.microsoft.com/office/drawing/2014/main" id="{409CF6CD-0A56-5969-6BAD-3FD514D8109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Content Placeholder 9">
            <a:extLst>
              <a:ext uri="{FF2B5EF4-FFF2-40B4-BE49-F238E27FC236}">
                <a16:creationId xmlns:a16="http://schemas.microsoft.com/office/drawing/2014/main" id="{03C0B5A2-FB6C-D110-4CE7-D0F53CDC1035}"/>
              </a:ext>
            </a:extLst>
          </p:cNvPr>
          <p:cNvPicPr>
            <a:picLocks noGrp="1" noChangeAspect="1"/>
          </p:cNvPicPr>
          <p:nvPr>
            <p:ph idx="1"/>
          </p:nvPr>
        </p:nvPicPr>
        <p:blipFill>
          <a:blip r:embed="rId2"/>
          <a:stretch>
            <a:fillRect/>
          </a:stretch>
        </p:blipFill>
        <p:spPr bwMode="auto">
          <a:xfrm>
            <a:off x="152400" y="1371600"/>
            <a:ext cx="8839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id="{0A68B92F-BE3F-A625-47ED-3BF93641B77B}"/>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r>
              <a:rPr lang="en-US" sz="4000" b="1" i="1" dirty="0">
                <a:solidFill>
                  <a:srgbClr val="CC0099"/>
                </a:solidFill>
                <a:latin typeface="Times New Roman" panose="02020603050405020304" pitchFamily="18" charset="0"/>
                <a:cs typeface="Times New Roman" panose="02020603050405020304" pitchFamily="18" charset="0"/>
              </a:rPr>
              <a:t>Features of Employee Payroll Management </a:t>
            </a:r>
            <a:endParaRPr lang="en-US" sz="4000" i="1" dirty="0">
              <a:solidFill>
                <a:srgbClr val="CC0099"/>
              </a:solidFill>
            </a:endParaRPr>
          </a:p>
        </p:txBody>
      </p:sp>
      <p:sp>
        <p:nvSpPr>
          <p:cNvPr id="3" name="Content Placeholder 2"/>
          <p:cNvSpPr>
            <a:spLocks noGrp="1"/>
          </p:cNvSpPr>
          <p:nvPr>
            <p:ph idx="1"/>
          </p:nvPr>
        </p:nvSpPr>
        <p:spPr>
          <a:xfrm>
            <a:off x="457200" y="2209800"/>
            <a:ext cx="8229600" cy="4114800"/>
          </a:xfrm>
        </p:spPr>
        <p:txBody>
          <a:bodyPr>
            <a:normAutofit/>
          </a:bodyPr>
          <a:lstStyle/>
          <a:p>
            <a:pPr>
              <a:buClrTx/>
              <a:buFont typeface="Wingdings" panose="05000000000000000000" pitchFamily="2" charset="2"/>
              <a:buChar char="Ø"/>
            </a:pPr>
            <a:r>
              <a:rPr lang="en-US" sz="2400" dirty="0">
                <a:latin typeface="Times New Roman" pitchFamily="18" charset="0"/>
                <a:cs typeface="Times New Roman" pitchFamily="18" charset="0"/>
              </a:rPr>
              <a:t>Automates  and Streamlines  the process of paying your employees for their work.   </a:t>
            </a:r>
          </a:p>
          <a:p>
            <a:pPr>
              <a:buClrTx/>
              <a:buFont typeface="Wingdings" panose="05000000000000000000" pitchFamily="2" charset="2"/>
              <a:buChar char="Ø"/>
            </a:pPr>
            <a:r>
              <a:rPr lang="en-US" sz="2400" dirty="0">
                <a:latin typeface="Times New Roman" pitchFamily="18" charset="0"/>
                <a:cs typeface="Times New Roman" pitchFamily="18" charset="0"/>
              </a:rPr>
              <a:t>It is completely secure.</a:t>
            </a:r>
          </a:p>
          <a:p>
            <a:pPr>
              <a:buClrTx/>
              <a:buFont typeface="Wingdings" panose="05000000000000000000" pitchFamily="2" charset="2"/>
              <a:buChar char="Ø"/>
            </a:pPr>
            <a:r>
              <a:rPr lang="en-US" sz="2400" dirty="0">
                <a:latin typeface="Times New Roman" pitchFamily="18" charset="0"/>
                <a:cs typeface="Times New Roman" pitchFamily="18" charset="0"/>
              </a:rPr>
              <a:t>This system is easily compatible with most of the web browsers. </a:t>
            </a:r>
          </a:p>
          <a:p>
            <a:pPr>
              <a:buClrTx/>
              <a:buFont typeface="Wingdings" panose="05000000000000000000" pitchFamily="2" charset="2"/>
              <a:buChar char="Ø"/>
            </a:pPr>
            <a:r>
              <a:rPr lang="en-US" sz="2400" dirty="0">
                <a:latin typeface="Times New Roman" pitchFamily="18" charset="0"/>
                <a:cs typeface="Times New Roman" pitchFamily="18" charset="0"/>
              </a:rPr>
              <a:t>Admin can view all the records whenever necessary with ease.</a:t>
            </a:r>
            <a:endParaRPr lang="en-IN" sz="2400" dirty="0">
              <a:latin typeface="Times New Roman" pitchFamily="18" charset="0"/>
              <a:cs typeface="Times New Roman" pitchFamily="18" charset="0"/>
            </a:endParaRPr>
          </a:p>
          <a:p>
            <a:endParaRPr lang="en-IN" sz="2800" b="1" dirty="0"/>
          </a:p>
          <a:p>
            <a:endParaRPr 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Advantages</a:t>
            </a:r>
            <a:endParaRPr lang="en-US" sz="4000" b="1" i="1" dirty="0">
              <a:solidFill>
                <a:srgbClr val="CC0099"/>
              </a:solidFill>
            </a:endParaRP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ü"/>
            </a:pPr>
            <a:r>
              <a:rPr lang="en-US" sz="2400" dirty="0">
                <a:latin typeface="Times New Roman" pitchFamily="18" charset="0"/>
                <a:cs typeface="Times New Roman" pitchFamily="18" charset="0"/>
              </a:rPr>
              <a:t>Helps the employee easy way to access their data. </a:t>
            </a:r>
          </a:p>
          <a:p>
            <a:pPr>
              <a:buClrTx/>
              <a:buFont typeface="Wingdings" panose="05000000000000000000" pitchFamily="2" charset="2"/>
              <a:buChar char="ü"/>
            </a:pPr>
            <a:r>
              <a:rPr lang="en-US" sz="2400" dirty="0">
                <a:latin typeface="Times New Roman" pitchFamily="18" charset="0"/>
                <a:cs typeface="Times New Roman" pitchFamily="18" charset="0"/>
              </a:rPr>
              <a:t>The information related to employee can be added , edited, removed easily.</a:t>
            </a:r>
          </a:p>
          <a:p>
            <a:pPr>
              <a:buClrTx/>
              <a:buFont typeface="Wingdings" panose="05000000000000000000" pitchFamily="2" charset="2"/>
              <a:buChar char="ü"/>
            </a:pPr>
            <a:r>
              <a:rPr lang="en-US" sz="2400" dirty="0">
                <a:latin typeface="Times New Roman" pitchFamily="18" charset="0"/>
                <a:cs typeface="Times New Roman" pitchFamily="18" charset="0"/>
              </a:rPr>
              <a:t>Store the end-to-end data of the employees</a:t>
            </a:r>
          </a:p>
          <a:p>
            <a:pPr>
              <a:buClrTx/>
              <a:buFont typeface="Wingdings" panose="05000000000000000000" pitchFamily="2" charset="2"/>
              <a:buChar char="ü"/>
            </a:pPr>
            <a:r>
              <a:rPr lang="en-US" sz="2400" dirty="0">
                <a:latin typeface="Times New Roman" pitchFamily="18" charset="0"/>
                <a:cs typeface="Times New Roman" pitchFamily="18" charset="0"/>
              </a:rPr>
              <a:t>Increases Employee Satisfaction And Retention</a:t>
            </a:r>
          </a:p>
          <a:p>
            <a:pPr>
              <a:buClrTx/>
              <a:buFont typeface="Wingdings" panose="05000000000000000000" pitchFamily="2" charset="2"/>
              <a:buChar char="ü"/>
            </a:pPr>
            <a:r>
              <a:rPr lang="en-US" sz="2400" dirty="0">
                <a:latin typeface="Times New Roman" pitchFamily="18" charset="0"/>
                <a:cs typeface="Times New Roman" pitchFamily="18" charset="0"/>
              </a:rPr>
              <a:t>Reduces Errors And Saves Time</a:t>
            </a:r>
          </a:p>
          <a:p>
            <a:pPr>
              <a:buClrTx/>
              <a:buFont typeface="Wingdings" panose="05000000000000000000" pitchFamily="2" charset="2"/>
              <a:buChar char="ü"/>
            </a:pPr>
            <a:r>
              <a:rPr lang="en-US" sz="2400" dirty="0">
                <a:latin typeface="Times New Roman" pitchFamily="18" charset="0"/>
                <a:cs typeface="Times New Roman" pitchFamily="18" charset="0"/>
              </a:rPr>
              <a:t>Enhances Data Security</a:t>
            </a:r>
            <a:endParaRPr lang="en-IN" sz="2400" dirty="0">
              <a:latin typeface="Times New Roman" pitchFamily="18" charset="0"/>
              <a:cs typeface="Times New Roman" pitchFamily="18" charset="0"/>
            </a:endParaRPr>
          </a:p>
          <a:p>
            <a:pPr marL="0" indent="0">
              <a:buClrTx/>
              <a:buNone/>
            </a:pPr>
            <a:endParaRPr lang="en-IN" sz="2400" dirty="0">
              <a:latin typeface="Times New Roman" pitchFamily="18" charset="0"/>
              <a:cs typeface="Times New Roman" pitchFamily="18" charset="0"/>
            </a:endParaRPr>
          </a:p>
          <a:p>
            <a:endParaRPr lang="en-US" sz="2800" b="1" dirty="0"/>
          </a:p>
        </p:txBody>
      </p:sp>
      <p:pic>
        <p:nvPicPr>
          <p:cNvPr id="4098" name="Picture 2"/>
          <p:cNvPicPr>
            <a:picLocks noChangeAspect="1" noChangeArrowheads="1"/>
          </p:cNvPicPr>
          <p:nvPr/>
        </p:nvPicPr>
        <p:blipFill>
          <a:blip r:embed="rId2"/>
          <a:srcRect/>
          <a:stretch>
            <a:fillRect/>
          </a:stretch>
        </p:blipFill>
        <p:spPr bwMode="auto">
          <a:xfrm>
            <a:off x="6477000" y="4038600"/>
            <a:ext cx="2447925" cy="2514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Conclusion</a:t>
            </a:r>
            <a:endParaRPr lang="en-US" sz="4000" b="1" i="1" dirty="0">
              <a:solidFill>
                <a:srgbClr val="CC0099"/>
              </a:solidFill>
            </a:endParaRPr>
          </a:p>
        </p:txBody>
      </p:sp>
      <p:sp>
        <p:nvSpPr>
          <p:cNvPr id="3" name="Content Placeholder 2"/>
          <p:cNvSpPr>
            <a:spLocks noGrp="1"/>
          </p:cNvSpPr>
          <p:nvPr>
            <p:ph idx="1"/>
          </p:nvPr>
        </p:nvSpPr>
        <p:spPr>
          <a:xfrm>
            <a:off x="457200" y="1524000"/>
            <a:ext cx="8229600" cy="4876800"/>
          </a:xfrm>
        </p:spPr>
        <p:txBody>
          <a:bodyPr>
            <a:noAutofit/>
          </a:bodyPr>
          <a:lstStyle/>
          <a:p>
            <a:pPr algn="just">
              <a:buClrTx/>
              <a:buFont typeface="Wingdings" pitchFamily="2" charset="2"/>
              <a:buChar char="Ø"/>
            </a:pPr>
            <a:r>
              <a:rPr lang="en-US" sz="2200" dirty="0">
                <a:latin typeface="Times New Roman" pitchFamily="18" charset="0"/>
                <a:cs typeface="Times New Roman" pitchFamily="18" charset="0"/>
              </a:rPr>
              <a:t>The Employee Payroll Management is the software developed for a  company to achieve maximum efficiency and reduce  the time taken to handle the Payroll Activity.</a:t>
            </a:r>
          </a:p>
          <a:p>
            <a:pPr algn="just">
              <a:buClrTx/>
              <a:buFont typeface="Wingdings" pitchFamily="2" charset="2"/>
              <a:buChar char="Ø"/>
            </a:pPr>
            <a:r>
              <a:rPr lang="en-US" sz="2200" dirty="0">
                <a:latin typeface="Times New Roman" pitchFamily="18" charset="0"/>
                <a:cs typeface="Times New Roman" pitchFamily="18" charset="0"/>
              </a:rPr>
              <a:t>The project aims to make things easy and accurate and it is designed to replace an existing manual record system there by reducing time taken calculations and Storing Data.</a:t>
            </a:r>
          </a:p>
          <a:p>
            <a:pPr algn="just">
              <a:buClrTx/>
              <a:buFont typeface="Wingdings" pitchFamily="2" charset="2"/>
              <a:buChar char="Ø"/>
            </a:pPr>
            <a:r>
              <a:rPr lang="en-IN" sz="2200" dirty="0">
                <a:latin typeface="Times New Roman" pitchFamily="18" charset="0"/>
                <a:cs typeface="Times New Roman" pitchFamily="18" charset="0"/>
              </a:rPr>
              <a:t>A payroll management system can provide benefits for organizations of all sizes and industries.</a:t>
            </a:r>
          </a:p>
          <a:p>
            <a:pPr algn="just">
              <a:buClrTx/>
              <a:buFont typeface="Wingdings" pitchFamily="2" charset="2"/>
              <a:buChar char="Ø"/>
            </a:pPr>
            <a:r>
              <a:rPr lang="en-US" sz="2200" dirty="0">
                <a:latin typeface="Times New Roman" pitchFamily="18" charset="0"/>
                <a:cs typeface="Times New Roman" pitchFamily="18" charset="0"/>
              </a:rPr>
              <a:t>By reducing errors, improving compliance with labor laws and regulations, enhancing data security, increasing employee satisfaction and retention, and providing real-time reporting and analytics, a payroll management system can help organizations save time, reduce costs, and improve overall financial health.</a:t>
            </a:r>
            <a:endParaRPr lang="en-IN" sz="2200" dirty="0">
              <a:latin typeface="Times New Roman" pitchFamily="18" charset="0"/>
              <a:cs typeface="Times New Roman" pitchFamily="18" charset="0"/>
            </a:endParaRPr>
          </a:p>
          <a:p>
            <a:pPr>
              <a:buFont typeface="Wingdings" pitchFamily="2" charset="2"/>
              <a:buChar char="Ø"/>
            </a:pPr>
            <a:endParaRPr lang="en-US" sz="2800" b="1" dirty="0"/>
          </a:p>
          <a:p>
            <a:pPr>
              <a:buFont typeface="Wingdings" pitchFamily="2" charset="2"/>
              <a:buChar char="Ø"/>
            </a:pPr>
            <a:endParaRPr 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hank You Presentation Vector Images (over 790)"/>
          <p:cNvPicPr>
            <a:picLocks noChangeAspect="1" noChangeArrowheads="1"/>
          </p:cNvPicPr>
          <p:nvPr/>
        </p:nvPicPr>
        <p:blipFill>
          <a:blip r:embed="rId2"/>
          <a:srcRect/>
          <a:stretch>
            <a:fillRect/>
          </a:stretch>
        </p:blipFill>
        <p:spPr bwMode="auto">
          <a:xfrm>
            <a:off x="762000" y="1219200"/>
            <a:ext cx="7696200" cy="5257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274638"/>
            <a:ext cx="1447800" cy="5668962"/>
          </a:xfrm>
        </p:spPr>
        <p:txBody>
          <a:bodyPr>
            <a:normAutofit/>
          </a:bodyPr>
          <a:lstStyle/>
          <a:p>
            <a:r>
              <a:rPr lang="en-US" dirty="0"/>
              <a:t>    </a:t>
            </a:r>
          </a:p>
        </p:txBody>
      </p:sp>
      <p:sp>
        <p:nvSpPr>
          <p:cNvPr id="3" name="Content Placeholder 2"/>
          <p:cNvSpPr>
            <a:spLocks noGrp="1"/>
          </p:cNvSpPr>
          <p:nvPr>
            <p:ph sz="half" idx="1"/>
          </p:nvPr>
        </p:nvSpPr>
        <p:spPr>
          <a:xfrm>
            <a:off x="457200" y="1219200"/>
            <a:ext cx="914400" cy="5105400"/>
          </a:xfrm>
        </p:spPr>
        <p:txBody>
          <a:bodyPr>
            <a:noAutofit/>
          </a:bodyPr>
          <a:lstStyle/>
          <a:p>
            <a:pPr>
              <a:buNone/>
            </a:pPr>
            <a:r>
              <a:rPr lang="en-US" sz="3600" b="1" i="1" dirty="0">
                <a:latin typeface="Arial Black" pitchFamily="34" charset="0"/>
              </a:rPr>
              <a:t>C</a:t>
            </a:r>
          </a:p>
          <a:p>
            <a:pPr>
              <a:buNone/>
            </a:pPr>
            <a:r>
              <a:rPr lang="en-US" sz="3600" b="1" i="1" dirty="0">
                <a:latin typeface="Arial Black" pitchFamily="34" charset="0"/>
              </a:rPr>
              <a:t>O</a:t>
            </a:r>
          </a:p>
          <a:p>
            <a:pPr>
              <a:buNone/>
            </a:pPr>
            <a:r>
              <a:rPr lang="en-US" sz="3600" b="1" i="1" dirty="0">
                <a:latin typeface="Arial Black" pitchFamily="34" charset="0"/>
              </a:rPr>
              <a:t>N</a:t>
            </a:r>
          </a:p>
          <a:p>
            <a:pPr>
              <a:buNone/>
            </a:pPr>
            <a:r>
              <a:rPr lang="en-US" sz="3600" b="1" i="1" dirty="0">
                <a:latin typeface="Arial Black" pitchFamily="34" charset="0"/>
              </a:rPr>
              <a:t>T</a:t>
            </a:r>
          </a:p>
          <a:p>
            <a:pPr>
              <a:buNone/>
            </a:pPr>
            <a:r>
              <a:rPr lang="en-US" sz="3600" b="1" i="1" dirty="0">
                <a:latin typeface="Arial Black" pitchFamily="34" charset="0"/>
              </a:rPr>
              <a:t>E</a:t>
            </a:r>
          </a:p>
          <a:p>
            <a:pPr>
              <a:buNone/>
            </a:pPr>
            <a:r>
              <a:rPr lang="en-US" sz="3600" b="1" i="1" dirty="0">
                <a:latin typeface="Arial Black" pitchFamily="34" charset="0"/>
              </a:rPr>
              <a:t>N</a:t>
            </a:r>
          </a:p>
          <a:p>
            <a:pPr>
              <a:buNone/>
            </a:pPr>
            <a:r>
              <a:rPr lang="en-US" sz="3600" b="1" i="1" dirty="0">
                <a:latin typeface="Arial Black" pitchFamily="34" charset="0"/>
              </a:rPr>
              <a:t>T</a:t>
            </a:r>
          </a:p>
          <a:p>
            <a:pPr>
              <a:buNone/>
            </a:pPr>
            <a:r>
              <a:rPr lang="en-US" sz="3600" b="1" i="1" dirty="0">
                <a:latin typeface="Arial Black" pitchFamily="34" charset="0"/>
              </a:rPr>
              <a:t>S</a:t>
            </a:r>
          </a:p>
        </p:txBody>
      </p:sp>
      <p:sp>
        <p:nvSpPr>
          <p:cNvPr id="4" name="Content Placeholder 3"/>
          <p:cNvSpPr>
            <a:spLocks noGrp="1"/>
          </p:cNvSpPr>
          <p:nvPr>
            <p:ph sz="half" idx="2"/>
          </p:nvPr>
        </p:nvSpPr>
        <p:spPr>
          <a:xfrm>
            <a:off x="1447800" y="1143000"/>
            <a:ext cx="7620000" cy="4983163"/>
          </a:xfrm>
        </p:spPr>
        <p:txBody>
          <a:bodyPr>
            <a:normAutofit lnSpcReduction="10000"/>
          </a:bodyPr>
          <a:lstStyle/>
          <a:p>
            <a:pPr marL="457200" indent="-457200" algn="just">
              <a:lnSpc>
                <a:spcPct val="100000"/>
              </a:lnSpc>
              <a:buClrTx/>
              <a:buFont typeface="Wingdings" pitchFamily="2" charset="2"/>
              <a:buChar char="Ø"/>
            </a:pP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Introduction</a:t>
            </a: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Objectives</a:t>
            </a:r>
          </a:p>
          <a:p>
            <a:pPr marL="457200" indent="-457200" algn="just">
              <a:lnSpc>
                <a:spcPct val="100000"/>
              </a:lnSpc>
              <a:buClrTx/>
              <a:buFont typeface="Wingdings" pitchFamily="2" charset="2"/>
              <a:buChar char="Ø"/>
            </a:pPr>
            <a:r>
              <a:rPr lang="en-IN" dirty="0" err="1">
                <a:latin typeface="Times New Roman" panose="02020603050405020304" pitchFamily="18" charset="0"/>
                <a:ea typeface="SimSun" panose="02010600030101010101" pitchFamily="2" charset="-122"/>
                <a:cs typeface="Times New Roman" panose="02020603050405020304" pitchFamily="18" charset="0"/>
              </a:rPr>
              <a:t>Microservices</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Tools &amp; Languages Used</a:t>
            </a:r>
          </a:p>
          <a:p>
            <a:pPr algn="just">
              <a:lnSpc>
                <a:spcPct val="100000"/>
              </a:lnSpc>
              <a:buClrTx/>
              <a:buFont typeface="Wingdings" panose="05000000000000000000"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   Spring Cloud </a:t>
            </a:r>
          </a:p>
          <a:p>
            <a:pPr marL="457200" indent="-457200" algn="just">
              <a:lnSpc>
                <a:spcPct val="100000"/>
              </a:lnSpc>
              <a:buClrTx/>
              <a:buFont typeface="Wingdings"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00000"/>
              </a:lnSpc>
              <a:buClrTx/>
              <a:buFont typeface="Wingdings"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E-R Diagram</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Features of Employee Payroll Management System</a:t>
            </a: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Advantages</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just">
              <a:lnSpc>
                <a:spcPct val="100000"/>
              </a:lnSpc>
              <a:buClrTx/>
              <a:buNone/>
            </a:pPr>
            <a:endParaRPr lang="en-I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26" name="Picture 2" descr="Content Marketing: strategy definition and optimisation services">
            <a:extLst>
              <a:ext uri="{FF2B5EF4-FFF2-40B4-BE49-F238E27FC236}">
                <a16:creationId xmlns:a16="http://schemas.microsoft.com/office/drawing/2014/main" id="{4A595999-5CD4-C27C-2D81-629C9D960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838200"/>
            <a:ext cx="2857500" cy="2270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77200" cy="8199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Introduction</a:t>
            </a:r>
            <a:endParaRPr lang="en-US" sz="4000" i="1" dirty="0">
              <a:solidFill>
                <a:srgbClr val="CC0099"/>
              </a:solidFill>
            </a:endParaRPr>
          </a:p>
        </p:txBody>
      </p:sp>
      <p:sp>
        <p:nvSpPr>
          <p:cNvPr id="3" name="Content Placeholder 2"/>
          <p:cNvSpPr>
            <a:spLocks noGrp="1"/>
          </p:cNvSpPr>
          <p:nvPr>
            <p:ph idx="1"/>
          </p:nvPr>
        </p:nvSpPr>
        <p:spPr>
          <a:xfrm>
            <a:off x="533400" y="1600200"/>
            <a:ext cx="8229600" cy="4724400"/>
          </a:xfrm>
        </p:spPr>
        <p:txBody>
          <a:bodyPr>
            <a:normAutofit/>
          </a:bodyPr>
          <a:lstStyle/>
          <a:p>
            <a:pPr algn="just">
              <a:buClrTx/>
              <a:buFont typeface="Wingdings" panose="05000000000000000000" pitchFamily="2" charset="2"/>
              <a:buChar char="v"/>
            </a:pPr>
            <a:r>
              <a:rPr lang="en-US" sz="2400" dirty="0">
                <a:latin typeface="Times New Roman" pitchFamily="18" charset="0"/>
                <a:cs typeface="Times New Roman" pitchFamily="18" charset="0"/>
              </a:rPr>
              <a:t>Employee payroll management  is an Internet-based Java application.</a:t>
            </a:r>
          </a:p>
          <a:p>
            <a:pPr algn="just">
              <a:buClrTx/>
              <a:buFont typeface="Wingdings" panose="05000000000000000000" pitchFamily="2" charset="2"/>
              <a:buChar char="v"/>
            </a:pPr>
            <a:r>
              <a:rPr lang="en-US" sz="2400" dirty="0">
                <a:latin typeface="Times New Roman" pitchFamily="18" charset="0"/>
                <a:cs typeface="Times New Roman" pitchFamily="18" charset="0"/>
              </a:rPr>
              <a:t>It automates the working of a company or work center that manage and maintain records of the employees in the different department.</a:t>
            </a:r>
          </a:p>
          <a:p>
            <a:pPr algn="just">
              <a:buClrTx/>
              <a:buFont typeface="Wingdings" panose="05000000000000000000" pitchFamily="2" charset="2"/>
              <a:buChar char="v"/>
            </a:pPr>
            <a:r>
              <a:rPr lang="en-US" sz="2400" dirty="0">
                <a:latin typeface="Times New Roman" pitchFamily="18" charset="0"/>
                <a:cs typeface="Times New Roman" pitchFamily="18" charset="0"/>
              </a:rPr>
              <a:t>The proposed project “Employee Payroll Management ” has been developed to overcome the problems faced in the practicing of manual system.</a:t>
            </a:r>
          </a:p>
          <a:p>
            <a:pPr algn="just">
              <a:buClrTx/>
              <a:buFont typeface="Wingdings" panose="05000000000000000000" pitchFamily="2" charset="2"/>
              <a:buChar char="v"/>
            </a:pPr>
            <a:r>
              <a:rPr lang="en-US" sz="2400" dirty="0">
                <a:latin typeface="Times New Roman" pitchFamily="18" charset="0"/>
                <a:cs typeface="Times New Roman" pitchFamily="18" charset="0"/>
              </a:rPr>
              <a:t>This web application is reduced as much as possible to avoid errors while entering data And also provides error message while entering invalid data.</a:t>
            </a:r>
          </a:p>
          <a:p>
            <a:pPr algn="just"/>
            <a:endParaRPr lang="en-US"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153400" cy="7437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Objectives</a:t>
            </a:r>
            <a:endParaRPr lang="en-US" sz="4000" b="1" i="1" dirty="0">
              <a:solidFill>
                <a:srgbClr val="CC0099"/>
              </a:solidFill>
            </a:endParaRPr>
          </a:p>
        </p:txBody>
      </p:sp>
      <p:sp>
        <p:nvSpPr>
          <p:cNvPr id="3" name="Content Placeholder 2"/>
          <p:cNvSpPr>
            <a:spLocks noGrp="1"/>
          </p:cNvSpPr>
          <p:nvPr>
            <p:ph idx="1"/>
          </p:nvPr>
        </p:nvSpPr>
        <p:spPr>
          <a:xfrm>
            <a:off x="533400" y="1828800"/>
            <a:ext cx="8305800" cy="4724400"/>
          </a:xfrm>
        </p:spPr>
        <p:txBody>
          <a:bodyPr>
            <a:normAutofit/>
          </a:bodyPr>
          <a:lstStyle/>
          <a:p>
            <a:pPr algn="just">
              <a:buClrTx/>
              <a:buFont typeface="Wingdings" panose="05000000000000000000" pitchFamily="2" charset="2"/>
              <a:buChar char="v"/>
            </a:pPr>
            <a:r>
              <a:rPr lang="en-IN" sz="2400" dirty="0">
                <a:latin typeface="Times New Roman" pitchFamily="18" charset="0"/>
                <a:cs typeface="Times New Roman" pitchFamily="18" charset="0"/>
              </a:rPr>
              <a:t>The Employee Payroll Management is a set of processes that helps you streamline Salaries, Taxes and other necessary aspects of the net pay of all the employees in your Organization.</a:t>
            </a:r>
          </a:p>
          <a:p>
            <a:pPr algn="just">
              <a:buClrTx/>
              <a:buFont typeface="Wingdings" panose="05000000000000000000" pitchFamily="2" charset="2"/>
              <a:buChar char="v"/>
            </a:pPr>
            <a:r>
              <a:rPr lang="en-IN" sz="2400" dirty="0">
                <a:latin typeface="Times New Roman" pitchFamily="18" charset="0"/>
                <a:cs typeface="Times New Roman" pitchFamily="18" charset="0"/>
              </a:rPr>
              <a:t>The Primary objective of the design is to deliver the requirement as delivered by the feasibility report. </a:t>
            </a:r>
          </a:p>
          <a:p>
            <a:pPr algn="just">
              <a:buClrTx/>
              <a:buFont typeface="Wingdings" panose="05000000000000000000" pitchFamily="2" charset="2"/>
              <a:buChar char="v"/>
            </a:pPr>
            <a:r>
              <a:rPr lang="en-IN" sz="2400" dirty="0">
                <a:latin typeface="Times New Roman" pitchFamily="18" charset="0"/>
                <a:cs typeface="Times New Roman" pitchFamily="18" charset="0"/>
              </a:rPr>
              <a:t>There are some objective we kept in mind:</a:t>
            </a:r>
          </a:p>
          <a:p>
            <a:pPr lvl="1" algn="just">
              <a:buClrTx/>
              <a:buFont typeface="Wingdings" panose="05000000000000000000" pitchFamily="2" charset="2"/>
              <a:buChar char="Ø"/>
            </a:pPr>
            <a:r>
              <a:rPr lang="en-IN" dirty="0">
                <a:latin typeface="Times New Roman" pitchFamily="18" charset="0"/>
                <a:cs typeface="Times New Roman" pitchFamily="18" charset="0"/>
              </a:rPr>
              <a:t>Practically : The system is quite stable and can be operated by the Employees with average intelligence.</a:t>
            </a:r>
          </a:p>
          <a:p>
            <a:pPr lvl="1" algn="just">
              <a:buClrTx/>
              <a:buFont typeface="Wingdings" panose="05000000000000000000" pitchFamily="2" charset="2"/>
              <a:buChar char="Ø"/>
            </a:pPr>
            <a:r>
              <a:rPr lang="en-IN" dirty="0">
                <a:latin typeface="Times New Roman" pitchFamily="18" charset="0"/>
                <a:cs typeface="Times New Roman" pitchFamily="18" charset="0"/>
              </a:rPr>
              <a:t>Efficiency : We tried to involve accuracy, timeliness and comprehensiveness of system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2685-FA66-5851-CA6E-66CBF9D2E828}"/>
              </a:ext>
            </a:extLst>
          </p:cNvPr>
          <p:cNvSpPr>
            <a:spLocks noGrp="1"/>
          </p:cNvSpPr>
          <p:nvPr>
            <p:ph type="title"/>
          </p:nvPr>
        </p:nvSpPr>
        <p:spPr/>
        <p:txBody>
          <a:bodyPr>
            <a:noAutofit/>
          </a:bodyPr>
          <a:lstStyle/>
          <a:p>
            <a:r>
              <a:rPr lang="en-US" sz="4000" b="1" i="1" dirty="0" err="1">
                <a:solidFill>
                  <a:srgbClr val="CC0099"/>
                </a:solidFill>
                <a:latin typeface="Times New Roman" panose="02020603050405020304" pitchFamily="18" charset="0"/>
                <a:cs typeface="Times New Roman" panose="02020603050405020304" pitchFamily="18" charset="0"/>
              </a:rPr>
              <a:t>MicroServices</a:t>
            </a:r>
            <a:r>
              <a:rPr lang="en-US" sz="4000" b="1" i="1" dirty="0">
                <a:solidFill>
                  <a:srgbClr val="CC0099"/>
                </a:solidFill>
                <a:latin typeface="Times New Roman" panose="02020603050405020304" pitchFamily="18" charset="0"/>
                <a:cs typeface="Times New Roman" panose="02020603050405020304" pitchFamily="18" charset="0"/>
              </a:rPr>
              <a:t> Modules:</a:t>
            </a:r>
            <a:endParaRPr lang="en-IN" sz="4000" b="1" i="1" dirty="0">
              <a:solidFill>
                <a:srgbClr val="CC009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59983C-2B9A-3F6E-77A2-C4538771DAB5}"/>
              </a:ext>
            </a:extLst>
          </p:cNvPr>
          <p:cNvSpPr>
            <a:spLocks noGrp="1"/>
          </p:cNvSpPr>
          <p:nvPr>
            <p:ph idx="1"/>
          </p:nvPr>
        </p:nvSpPr>
        <p:spPr/>
        <p:txBody>
          <a:bodyPr/>
          <a:lstStyle/>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Attendance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Leave Microservice</a:t>
            </a: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Salary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ToDo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t>
            </a:r>
            <a:r>
              <a:rPr lang="en-US" dirty="0" err="1">
                <a:latin typeface="Times New Roman" panose="02020603050405020304" pitchFamily="18" charset="0"/>
                <a:cs typeface="Times New Roman" panose="02020603050405020304" pitchFamily="18" charset="0"/>
              </a:rPr>
              <a:t>Microservice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6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b="1" i="1" dirty="0">
                <a:solidFill>
                  <a:srgbClr val="CC0099"/>
                </a:solidFill>
                <a:latin typeface="Times New Roman" pitchFamily="18" charset="0"/>
                <a:cs typeface="Times New Roman" pitchFamily="18" charset="0"/>
              </a:rPr>
              <a:t>What are </a:t>
            </a:r>
            <a:r>
              <a:rPr lang="en-US" sz="4000" b="1" i="1" dirty="0" err="1">
                <a:solidFill>
                  <a:srgbClr val="CC0099"/>
                </a:solidFill>
                <a:latin typeface="Times New Roman" pitchFamily="18" charset="0"/>
                <a:cs typeface="Times New Roman" pitchFamily="18" charset="0"/>
              </a:rPr>
              <a:t>Microservices</a:t>
            </a:r>
            <a:r>
              <a:rPr lang="en-US" sz="4000" b="1" i="1" dirty="0">
                <a:solidFill>
                  <a:srgbClr val="CC0099"/>
                </a:solidFill>
                <a:latin typeface="Times New Roman" pitchFamily="18" charset="0"/>
                <a:cs typeface="Times New Roman" pitchFamily="18" charset="0"/>
              </a:rPr>
              <a:t>?</a:t>
            </a:r>
          </a:p>
        </p:txBody>
      </p:sp>
      <p:sp>
        <p:nvSpPr>
          <p:cNvPr id="3" name="Content Placeholder 2"/>
          <p:cNvSpPr>
            <a:spLocks noGrp="1"/>
          </p:cNvSpPr>
          <p:nvPr>
            <p:ph idx="1"/>
          </p:nvPr>
        </p:nvSpPr>
        <p:spPr>
          <a:xfrm>
            <a:off x="457200" y="1676400"/>
            <a:ext cx="8229600" cy="4648200"/>
          </a:xfrm>
        </p:spPr>
        <p:txBody>
          <a:bodyPr>
            <a:normAutofit/>
          </a:bodyPr>
          <a:lstStyle/>
          <a:p>
            <a:pPr algn="just">
              <a:buClrTx/>
              <a:buFont typeface="Wingdings" panose="05000000000000000000" pitchFamily="2" charset="2"/>
              <a:buChar char="Ø"/>
            </a:pP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is also know as the </a:t>
            </a:r>
            <a:r>
              <a:rPr lang="en-US" sz="2400" dirty="0" err="1">
                <a:latin typeface="Times New Roman" pitchFamily="18" charset="0"/>
                <a:cs typeface="Times New Roman" pitchFamily="18" charset="0"/>
              </a:rPr>
              <a:t>microservice</a:t>
            </a:r>
            <a:r>
              <a:rPr lang="en-US" sz="2400" dirty="0">
                <a:latin typeface="Times New Roman" pitchFamily="18" charset="0"/>
                <a:cs typeface="Times New Roman" pitchFamily="18" charset="0"/>
              </a:rPr>
              <a:t> architecture</a:t>
            </a:r>
          </a:p>
          <a:p>
            <a:pPr algn="just">
              <a:buClrTx/>
              <a:buFont typeface="Wingdings" panose="05000000000000000000" pitchFamily="2" charset="2"/>
              <a:buChar char="Ø"/>
            </a:pPr>
            <a:r>
              <a:rPr lang="en-US" sz="2400" dirty="0">
                <a:latin typeface="Times New Roman" pitchFamily="18" charset="0"/>
                <a:cs typeface="Times New Roman" pitchFamily="18" charset="0"/>
              </a:rPr>
              <a:t>It is an architectural style that structures an application as a collection of services that are </a:t>
            </a:r>
          </a:p>
          <a:p>
            <a:pPr lvl="1" algn="just"/>
            <a:r>
              <a:rPr lang="en-US" dirty="0">
                <a:latin typeface="Times New Roman" pitchFamily="18" charset="0"/>
                <a:cs typeface="Times New Roman" pitchFamily="18" charset="0"/>
              </a:rPr>
              <a:t>Highly maintainable and testable</a:t>
            </a:r>
          </a:p>
          <a:p>
            <a:pPr lvl="1" algn="just"/>
            <a:r>
              <a:rPr lang="en-US" dirty="0">
                <a:latin typeface="Times New Roman" pitchFamily="18" charset="0"/>
                <a:cs typeface="Times New Roman" pitchFamily="18" charset="0"/>
              </a:rPr>
              <a:t> Loosely coupled</a:t>
            </a:r>
          </a:p>
          <a:p>
            <a:pPr lvl="1" algn="just"/>
            <a:r>
              <a:rPr lang="en-US" dirty="0">
                <a:latin typeface="Times New Roman" pitchFamily="18" charset="0"/>
                <a:cs typeface="Times New Roman" pitchFamily="18" charset="0"/>
              </a:rPr>
              <a:t>Independently deployable services</a:t>
            </a:r>
          </a:p>
          <a:p>
            <a:pPr lvl="1" algn="just"/>
            <a:r>
              <a:rPr lang="en-US" dirty="0">
                <a:latin typeface="Times New Roman" pitchFamily="18" charset="0"/>
                <a:cs typeface="Times New Roman" pitchFamily="18" charset="0"/>
              </a:rPr>
              <a:t>Organized around business capabilities</a:t>
            </a:r>
          </a:p>
          <a:p>
            <a:pPr lvl="1" algn="just"/>
            <a:r>
              <a:rPr lang="en-US" dirty="0">
                <a:latin typeface="Times New Roman" pitchFamily="18" charset="0"/>
                <a:cs typeface="Times New Roman" pitchFamily="18" charset="0"/>
              </a:rPr>
              <a:t>Owned by small team </a:t>
            </a:r>
          </a:p>
        </p:txBody>
      </p:sp>
    </p:spTree>
    <p:extLst>
      <p:ext uri="{BB962C8B-B14F-4D97-AF65-F5344CB8AC3E}">
        <p14:creationId xmlns:p14="http://schemas.microsoft.com/office/powerpoint/2010/main" val="70473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458200" cy="1066800"/>
          </a:xfrm>
        </p:spPr>
        <p:txBody>
          <a:bodyPr>
            <a:noAutofit/>
          </a:bodyPr>
          <a:lstStyle/>
          <a:p>
            <a:r>
              <a:rPr lang="en-US" sz="3600" b="1" i="1" dirty="0">
                <a:solidFill>
                  <a:srgbClr val="CC0099"/>
                </a:solidFill>
                <a:latin typeface="Times New Roman" pitchFamily="18" charset="0"/>
                <a:cs typeface="Times New Roman" pitchFamily="18" charset="0"/>
              </a:rPr>
              <a:t>Characteristics of </a:t>
            </a:r>
            <a:r>
              <a:rPr lang="en-US" sz="3600" b="1" i="1" dirty="0" err="1">
                <a:solidFill>
                  <a:srgbClr val="CC0099"/>
                </a:solidFill>
                <a:latin typeface="Times New Roman" pitchFamily="18" charset="0"/>
                <a:cs typeface="Times New Roman" pitchFamily="18" charset="0"/>
              </a:rPr>
              <a:t>Microservice</a:t>
            </a:r>
            <a:r>
              <a:rPr lang="en-US" sz="3600" b="1" i="1" dirty="0">
                <a:solidFill>
                  <a:srgbClr val="CC0099"/>
                </a:solidFill>
                <a:latin typeface="Times New Roman" pitchFamily="18" charset="0"/>
                <a:cs typeface="Times New Roman" pitchFamily="18" charset="0"/>
              </a:rPr>
              <a:t> Architecture </a:t>
            </a: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dirty="0">
                <a:latin typeface="Times New Roman" pitchFamily="18" charset="0"/>
                <a:cs typeface="Times New Roman" pitchFamily="18" charset="0"/>
              </a:rPr>
              <a:t>Componentization via services</a:t>
            </a:r>
          </a:p>
          <a:p>
            <a:pPr>
              <a:buClrTx/>
              <a:buFont typeface="Arial" panose="020B0604020202020204" pitchFamily="34" charset="0"/>
              <a:buChar char="•"/>
            </a:pPr>
            <a:r>
              <a:rPr lang="en-US" sz="2400" dirty="0">
                <a:latin typeface="Times New Roman" pitchFamily="18" charset="0"/>
                <a:cs typeface="Times New Roman" pitchFamily="18" charset="0"/>
              </a:rPr>
              <a:t>Organized round Business Capabilities</a:t>
            </a:r>
          </a:p>
          <a:p>
            <a:pPr>
              <a:buClrTx/>
              <a:buFont typeface="Arial" panose="020B0604020202020204" pitchFamily="34" charset="0"/>
              <a:buChar char="•"/>
            </a:pPr>
            <a:r>
              <a:rPr lang="en-US" sz="2400" dirty="0">
                <a:latin typeface="Times New Roman" pitchFamily="18" charset="0"/>
                <a:cs typeface="Times New Roman" pitchFamily="18" charset="0"/>
              </a:rPr>
              <a:t>Products not Project(“you build, you run it”)</a:t>
            </a:r>
          </a:p>
          <a:p>
            <a:pPr>
              <a:buClrTx/>
              <a:buFont typeface="Arial" panose="020B0604020202020204" pitchFamily="34" charset="0"/>
              <a:buChar char="•"/>
            </a:pPr>
            <a:r>
              <a:rPr lang="en-US" sz="2400" dirty="0">
                <a:latin typeface="Times New Roman" pitchFamily="18" charset="0"/>
                <a:cs typeface="Times New Roman" pitchFamily="18" charset="0"/>
              </a:rPr>
              <a:t>Smart endpoints and dumb pipes</a:t>
            </a:r>
          </a:p>
          <a:p>
            <a:pPr>
              <a:buClrTx/>
              <a:buFont typeface="Arial" panose="020B0604020202020204" pitchFamily="34" charset="0"/>
              <a:buChar char="•"/>
            </a:pPr>
            <a:r>
              <a:rPr lang="en-US" sz="2400" dirty="0">
                <a:latin typeface="Times New Roman" pitchFamily="18" charset="0"/>
                <a:cs typeface="Times New Roman" pitchFamily="18" charset="0"/>
              </a:rPr>
              <a:t>Decentralized Data Management</a:t>
            </a:r>
          </a:p>
          <a:p>
            <a:pPr>
              <a:buClrTx/>
              <a:buFont typeface="Arial" panose="020B0604020202020204" pitchFamily="34" charset="0"/>
              <a:buChar char="•"/>
            </a:pPr>
            <a:r>
              <a:rPr lang="en-US" sz="2400" dirty="0">
                <a:latin typeface="Times New Roman" pitchFamily="18" charset="0"/>
                <a:cs typeface="Times New Roman" pitchFamily="18" charset="0"/>
              </a:rPr>
              <a:t>Infrastructure Automation</a:t>
            </a:r>
          </a:p>
        </p:txBody>
      </p:sp>
    </p:spTree>
    <p:extLst>
      <p:ext uri="{BB962C8B-B14F-4D97-AF65-F5344CB8AC3E}">
        <p14:creationId xmlns:p14="http://schemas.microsoft.com/office/powerpoint/2010/main" val="258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b="1" i="1" dirty="0">
                <a:solidFill>
                  <a:srgbClr val="CC0099"/>
                </a:solidFill>
                <a:latin typeface="Times New Roman" pitchFamily="18" charset="0"/>
                <a:cs typeface="Times New Roman" pitchFamily="18" charset="0"/>
              </a:rPr>
              <a:t>Tools and Technologies:</a:t>
            </a:r>
          </a:p>
        </p:txBody>
      </p:sp>
      <p:sp>
        <p:nvSpPr>
          <p:cNvPr id="3" name="Content Placeholder 2"/>
          <p:cNvSpPr>
            <a:spLocks noGrp="1"/>
          </p:cNvSpPr>
          <p:nvPr>
            <p:ph idx="1"/>
          </p:nvPr>
        </p:nvSpPr>
        <p:spPr>
          <a:xfrm>
            <a:off x="457200" y="1676400"/>
            <a:ext cx="8229600" cy="4389120"/>
          </a:xfrm>
        </p:spPr>
        <p:txBody>
          <a:bodyPr>
            <a:normAutofit/>
          </a:bodyPr>
          <a:lstStyle/>
          <a:p>
            <a:pPr>
              <a:buClrTx/>
              <a:buFont typeface="Arial" pitchFamily="34" charset="0"/>
              <a:buChar char="•"/>
            </a:pPr>
            <a:r>
              <a:rPr lang="en-US" sz="2200" i="1" dirty="0">
                <a:latin typeface="Times New Roman" pitchFamily="18" charset="0"/>
                <a:cs typeface="Times New Roman" pitchFamily="18" charset="0"/>
              </a:rPr>
              <a:t>Server-side:</a:t>
            </a:r>
            <a:r>
              <a:rPr lang="en-US" sz="2200" dirty="0">
                <a:latin typeface="Times New Roman" pitchFamily="18" charset="0"/>
                <a:cs typeface="Times New Roman" pitchFamily="18" charset="0"/>
              </a:rPr>
              <a:t> Spring Boot, Spring Cloud, Spring Data JPA</a:t>
            </a:r>
            <a:endParaRPr lang="en-US" sz="2200" i="1" dirty="0">
              <a:latin typeface="Times New Roman" pitchFamily="18" charset="0"/>
              <a:cs typeface="Times New Roman" pitchFamily="18" charset="0"/>
            </a:endParaRPr>
          </a:p>
          <a:p>
            <a:pPr>
              <a:buClrTx/>
              <a:buFont typeface="Arial" pitchFamily="34" charset="0"/>
              <a:buChar char="•"/>
            </a:pPr>
            <a:r>
              <a:rPr lang="en-US" sz="2200" i="1" dirty="0">
                <a:latin typeface="Times New Roman" pitchFamily="18" charset="0"/>
                <a:cs typeface="Times New Roman" pitchFamily="18" charset="0"/>
              </a:rPr>
              <a:t>Database: MySQL, H2</a:t>
            </a:r>
          </a:p>
          <a:p>
            <a:pPr>
              <a:buClrTx/>
              <a:buFont typeface="Arial" pitchFamily="34" charset="0"/>
              <a:buChar char="•"/>
            </a:pPr>
            <a:r>
              <a:rPr lang="en-US" sz="2200" i="1" dirty="0">
                <a:latin typeface="Times New Roman" pitchFamily="18" charset="0"/>
                <a:cs typeface="Times New Roman" pitchFamily="18" charset="0"/>
              </a:rPr>
              <a:t>Server:</a:t>
            </a:r>
            <a:r>
              <a:rPr lang="en-US" sz="2200" dirty="0">
                <a:latin typeface="Times New Roman" pitchFamily="18" charset="0"/>
                <a:cs typeface="Times New Roman" pitchFamily="18" charset="0"/>
              </a:rPr>
              <a:t> Embedded Tomcat</a:t>
            </a:r>
            <a:endParaRPr lang="en-US" sz="2200" i="1" dirty="0">
              <a:latin typeface="Times New Roman" pitchFamily="18" charset="0"/>
              <a:cs typeface="Times New Roman" pitchFamily="18" charset="0"/>
            </a:endParaRPr>
          </a:p>
          <a:p>
            <a:pPr>
              <a:buClrTx/>
              <a:buFont typeface="Arial" pitchFamily="34" charset="0"/>
              <a:buChar char="•"/>
            </a:pPr>
            <a:r>
              <a:rPr lang="en-US" sz="2200" i="1" dirty="0" err="1">
                <a:latin typeface="Times New Roman" pitchFamily="18" charset="0"/>
                <a:cs typeface="Times New Roman" pitchFamily="18" charset="0"/>
              </a:rPr>
              <a:t>DevOps</a:t>
            </a:r>
            <a:r>
              <a:rPr lang="en-US" sz="2200" i="1" dirty="0">
                <a:latin typeface="Times New Roman" pitchFamily="18" charset="0"/>
                <a:cs typeface="Times New Roman" pitchFamily="18" charset="0"/>
              </a:rPr>
              <a:t>: </a:t>
            </a:r>
            <a:r>
              <a:rPr lang="en-US" sz="2200" dirty="0" err="1">
                <a:latin typeface="Times New Roman" pitchFamily="18" charset="0"/>
                <a:cs typeface="Times New Roman" pitchFamily="18" charset="0"/>
              </a:rPr>
              <a:t>Docker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Hub</a:t>
            </a:r>
          </a:p>
          <a:p>
            <a:pPr>
              <a:buClrTx/>
              <a:buFont typeface="Arial" pitchFamily="34" charset="0"/>
              <a:buChar char="•"/>
            </a:pPr>
            <a:r>
              <a:rPr lang="en-US" sz="2200" i="1" dirty="0">
                <a:latin typeface="Times New Roman" pitchFamily="18" charset="0"/>
                <a:cs typeface="Times New Roman" pitchFamily="18" charset="0"/>
              </a:rPr>
              <a:t>Spring Cloud: </a:t>
            </a:r>
            <a:r>
              <a:rPr lang="en-US" sz="2200" dirty="0">
                <a:latin typeface="Times New Roman" pitchFamily="18" charset="0"/>
                <a:cs typeface="Times New Roman" pitchFamily="18" charset="0"/>
              </a:rPr>
              <a:t>Spring Cloud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Spring Cloud Netflix Eureka, Feign, Resilience4j, Retry, Sleuth and </a:t>
            </a:r>
            <a:r>
              <a:rPr lang="en-US" sz="2200" dirty="0" err="1">
                <a:latin typeface="Times New Roman" pitchFamily="18" charset="0"/>
                <a:cs typeface="Times New Roman" pitchFamily="18" charset="0"/>
              </a:rPr>
              <a:t>Zipkin</a:t>
            </a:r>
            <a:endParaRPr lang="en-US" sz="2200" dirty="0">
              <a:latin typeface="Times New Roman" pitchFamily="18" charset="0"/>
              <a:cs typeface="Times New Roman" pitchFamily="18" charset="0"/>
            </a:endParaRPr>
          </a:p>
        </p:txBody>
      </p:sp>
      <p:pic>
        <p:nvPicPr>
          <p:cNvPr id="4" name="Content Placeholder 10">
            <a:extLst>
              <a:ext uri="{FF2B5EF4-FFF2-40B4-BE49-F238E27FC236}">
                <a16:creationId xmlns:a16="http://schemas.microsoft.com/office/drawing/2014/main" id="{CC081410-9E62-9164-788B-5EF7BF5DC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572000"/>
            <a:ext cx="2574521" cy="1143000"/>
          </a:xfrm>
          <a:prstGeom prst="rect">
            <a:avLst/>
          </a:prstGeom>
        </p:spPr>
      </p:pic>
      <p:pic>
        <p:nvPicPr>
          <p:cNvPr id="5" name="Picture 4">
            <a:extLst>
              <a:ext uri="{FF2B5EF4-FFF2-40B4-BE49-F238E27FC236}">
                <a16:creationId xmlns:a16="http://schemas.microsoft.com/office/drawing/2014/main" id="{BB65D559-442E-6C46-14D7-68E3086F5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4431422"/>
            <a:ext cx="1489320" cy="1489320"/>
          </a:xfrm>
          <a:prstGeom prst="rect">
            <a:avLst/>
          </a:prstGeom>
        </p:spPr>
      </p:pic>
      <p:pic>
        <p:nvPicPr>
          <p:cNvPr id="2050" name="Picture 2" descr="Apache Tomcat Patches Important Remote Code Execution Flaw">
            <a:extLst>
              <a:ext uri="{FF2B5EF4-FFF2-40B4-BE49-F238E27FC236}">
                <a16:creationId xmlns:a16="http://schemas.microsoft.com/office/drawing/2014/main" id="{4964BB18-29B9-457D-AA84-16E4B08E73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4542503"/>
            <a:ext cx="2286000" cy="14437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rgbClr val="D8D8D8"/>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663</TotalTime>
  <Words>1689</Words>
  <Application>Microsoft Office PowerPoint</Application>
  <PresentationFormat>On-screen Show (4:3)</PresentationFormat>
  <Paragraphs>161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Century Schoolbook</vt:lpstr>
      <vt:lpstr>Times New Roman</vt:lpstr>
      <vt:lpstr>Wingdings</vt:lpstr>
      <vt:lpstr>Wingdings 2</vt:lpstr>
      <vt:lpstr>Flow</vt:lpstr>
      <vt:lpstr>Employee Payroll Management                             </vt:lpstr>
      <vt:lpstr>TEAM MEMBERS</vt:lpstr>
      <vt:lpstr>    </vt:lpstr>
      <vt:lpstr>Introduction</vt:lpstr>
      <vt:lpstr>Objectives</vt:lpstr>
      <vt:lpstr>MicroServices Modules:</vt:lpstr>
      <vt:lpstr>What are Microservices?</vt:lpstr>
      <vt:lpstr>Characteristics of Microservice Architecture </vt:lpstr>
      <vt:lpstr>Tools and Technologies:</vt:lpstr>
      <vt:lpstr>Server-Side:</vt:lpstr>
      <vt:lpstr>Spring Cloud:</vt:lpstr>
      <vt:lpstr>Spring Cloud Config Server</vt:lpstr>
      <vt:lpstr>Spring Cloud Netflix Eureka</vt:lpstr>
      <vt:lpstr>Spring Cloud Feign</vt:lpstr>
      <vt:lpstr>Resilience4j - Circuit Breakers</vt:lpstr>
      <vt:lpstr>Circuit Breakers States</vt:lpstr>
      <vt:lpstr>Retry:</vt:lpstr>
      <vt:lpstr>Sleuth</vt:lpstr>
      <vt:lpstr>Zipkin</vt:lpstr>
      <vt:lpstr>                                                                                         </vt:lpstr>
      <vt:lpstr>APP-FLOW</vt:lpstr>
      <vt:lpstr>E-R Diagram:</vt:lpstr>
      <vt:lpstr>Features of Employee Payroll Management </vt:lpstr>
      <vt:lpstr>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dc:title>
  <dc:creator>Soumya Ranjan Rout</dc:creator>
  <cp:lastModifiedBy>Soumya Ranjan Rout</cp:lastModifiedBy>
  <cp:revision>138</cp:revision>
  <dcterms:created xsi:type="dcterms:W3CDTF">2023-09-07T13:56:24Z</dcterms:created>
  <dcterms:modified xsi:type="dcterms:W3CDTF">2023-09-13T06:58:28Z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2023-09-13T06:58:27Z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ff5d67ca-d9eb-44f4-950f-698a330e1614</vt:lpwstr>
  </property>
  <property fmtid="{D5CDD505-2E9C-101B-9397-08002B2CF9AE}" pid="7" name="MSIP_Label_defa4170-0d19-0005-0004-bc88714345d2_ActionId">
    <vt:lpwstr>76124e23-b4d9-45b3-ad1b-32e7f5a53772</vt:lpwstr>
  </property>
  <property fmtid="{D5CDD505-2E9C-101B-9397-08002B2CF9AE}" pid="8" name="MSIP_Label_defa4170-0d19-0005-0004-bc88714345d2_ContentBits">
    <vt:lpwstr>0</vt:lpwstr>
  </property>
</Properties>
</file>