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" Type="http://schemas.openxmlformats.org/officeDocument/2006/relationships/image" Target="../media/image41.png"/><Relationship Id="rId21" Type="http://schemas.openxmlformats.org/officeDocument/2006/relationships/image" Target="../media/image59.png"/><Relationship Id="rId34" Type="http://schemas.openxmlformats.org/officeDocument/2006/relationships/image" Target="../media/image7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33" Type="http://schemas.openxmlformats.org/officeDocument/2006/relationships/image" Target="../media/image71.png"/><Relationship Id="rId38" Type="http://schemas.openxmlformats.org/officeDocument/2006/relationships/image" Target="../media/image76.png"/><Relationship Id="rId2" Type="http://schemas.openxmlformats.org/officeDocument/2006/relationships/image" Target="../media/image1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29" Type="http://schemas.openxmlformats.org/officeDocument/2006/relationships/image" Target="../media/image6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32" Type="http://schemas.openxmlformats.org/officeDocument/2006/relationships/image" Target="../media/image70.png"/><Relationship Id="rId37" Type="http://schemas.openxmlformats.org/officeDocument/2006/relationships/image" Target="../media/image75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36" Type="http://schemas.openxmlformats.org/officeDocument/2006/relationships/image" Target="../media/image74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31" Type="http://schemas.openxmlformats.org/officeDocument/2006/relationships/image" Target="../media/image69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3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" Type="http://schemas.openxmlformats.org/officeDocument/2006/relationships/image" Target="../media/image41.png"/><Relationship Id="rId21" Type="http://schemas.openxmlformats.org/officeDocument/2006/relationships/image" Target="../media/image59.png"/><Relationship Id="rId34" Type="http://schemas.openxmlformats.org/officeDocument/2006/relationships/image" Target="../media/image7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33" Type="http://schemas.openxmlformats.org/officeDocument/2006/relationships/image" Target="../media/image71.png"/><Relationship Id="rId38" Type="http://schemas.openxmlformats.org/officeDocument/2006/relationships/image" Target="../media/image76.png"/><Relationship Id="rId2" Type="http://schemas.openxmlformats.org/officeDocument/2006/relationships/image" Target="../media/image1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29" Type="http://schemas.openxmlformats.org/officeDocument/2006/relationships/image" Target="../media/image6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32" Type="http://schemas.openxmlformats.org/officeDocument/2006/relationships/image" Target="../media/image70.png"/><Relationship Id="rId37" Type="http://schemas.openxmlformats.org/officeDocument/2006/relationships/image" Target="../media/image75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36" Type="http://schemas.openxmlformats.org/officeDocument/2006/relationships/image" Target="../media/image74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31" Type="http://schemas.openxmlformats.org/officeDocument/2006/relationships/image" Target="../media/image69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04-Sep-21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4300" y="4825"/>
            <a:ext cx="23812" cy="2181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3337" y="2176526"/>
            <a:ext cx="190500" cy="19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8575" y="4021201"/>
            <a:ext cx="190500" cy="1888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00025" y="4825"/>
            <a:ext cx="369887" cy="18112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03237" y="1801876"/>
            <a:ext cx="190500" cy="1888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85750" y="4825"/>
            <a:ext cx="369887" cy="14302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546100" y="0"/>
            <a:ext cx="152400" cy="9128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88962" y="1420875"/>
            <a:ext cx="190500" cy="190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88962" y="903350"/>
            <a:ext cx="190500" cy="190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41350" y="0"/>
            <a:ext cx="422275" cy="5270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27906" y="488950"/>
            <a:ext cx="147637" cy="1477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525" y="1801876"/>
            <a:ext cx="123825" cy="127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3549650"/>
            <a:ext cx="138112" cy="4810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28587" y="1382775"/>
            <a:ext cx="142875" cy="4762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204787" y="1849501"/>
            <a:ext cx="114300" cy="10795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33350" y="4662487"/>
            <a:ext cx="23812" cy="218122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223837" y="5041900"/>
            <a:ext cx="369887" cy="18018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52387" y="4481448"/>
            <a:ext cx="190500" cy="1905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5627687"/>
            <a:ext cx="71437" cy="121602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527050" y="4867275"/>
            <a:ext cx="190500" cy="18884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309562" y="5422900"/>
            <a:ext cx="374650" cy="142557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569912" y="5945187"/>
            <a:ext cx="152400" cy="91281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612775" y="5246751"/>
            <a:ext cx="190500" cy="1905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612775" y="5764212"/>
            <a:ext cx="190500" cy="1905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669925" y="6330950"/>
            <a:ext cx="417512" cy="51752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049337" y="6221412"/>
            <a:ext cx="150018" cy="14763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1483975" y="0"/>
            <a:ext cx="417575" cy="51282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1371992" y="474726"/>
            <a:ext cx="150082" cy="1524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1631548" y="1539875"/>
            <a:ext cx="188975" cy="1905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11531600" y="5694362"/>
            <a:ext cx="298450" cy="115411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11772900" y="5551551"/>
            <a:ext cx="157225" cy="15551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1710923" y="4825"/>
            <a:ext cx="304800" cy="154457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1636375" y="4867275"/>
            <a:ext cx="188975" cy="18884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1441048" y="5046726"/>
            <a:ext cx="307975" cy="180174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11849100" y="6416675"/>
            <a:ext cx="190500" cy="18891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11939523" y="6596063"/>
            <a:ext cx="23813" cy="25241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1190" y="0"/>
            <a:ext cx="4061587" cy="685799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0" y="0"/>
            <a:ext cx="4171188" cy="685799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04-Sep-21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04-Sep-21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4300" y="4825"/>
            <a:ext cx="23812" cy="2181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3337" y="2176526"/>
            <a:ext cx="190500" cy="19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8575" y="4021201"/>
            <a:ext cx="190500" cy="1888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00025" y="4825"/>
            <a:ext cx="369887" cy="18112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03237" y="1801876"/>
            <a:ext cx="190500" cy="1888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85750" y="4825"/>
            <a:ext cx="369887" cy="14302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546100" y="0"/>
            <a:ext cx="152400" cy="9128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88962" y="1420875"/>
            <a:ext cx="190500" cy="190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88962" y="903350"/>
            <a:ext cx="190500" cy="190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41350" y="0"/>
            <a:ext cx="422275" cy="5270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27906" y="488950"/>
            <a:ext cx="147637" cy="1477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525" y="1801876"/>
            <a:ext cx="123825" cy="127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3549650"/>
            <a:ext cx="138112" cy="4810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28587" y="1382775"/>
            <a:ext cx="142875" cy="4762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204787" y="1849501"/>
            <a:ext cx="114300" cy="10795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33350" y="4662487"/>
            <a:ext cx="23812" cy="218122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223837" y="5041900"/>
            <a:ext cx="369887" cy="18018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52387" y="4481448"/>
            <a:ext cx="190500" cy="1905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5627687"/>
            <a:ext cx="71437" cy="121602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527050" y="4867275"/>
            <a:ext cx="190500" cy="18884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309562" y="5422900"/>
            <a:ext cx="374650" cy="142557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569912" y="5945187"/>
            <a:ext cx="152400" cy="91281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612775" y="5246751"/>
            <a:ext cx="190500" cy="1905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612775" y="5764212"/>
            <a:ext cx="190500" cy="1905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669925" y="6330950"/>
            <a:ext cx="417512" cy="51752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049337" y="6221412"/>
            <a:ext cx="150018" cy="14763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1483975" y="0"/>
            <a:ext cx="417575" cy="51282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1371992" y="474726"/>
            <a:ext cx="150082" cy="1524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1631548" y="1539875"/>
            <a:ext cx="188975" cy="1905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11531600" y="5694362"/>
            <a:ext cx="298450" cy="115411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11772900" y="5551551"/>
            <a:ext cx="157225" cy="15551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1710923" y="4825"/>
            <a:ext cx="304800" cy="154457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1636375" y="4867275"/>
            <a:ext cx="188975" cy="18884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1441048" y="5046726"/>
            <a:ext cx="307975" cy="180174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11849100" y="6416675"/>
            <a:ext cx="190500" cy="18891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11939523" y="6596063"/>
            <a:ext cx="23813" cy="25241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04-Sep-21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4300" y="4825"/>
            <a:ext cx="23812" cy="2181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3337" y="2176526"/>
            <a:ext cx="190500" cy="19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8575" y="4021201"/>
            <a:ext cx="190500" cy="1888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00025" y="4825"/>
            <a:ext cx="369887" cy="18112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03237" y="1801876"/>
            <a:ext cx="190500" cy="1888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85750" y="4825"/>
            <a:ext cx="369887" cy="14302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546100" y="0"/>
            <a:ext cx="152400" cy="9128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88962" y="1420875"/>
            <a:ext cx="190500" cy="190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88962" y="903350"/>
            <a:ext cx="190500" cy="190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41350" y="0"/>
            <a:ext cx="422275" cy="5270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27906" y="488950"/>
            <a:ext cx="147637" cy="1477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525" y="1801876"/>
            <a:ext cx="123825" cy="127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3549650"/>
            <a:ext cx="138112" cy="4810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28587" y="1382775"/>
            <a:ext cx="142875" cy="4762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204787" y="1849501"/>
            <a:ext cx="114300" cy="10795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33350" y="4662487"/>
            <a:ext cx="23812" cy="218122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223837" y="5041900"/>
            <a:ext cx="369887" cy="18018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52387" y="4481448"/>
            <a:ext cx="190500" cy="1905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5627687"/>
            <a:ext cx="71437" cy="121602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527050" y="4867275"/>
            <a:ext cx="190500" cy="18884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309562" y="5422900"/>
            <a:ext cx="374650" cy="142557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569912" y="5945187"/>
            <a:ext cx="152400" cy="91281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612775" y="5246751"/>
            <a:ext cx="190500" cy="1905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612775" y="5764212"/>
            <a:ext cx="190500" cy="1905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669925" y="6330950"/>
            <a:ext cx="417512" cy="51752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049337" y="6221412"/>
            <a:ext cx="150018" cy="14763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1483975" y="0"/>
            <a:ext cx="417575" cy="51282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1371992" y="474726"/>
            <a:ext cx="150082" cy="1524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1631548" y="1539875"/>
            <a:ext cx="188975" cy="1905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11531600" y="5694362"/>
            <a:ext cx="298450" cy="115411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11772900" y="5551551"/>
            <a:ext cx="157225" cy="15551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1710923" y="4825"/>
            <a:ext cx="304800" cy="154457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1636375" y="4867275"/>
            <a:ext cx="188975" cy="18884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1441048" y="5046726"/>
            <a:ext cx="307975" cy="180174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11849100" y="6416675"/>
            <a:ext cx="190500" cy="18891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11939523" y="6596063"/>
            <a:ext cx="23813" cy="25241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04-Sep-21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4008" y="162305"/>
            <a:ext cx="2576195" cy="1220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0216" y="1268906"/>
            <a:ext cx="9587865" cy="378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04-Sep-21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4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9" Type="http://schemas.openxmlformats.org/officeDocument/2006/relationships/image" Target="../media/image108.png"/><Relationship Id="rId3" Type="http://schemas.openxmlformats.org/officeDocument/2006/relationships/image" Target="../media/image41.png"/><Relationship Id="rId21" Type="http://schemas.openxmlformats.org/officeDocument/2006/relationships/image" Target="../media/image91.png"/><Relationship Id="rId34" Type="http://schemas.openxmlformats.org/officeDocument/2006/relationships/image" Target="../media/image104.png"/><Relationship Id="rId42" Type="http://schemas.openxmlformats.org/officeDocument/2006/relationships/image" Target="../media/image111.png"/><Relationship Id="rId7" Type="http://schemas.openxmlformats.org/officeDocument/2006/relationships/image" Target="../media/image79.png"/><Relationship Id="rId12" Type="http://schemas.openxmlformats.org/officeDocument/2006/relationships/image" Target="../media/image47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33" Type="http://schemas.openxmlformats.org/officeDocument/2006/relationships/image" Target="../media/image103.png"/><Relationship Id="rId38" Type="http://schemas.openxmlformats.org/officeDocument/2006/relationships/image" Target="../media/image107.png"/><Relationship Id="rId2" Type="http://schemas.openxmlformats.org/officeDocument/2006/relationships/image" Target="../media/image1.png"/><Relationship Id="rId16" Type="http://schemas.openxmlformats.org/officeDocument/2006/relationships/image" Target="../media/image51.png"/><Relationship Id="rId20" Type="http://schemas.openxmlformats.org/officeDocument/2006/relationships/image" Target="../media/image90.png"/><Relationship Id="rId29" Type="http://schemas.openxmlformats.org/officeDocument/2006/relationships/image" Target="../media/image99.png"/><Relationship Id="rId41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24" Type="http://schemas.openxmlformats.org/officeDocument/2006/relationships/image" Target="../media/image94.png"/><Relationship Id="rId32" Type="http://schemas.openxmlformats.org/officeDocument/2006/relationships/image" Target="../media/image102.png"/><Relationship Id="rId37" Type="http://schemas.openxmlformats.org/officeDocument/2006/relationships/image" Target="../media/image54.png"/><Relationship Id="rId40" Type="http://schemas.openxmlformats.org/officeDocument/2006/relationships/image" Target="../media/image109.png"/><Relationship Id="rId5" Type="http://schemas.openxmlformats.org/officeDocument/2006/relationships/image" Target="../media/image77.png"/><Relationship Id="rId15" Type="http://schemas.openxmlformats.org/officeDocument/2006/relationships/image" Target="../media/image86.png"/><Relationship Id="rId23" Type="http://schemas.openxmlformats.org/officeDocument/2006/relationships/image" Target="../media/image93.png"/><Relationship Id="rId28" Type="http://schemas.openxmlformats.org/officeDocument/2006/relationships/image" Target="../media/image98.png"/><Relationship Id="rId36" Type="http://schemas.openxmlformats.org/officeDocument/2006/relationships/image" Target="../media/image106.png"/><Relationship Id="rId10" Type="http://schemas.openxmlformats.org/officeDocument/2006/relationships/image" Target="../media/image82.png"/><Relationship Id="rId19" Type="http://schemas.openxmlformats.org/officeDocument/2006/relationships/image" Target="../media/image89.png"/><Relationship Id="rId31" Type="http://schemas.openxmlformats.org/officeDocument/2006/relationships/image" Target="../media/image101.png"/><Relationship Id="rId4" Type="http://schemas.openxmlformats.org/officeDocument/2006/relationships/image" Target="../media/image42.png"/><Relationship Id="rId9" Type="http://schemas.openxmlformats.org/officeDocument/2006/relationships/image" Target="../media/image81.png"/><Relationship Id="rId14" Type="http://schemas.openxmlformats.org/officeDocument/2006/relationships/image" Target="../media/image85.png"/><Relationship Id="rId22" Type="http://schemas.openxmlformats.org/officeDocument/2006/relationships/image" Target="../media/image92.png"/><Relationship Id="rId27" Type="http://schemas.openxmlformats.org/officeDocument/2006/relationships/image" Target="../media/image97.png"/><Relationship Id="rId30" Type="http://schemas.openxmlformats.org/officeDocument/2006/relationships/image" Target="../media/image100.png"/><Relationship Id="rId35" Type="http://schemas.openxmlformats.org/officeDocument/2006/relationships/image" Target="../media/image10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jpe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Relationship Id="rId9" Type="http://schemas.openxmlformats.org/officeDocument/2006/relationships/image" Target="../media/image134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jpe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Relationship Id="rId9" Type="http://schemas.openxmlformats.org/officeDocument/2006/relationships/image" Target="../media/image136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jpe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3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Relationship Id="rId9" Type="http://schemas.openxmlformats.org/officeDocument/2006/relationships/image" Target="../media/image139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jpe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Relationship Id="rId9" Type="http://schemas.openxmlformats.org/officeDocument/2006/relationships/image" Target="../media/image141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jpe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Relationship Id="rId9" Type="http://schemas.openxmlformats.org/officeDocument/2006/relationships/image" Target="../media/image143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jpe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Relationship Id="rId9" Type="http://schemas.openxmlformats.org/officeDocument/2006/relationships/image" Target="../media/image145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jpe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Relationship Id="rId9" Type="http://schemas.openxmlformats.org/officeDocument/2006/relationships/image" Target="../media/image147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jpe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Relationship Id="rId9" Type="http://schemas.openxmlformats.org/officeDocument/2006/relationships/image" Target="../media/image149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jpe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Relationship Id="rId9" Type="http://schemas.openxmlformats.org/officeDocument/2006/relationships/image" Target="../media/image151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jpe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3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Relationship Id="rId9" Type="http://schemas.openxmlformats.org/officeDocument/2006/relationships/image" Target="../media/image15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" Type="http://schemas.openxmlformats.org/officeDocument/2006/relationships/image" Target="../media/image41.png"/><Relationship Id="rId21" Type="http://schemas.openxmlformats.org/officeDocument/2006/relationships/image" Target="../media/image59.png"/><Relationship Id="rId34" Type="http://schemas.openxmlformats.org/officeDocument/2006/relationships/image" Target="../media/image7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33" Type="http://schemas.openxmlformats.org/officeDocument/2006/relationships/image" Target="../media/image71.png"/><Relationship Id="rId38" Type="http://schemas.openxmlformats.org/officeDocument/2006/relationships/image" Target="../media/image76.png"/><Relationship Id="rId2" Type="http://schemas.openxmlformats.org/officeDocument/2006/relationships/image" Target="../media/image1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32" Type="http://schemas.openxmlformats.org/officeDocument/2006/relationships/image" Target="../media/image70.png"/><Relationship Id="rId37" Type="http://schemas.openxmlformats.org/officeDocument/2006/relationships/image" Target="../media/image75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36" Type="http://schemas.openxmlformats.org/officeDocument/2006/relationships/image" Target="../media/image74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31" Type="http://schemas.openxmlformats.org/officeDocument/2006/relationships/image" Target="../media/image69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9" Type="http://schemas.openxmlformats.org/officeDocument/2006/relationships/image" Target="../media/image127.jpeg"/><Relationship Id="rId3" Type="http://schemas.openxmlformats.org/officeDocument/2006/relationships/image" Target="../media/image41.png"/><Relationship Id="rId21" Type="http://schemas.openxmlformats.org/officeDocument/2006/relationships/image" Target="../media/image59.png"/><Relationship Id="rId34" Type="http://schemas.openxmlformats.org/officeDocument/2006/relationships/image" Target="../media/image72.png"/><Relationship Id="rId42" Type="http://schemas.openxmlformats.org/officeDocument/2006/relationships/image" Target="../media/image137.jpeg"/><Relationship Id="rId47" Type="http://schemas.openxmlformats.org/officeDocument/2006/relationships/image" Target="../media/image157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33" Type="http://schemas.openxmlformats.org/officeDocument/2006/relationships/image" Target="../media/image71.png"/><Relationship Id="rId38" Type="http://schemas.openxmlformats.org/officeDocument/2006/relationships/image" Target="../media/image76.png"/><Relationship Id="rId46" Type="http://schemas.openxmlformats.org/officeDocument/2006/relationships/image" Target="../media/image156.png"/><Relationship Id="rId2" Type="http://schemas.openxmlformats.org/officeDocument/2006/relationships/image" Target="../media/image1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29" Type="http://schemas.openxmlformats.org/officeDocument/2006/relationships/image" Target="../media/image67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32" Type="http://schemas.openxmlformats.org/officeDocument/2006/relationships/image" Target="../media/image70.png"/><Relationship Id="rId37" Type="http://schemas.openxmlformats.org/officeDocument/2006/relationships/image" Target="../media/image75.png"/><Relationship Id="rId40" Type="http://schemas.openxmlformats.org/officeDocument/2006/relationships/image" Target="../media/image39.png"/><Relationship Id="rId45" Type="http://schemas.openxmlformats.org/officeDocument/2006/relationships/image" Target="../media/image155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36" Type="http://schemas.openxmlformats.org/officeDocument/2006/relationships/image" Target="../media/image74.png"/><Relationship Id="rId49" Type="http://schemas.openxmlformats.org/officeDocument/2006/relationships/image" Target="../media/image159.jpe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31" Type="http://schemas.openxmlformats.org/officeDocument/2006/relationships/image" Target="../media/image69.png"/><Relationship Id="rId44" Type="http://schemas.openxmlformats.org/officeDocument/2006/relationships/image" Target="../media/image154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3.png"/><Relationship Id="rId43" Type="http://schemas.openxmlformats.org/officeDocument/2006/relationships/image" Target="../media/image128.png"/><Relationship Id="rId48" Type="http://schemas.openxmlformats.org/officeDocument/2006/relationships/image" Target="../media/image158.jpeg"/><Relationship Id="rId8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jpe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3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Relationship Id="rId9" Type="http://schemas.openxmlformats.org/officeDocument/2006/relationships/image" Target="../media/image161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jpe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3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Relationship Id="rId9" Type="http://schemas.openxmlformats.org/officeDocument/2006/relationships/image" Target="../media/image163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jpe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Relationship Id="rId9" Type="http://schemas.openxmlformats.org/officeDocument/2006/relationships/image" Target="../media/image165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jpe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Relationship Id="rId9" Type="http://schemas.openxmlformats.org/officeDocument/2006/relationships/image" Target="../media/image16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9" Type="http://schemas.openxmlformats.org/officeDocument/2006/relationships/image" Target="../media/image127.jpeg"/><Relationship Id="rId3" Type="http://schemas.openxmlformats.org/officeDocument/2006/relationships/image" Target="../media/image41.png"/><Relationship Id="rId21" Type="http://schemas.openxmlformats.org/officeDocument/2006/relationships/image" Target="../media/image59.png"/><Relationship Id="rId34" Type="http://schemas.openxmlformats.org/officeDocument/2006/relationships/image" Target="../media/image72.png"/><Relationship Id="rId42" Type="http://schemas.openxmlformats.org/officeDocument/2006/relationships/image" Target="../media/image128.png"/><Relationship Id="rId47" Type="http://schemas.openxmlformats.org/officeDocument/2006/relationships/image" Target="../media/image168.jpe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33" Type="http://schemas.openxmlformats.org/officeDocument/2006/relationships/image" Target="../media/image71.png"/><Relationship Id="rId38" Type="http://schemas.openxmlformats.org/officeDocument/2006/relationships/image" Target="../media/image76.png"/><Relationship Id="rId46" Type="http://schemas.openxmlformats.org/officeDocument/2006/relationships/image" Target="../media/image156.png"/><Relationship Id="rId2" Type="http://schemas.openxmlformats.org/officeDocument/2006/relationships/image" Target="../media/image1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29" Type="http://schemas.openxmlformats.org/officeDocument/2006/relationships/image" Target="../media/image67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32" Type="http://schemas.openxmlformats.org/officeDocument/2006/relationships/image" Target="../media/image70.png"/><Relationship Id="rId37" Type="http://schemas.openxmlformats.org/officeDocument/2006/relationships/image" Target="../media/image75.png"/><Relationship Id="rId40" Type="http://schemas.openxmlformats.org/officeDocument/2006/relationships/image" Target="../media/image39.png"/><Relationship Id="rId45" Type="http://schemas.openxmlformats.org/officeDocument/2006/relationships/image" Target="../media/image155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36" Type="http://schemas.openxmlformats.org/officeDocument/2006/relationships/image" Target="../media/image74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31" Type="http://schemas.openxmlformats.org/officeDocument/2006/relationships/image" Target="../media/image69.png"/><Relationship Id="rId44" Type="http://schemas.openxmlformats.org/officeDocument/2006/relationships/image" Target="../media/image154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3.png"/><Relationship Id="rId43" Type="http://schemas.openxmlformats.org/officeDocument/2006/relationships/image" Target="../media/image157.png"/><Relationship Id="rId48" Type="http://schemas.openxmlformats.org/officeDocument/2006/relationships/image" Target="../media/image16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" Type="http://schemas.openxmlformats.org/officeDocument/2006/relationships/image" Target="../media/image41.png"/><Relationship Id="rId21" Type="http://schemas.openxmlformats.org/officeDocument/2006/relationships/image" Target="../media/image59.png"/><Relationship Id="rId34" Type="http://schemas.openxmlformats.org/officeDocument/2006/relationships/image" Target="../media/image7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33" Type="http://schemas.openxmlformats.org/officeDocument/2006/relationships/image" Target="../media/image71.png"/><Relationship Id="rId38" Type="http://schemas.openxmlformats.org/officeDocument/2006/relationships/image" Target="../media/image76.png"/><Relationship Id="rId2" Type="http://schemas.openxmlformats.org/officeDocument/2006/relationships/image" Target="../media/image1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32" Type="http://schemas.openxmlformats.org/officeDocument/2006/relationships/image" Target="../media/image70.png"/><Relationship Id="rId37" Type="http://schemas.openxmlformats.org/officeDocument/2006/relationships/image" Target="../media/image75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36" Type="http://schemas.openxmlformats.org/officeDocument/2006/relationships/image" Target="../media/image74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31" Type="http://schemas.openxmlformats.org/officeDocument/2006/relationships/image" Target="../media/image69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jpe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3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jpe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jpe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" Type="http://schemas.openxmlformats.org/officeDocument/2006/relationships/image" Target="../media/image41.png"/><Relationship Id="rId21" Type="http://schemas.openxmlformats.org/officeDocument/2006/relationships/image" Target="../media/image59.png"/><Relationship Id="rId34" Type="http://schemas.openxmlformats.org/officeDocument/2006/relationships/image" Target="../media/image7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33" Type="http://schemas.openxmlformats.org/officeDocument/2006/relationships/image" Target="../media/image71.png"/><Relationship Id="rId38" Type="http://schemas.openxmlformats.org/officeDocument/2006/relationships/image" Target="../media/image76.png"/><Relationship Id="rId2" Type="http://schemas.openxmlformats.org/officeDocument/2006/relationships/image" Target="../media/image1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32" Type="http://schemas.openxmlformats.org/officeDocument/2006/relationships/image" Target="../media/image70.png"/><Relationship Id="rId37" Type="http://schemas.openxmlformats.org/officeDocument/2006/relationships/image" Target="../media/image75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36" Type="http://schemas.openxmlformats.org/officeDocument/2006/relationships/image" Target="../media/image74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31" Type="http://schemas.openxmlformats.org/officeDocument/2006/relationships/image" Target="../media/image69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jpe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" Type="http://schemas.openxmlformats.org/officeDocument/2006/relationships/image" Target="../media/image41.png"/><Relationship Id="rId21" Type="http://schemas.openxmlformats.org/officeDocument/2006/relationships/image" Target="../media/image59.png"/><Relationship Id="rId34" Type="http://schemas.openxmlformats.org/officeDocument/2006/relationships/image" Target="../media/image7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33" Type="http://schemas.openxmlformats.org/officeDocument/2006/relationships/image" Target="../media/image71.png"/><Relationship Id="rId38" Type="http://schemas.openxmlformats.org/officeDocument/2006/relationships/image" Target="../media/image76.png"/><Relationship Id="rId2" Type="http://schemas.openxmlformats.org/officeDocument/2006/relationships/image" Target="../media/image1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32" Type="http://schemas.openxmlformats.org/officeDocument/2006/relationships/image" Target="../media/image70.png"/><Relationship Id="rId37" Type="http://schemas.openxmlformats.org/officeDocument/2006/relationships/image" Target="../media/image75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36" Type="http://schemas.openxmlformats.org/officeDocument/2006/relationships/image" Target="../media/image74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31" Type="http://schemas.openxmlformats.org/officeDocument/2006/relationships/image" Target="../media/image69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" Type="http://schemas.openxmlformats.org/officeDocument/2006/relationships/image" Target="../media/image41.png"/><Relationship Id="rId21" Type="http://schemas.openxmlformats.org/officeDocument/2006/relationships/image" Target="../media/image59.png"/><Relationship Id="rId34" Type="http://schemas.openxmlformats.org/officeDocument/2006/relationships/image" Target="../media/image7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33" Type="http://schemas.openxmlformats.org/officeDocument/2006/relationships/image" Target="../media/image71.png"/><Relationship Id="rId38" Type="http://schemas.openxmlformats.org/officeDocument/2006/relationships/image" Target="../media/image76.png"/><Relationship Id="rId2" Type="http://schemas.openxmlformats.org/officeDocument/2006/relationships/image" Target="../media/image1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32" Type="http://schemas.openxmlformats.org/officeDocument/2006/relationships/image" Target="../media/image70.png"/><Relationship Id="rId37" Type="http://schemas.openxmlformats.org/officeDocument/2006/relationships/image" Target="../media/image75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36" Type="http://schemas.openxmlformats.org/officeDocument/2006/relationships/image" Target="../media/image74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31" Type="http://schemas.openxmlformats.org/officeDocument/2006/relationships/image" Target="../media/image69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" Type="http://schemas.openxmlformats.org/officeDocument/2006/relationships/image" Target="../media/image41.png"/><Relationship Id="rId21" Type="http://schemas.openxmlformats.org/officeDocument/2006/relationships/image" Target="../media/image59.png"/><Relationship Id="rId34" Type="http://schemas.openxmlformats.org/officeDocument/2006/relationships/image" Target="../media/image7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33" Type="http://schemas.openxmlformats.org/officeDocument/2006/relationships/image" Target="../media/image71.png"/><Relationship Id="rId38" Type="http://schemas.openxmlformats.org/officeDocument/2006/relationships/image" Target="../media/image76.png"/><Relationship Id="rId2" Type="http://schemas.openxmlformats.org/officeDocument/2006/relationships/image" Target="../media/image1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32" Type="http://schemas.openxmlformats.org/officeDocument/2006/relationships/image" Target="../media/image70.png"/><Relationship Id="rId37" Type="http://schemas.openxmlformats.org/officeDocument/2006/relationships/image" Target="../media/image75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36" Type="http://schemas.openxmlformats.org/officeDocument/2006/relationships/image" Target="../media/image74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31" Type="http://schemas.openxmlformats.org/officeDocument/2006/relationships/image" Target="../media/image69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jpe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3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jpe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3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jpe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3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3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jpe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9" Type="http://schemas.openxmlformats.org/officeDocument/2006/relationships/image" Target="../media/image127.jpeg"/><Relationship Id="rId3" Type="http://schemas.openxmlformats.org/officeDocument/2006/relationships/image" Target="../media/image41.png"/><Relationship Id="rId21" Type="http://schemas.openxmlformats.org/officeDocument/2006/relationships/image" Target="../media/image59.png"/><Relationship Id="rId34" Type="http://schemas.openxmlformats.org/officeDocument/2006/relationships/image" Target="../media/image72.png"/><Relationship Id="rId42" Type="http://schemas.openxmlformats.org/officeDocument/2006/relationships/image" Target="../media/image128.png"/><Relationship Id="rId47" Type="http://schemas.openxmlformats.org/officeDocument/2006/relationships/image" Target="../media/image179.jpe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33" Type="http://schemas.openxmlformats.org/officeDocument/2006/relationships/image" Target="../media/image71.png"/><Relationship Id="rId38" Type="http://schemas.openxmlformats.org/officeDocument/2006/relationships/image" Target="../media/image76.png"/><Relationship Id="rId46" Type="http://schemas.openxmlformats.org/officeDocument/2006/relationships/image" Target="../media/image157.png"/><Relationship Id="rId2" Type="http://schemas.openxmlformats.org/officeDocument/2006/relationships/image" Target="../media/image1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29" Type="http://schemas.openxmlformats.org/officeDocument/2006/relationships/image" Target="../media/image67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32" Type="http://schemas.openxmlformats.org/officeDocument/2006/relationships/image" Target="../media/image70.png"/><Relationship Id="rId37" Type="http://schemas.openxmlformats.org/officeDocument/2006/relationships/image" Target="../media/image75.png"/><Relationship Id="rId40" Type="http://schemas.openxmlformats.org/officeDocument/2006/relationships/image" Target="../media/image39.png"/><Relationship Id="rId45" Type="http://schemas.openxmlformats.org/officeDocument/2006/relationships/image" Target="../media/image156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36" Type="http://schemas.openxmlformats.org/officeDocument/2006/relationships/image" Target="../media/image74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31" Type="http://schemas.openxmlformats.org/officeDocument/2006/relationships/image" Target="../media/image69.png"/><Relationship Id="rId44" Type="http://schemas.openxmlformats.org/officeDocument/2006/relationships/image" Target="../media/image155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3.png"/><Relationship Id="rId43" Type="http://schemas.openxmlformats.org/officeDocument/2006/relationships/image" Target="../media/image15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9" Type="http://schemas.openxmlformats.org/officeDocument/2006/relationships/image" Target="../media/image127.jpeg"/><Relationship Id="rId3" Type="http://schemas.openxmlformats.org/officeDocument/2006/relationships/image" Target="../media/image41.png"/><Relationship Id="rId21" Type="http://schemas.openxmlformats.org/officeDocument/2006/relationships/image" Target="../media/image59.png"/><Relationship Id="rId34" Type="http://schemas.openxmlformats.org/officeDocument/2006/relationships/image" Target="../media/image72.png"/><Relationship Id="rId42" Type="http://schemas.openxmlformats.org/officeDocument/2006/relationships/image" Target="../media/image137.jpeg"/><Relationship Id="rId47" Type="http://schemas.openxmlformats.org/officeDocument/2006/relationships/image" Target="../media/image157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33" Type="http://schemas.openxmlformats.org/officeDocument/2006/relationships/image" Target="../media/image71.png"/><Relationship Id="rId38" Type="http://schemas.openxmlformats.org/officeDocument/2006/relationships/image" Target="../media/image76.png"/><Relationship Id="rId46" Type="http://schemas.openxmlformats.org/officeDocument/2006/relationships/image" Target="../media/image156.png"/><Relationship Id="rId2" Type="http://schemas.openxmlformats.org/officeDocument/2006/relationships/image" Target="../media/image1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29" Type="http://schemas.openxmlformats.org/officeDocument/2006/relationships/image" Target="../media/image67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32" Type="http://schemas.openxmlformats.org/officeDocument/2006/relationships/image" Target="../media/image70.png"/><Relationship Id="rId37" Type="http://schemas.openxmlformats.org/officeDocument/2006/relationships/image" Target="../media/image75.png"/><Relationship Id="rId40" Type="http://schemas.openxmlformats.org/officeDocument/2006/relationships/image" Target="../media/image39.png"/><Relationship Id="rId45" Type="http://schemas.openxmlformats.org/officeDocument/2006/relationships/image" Target="../media/image155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36" Type="http://schemas.openxmlformats.org/officeDocument/2006/relationships/image" Target="../media/image74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31" Type="http://schemas.openxmlformats.org/officeDocument/2006/relationships/image" Target="../media/image69.png"/><Relationship Id="rId44" Type="http://schemas.openxmlformats.org/officeDocument/2006/relationships/image" Target="../media/image154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3.png"/><Relationship Id="rId43" Type="http://schemas.openxmlformats.org/officeDocument/2006/relationships/image" Target="../media/image128.png"/><Relationship Id="rId48" Type="http://schemas.openxmlformats.org/officeDocument/2006/relationships/image" Target="../media/image180.jpe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jpe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9" Type="http://schemas.openxmlformats.org/officeDocument/2006/relationships/image" Target="../media/image114.png"/><Relationship Id="rId3" Type="http://schemas.openxmlformats.org/officeDocument/2006/relationships/image" Target="../media/image41.png"/><Relationship Id="rId21" Type="http://schemas.openxmlformats.org/officeDocument/2006/relationships/image" Target="../media/image59.png"/><Relationship Id="rId34" Type="http://schemas.openxmlformats.org/officeDocument/2006/relationships/image" Target="../media/image7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33" Type="http://schemas.openxmlformats.org/officeDocument/2006/relationships/image" Target="../media/image71.png"/><Relationship Id="rId38" Type="http://schemas.openxmlformats.org/officeDocument/2006/relationships/image" Target="../media/image76.png"/><Relationship Id="rId2" Type="http://schemas.openxmlformats.org/officeDocument/2006/relationships/image" Target="../media/image1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32" Type="http://schemas.openxmlformats.org/officeDocument/2006/relationships/image" Target="../media/image70.png"/><Relationship Id="rId37" Type="http://schemas.openxmlformats.org/officeDocument/2006/relationships/image" Target="../media/image75.png"/><Relationship Id="rId40" Type="http://schemas.openxmlformats.org/officeDocument/2006/relationships/image" Target="../media/image115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36" Type="http://schemas.openxmlformats.org/officeDocument/2006/relationships/image" Target="../media/image74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31" Type="http://schemas.openxmlformats.org/officeDocument/2006/relationships/image" Target="../media/image69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09675" y="4825"/>
              <a:ext cx="23812" cy="21812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28712" y="2176526"/>
              <a:ext cx="190563" cy="190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23950" y="4021201"/>
              <a:ext cx="190500" cy="1888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4337" y="9398"/>
              <a:ext cx="28575" cy="44815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3375" y="4481448"/>
              <a:ext cx="190500" cy="1905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0500" y="9525"/>
              <a:ext cx="152400" cy="9080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90700" y="14350"/>
              <a:ext cx="376174" cy="180174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00200" y="1801876"/>
              <a:ext cx="190500" cy="18884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81125" y="9525"/>
              <a:ext cx="371475" cy="142557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43126" y="0"/>
              <a:ext cx="152400" cy="9128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85925" y="1420875"/>
              <a:ext cx="190500" cy="1905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85925" y="903350"/>
              <a:ext cx="190500" cy="1905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43075" y="4825"/>
              <a:ext cx="419100" cy="52222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26519" y="488950"/>
              <a:ext cx="147637" cy="14770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52500" y="4825"/>
              <a:ext cx="152400" cy="90805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66775" y="903350"/>
              <a:ext cx="190500" cy="19050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90587" y="1554225"/>
              <a:ext cx="190500" cy="1905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8187" y="5622925"/>
              <a:ext cx="338137" cy="121602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7700" y="5480050"/>
              <a:ext cx="157162" cy="15716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675" y="903350"/>
              <a:ext cx="190500" cy="19050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3897376"/>
              <a:ext cx="133350" cy="2667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675" y="4149725"/>
              <a:ext cx="190500" cy="18897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1644650"/>
              <a:ext cx="133350" cy="269875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675" y="1468500"/>
              <a:ext cx="190500" cy="1905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5325" y="4825"/>
              <a:ext cx="309562" cy="1558925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7150" y="4881498"/>
              <a:ext cx="190500" cy="18897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8112" y="5060950"/>
              <a:ext cx="304800" cy="177799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61975" y="6430962"/>
              <a:ext cx="190500" cy="188912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2937" y="6610350"/>
              <a:ext cx="23812" cy="242887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200" y="6430962"/>
              <a:ext cx="190500" cy="18891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5978525"/>
              <a:ext cx="190500" cy="461962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14412" y="1801876"/>
              <a:ext cx="214312" cy="75565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38212" y="2548001"/>
              <a:ext cx="166687" cy="160274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95312" y="4825"/>
              <a:ext cx="638175" cy="4025773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23962" y="1382775"/>
              <a:ext cx="142938" cy="476250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00225" y="1849501"/>
              <a:ext cx="109474" cy="107950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238125" y="3417951"/>
            <a:ext cx="185737" cy="57467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63" y="2066925"/>
            <a:ext cx="157161" cy="55245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504825" y="9525"/>
            <a:ext cx="1793239" cy="6848475"/>
            <a:chOff x="504825" y="9525"/>
            <a:chExt cx="1793239" cy="6848475"/>
          </a:xfrm>
        </p:grpSpPr>
        <p:sp>
          <p:nvSpPr>
            <p:cNvPr id="43" name="object 43"/>
            <p:cNvSpPr/>
            <p:nvPr/>
          </p:nvSpPr>
          <p:spPr>
            <a:xfrm>
              <a:off x="1319275" y="4867275"/>
              <a:ext cx="978630" cy="1990725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04825" y="9525"/>
              <a:ext cx="833501" cy="6834187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3213607" y="2681096"/>
            <a:ext cx="61144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CREDIT </a:t>
            </a:r>
            <a:r>
              <a:rPr sz="4800" spc="-30" dirty="0"/>
              <a:t>EDA </a:t>
            </a:r>
            <a:r>
              <a:rPr sz="4800" spc="-5" dirty="0"/>
              <a:t>CASE</a:t>
            </a:r>
            <a:r>
              <a:rPr sz="4800" spc="-25" dirty="0"/>
              <a:t> </a:t>
            </a:r>
            <a:r>
              <a:rPr sz="4800" spc="-30" dirty="0"/>
              <a:t>STUDY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71315" cy="6858000"/>
            <a:chOff x="0" y="0"/>
            <a:chExt cx="417131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852"/>
              <a:ext cx="4055617" cy="68561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3282"/>
              <a:ext cx="4055567" cy="68347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4008" y="354329"/>
            <a:ext cx="257619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10" dirty="0"/>
              <a:t>DISTRIBUTION OF  </a:t>
            </a:r>
            <a:r>
              <a:rPr sz="2800" spc="-15" dirty="0"/>
              <a:t>AGE </a:t>
            </a:r>
            <a:r>
              <a:rPr sz="2800" spc="-10" dirty="0"/>
              <a:t>GROUP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923340" y="1381124"/>
            <a:ext cx="2684780" cy="4765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42545" indent="-229235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13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300" spc="-10" dirty="0">
                <a:solidFill>
                  <a:srgbClr val="FFFFFF"/>
                </a:solidFill>
                <a:latin typeface="Carlito"/>
                <a:cs typeface="Carlito"/>
              </a:rPr>
              <a:t>graphs </a:t>
            </a:r>
            <a:r>
              <a:rPr sz="13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300" spc="-10" dirty="0">
                <a:solidFill>
                  <a:srgbClr val="FFFFFF"/>
                </a:solidFill>
                <a:latin typeface="Carlito"/>
                <a:cs typeface="Carlito"/>
              </a:rPr>
              <a:t>Age_Group, we can  </a:t>
            </a:r>
            <a:r>
              <a:rPr sz="1300" spc="-15" dirty="0">
                <a:solidFill>
                  <a:srgbClr val="FFFFFF"/>
                </a:solidFill>
                <a:latin typeface="Carlito"/>
                <a:cs typeface="Carlito"/>
              </a:rPr>
              <a:t>say</a:t>
            </a:r>
            <a:r>
              <a:rPr sz="13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rlito"/>
                <a:cs typeface="Carlito"/>
              </a:rPr>
              <a:t>that:</a:t>
            </a:r>
            <a:endParaRPr sz="1300">
              <a:latin typeface="Carlito"/>
              <a:cs typeface="Carlito"/>
            </a:endParaRPr>
          </a:p>
          <a:p>
            <a:pPr marL="241300" marR="8255" indent="-229235">
              <a:lnSpc>
                <a:spcPct val="100000"/>
              </a:lnSpc>
              <a:spcBef>
                <a:spcPts val="1010"/>
              </a:spcBef>
              <a:buSzPct val="123076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300" spc="-10" dirty="0">
                <a:solidFill>
                  <a:srgbClr val="FFFFFF"/>
                </a:solidFill>
                <a:latin typeface="Carlito"/>
                <a:cs typeface="Carlito"/>
              </a:rPr>
              <a:t>Age-group </a:t>
            </a:r>
            <a:r>
              <a:rPr sz="1300" spc="-5" dirty="0">
                <a:solidFill>
                  <a:srgbClr val="FFFFFF"/>
                </a:solidFill>
                <a:latin typeface="Carlito"/>
                <a:cs typeface="Carlito"/>
              </a:rPr>
              <a:t>of 35-40 has higher  </a:t>
            </a:r>
            <a:r>
              <a:rPr sz="1300" spc="-10" dirty="0">
                <a:solidFill>
                  <a:srgbClr val="FFFFFF"/>
                </a:solidFill>
                <a:latin typeface="Carlito"/>
                <a:cs typeface="Carlito"/>
              </a:rPr>
              <a:t>percentage </a:t>
            </a:r>
            <a:r>
              <a:rPr sz="1300" spc="-5" dirty="0">
                <a:solidFill>
                  <a:srgbClr val="FFFFFF"/>
                </a:solidFill>
                <a:latin typeface="Carlito"/>
                <a:cs typeface="Carlito"/>
              </a:rPr>
              <a:t>of being a </a:t>
            </a:r>
            <a:r>
              <a:rPr sz="1300" spc="-10" dirty="0">
                <a:solidFill>
                  <a:srgbClr val="FFFFFF"/>
                </a:solidFill>
                <a:latin typeface="Carlito"/>
                <a:cs typeface="Carlito"/>
              </a:rPr>
              <a:t>non-defaulter  (around </a:t>
            </a:r>
            <a:r>
              <a:rPr sz="1300" spc="-5" dirty="0">
                <a:solidFill>
                  <a:srgbClr val="FFFFFF"/>
                </a:solidFill>
                <a:latin typeface="Carlito"/>
                <a:cs typeface="Carlito"/>
              </a:rPr>
              <a:t>17.2%) among the other  </a:t>
            </a:r>
            <a:r>
              <a:rPr sz="1300" spc="-10" dirty="0">
                <a:solidFill>
                  <a:srgbClr val="FFFFFF"/>
                </a:solidFill>
                <a:latin typeface="Carlito"/>
                <a:cs typeface="Carlito"/>
              </a:rPr>
              <a:t>age groups. </a:t>
            </a:r>
            <a:r>
              <a:rPr sz="1300" spc="-5" dirty="0">
                <a:solidFill>
                  <a:srgbClr val="FFFFFF"/>
                </a:solidFill>
                <a:latin typeface="Carlito"/>
                <a:cs typeface="Carlito"/>
              </a:rPr>
              <a:t>It might be possible  considering, </a:t>
            </a:r>
            <a:r>
              <a:rPr sz="1300" spc="-10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3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300" spc="-10" dirty="0">
                <a:solidFill>
                  <a:srgbClr val="FFFFFF"/>
                </a:solidFill>
                <a:latin typeface="Carlito"/>
                <a:cs typeface="Carlito"/>
              </a:rPr>
              <a:t>age most </a:t>
            </a:r>
            <a:r>
              <a:rPr sz="1300" spc="-5" dirty="0">
                <a:solidFill>
                  <a:srgbClr val="FFFFFF"/>
                </a:solidFill>
                <a:latin typeface="Carlito"/>
                <a:cs typeface="Carlito"/>
              </a:rPr>
              <a:t>people  </a:t>
            </a:r>
            <a:r>
              <a:rPr sz="1300" spc="-10" dirty="0">
                <a:solidFill>
                  <a:srgbClr val="FFFFFF"/>
                </a:solidFill>
                <a:latin typeface="Carlito"/>
                <a:cs typeface="Carlito"/>
              </a:rPr>
              <a:t>are well settled </a:t>
            </a:r>
            <a:r>
              <a:rPr sz="1300" spc="-5" dirty="0">
                <a:solidFill>
                  <a:srgbClr val="FFFFFF"/>
                </a:solidFill>
                <a:latin typeface="Carlito"/>
                <a:cs typeface="Carlito"/>
              </a:rPr>
              <a:t>in their </a:t>
            </a:r>
            <a:r>
              <a:rPr sz="1300" spc="-10" dirty="0">
                <a:solidFill>
                  <a:srgbClr val="FFFFFF"/>
                </a:solidFill>
                <a:latin typeface="Carlito"/>
                <a:cs typeface="Carlito"/>
              </a:rPr>
              <a:t>life </a:t>
            </a:r>
            <a:r>
              <a:rPr sz="1300" spc="-5" dirty="0">
                <a:solidFill>
                  <a:srgbClr val="FFFFFF"/>
                </a:solidFill>
                <a:latin typeface="Carlito"/>
                <a:cs typeface="Carlito"/>
              </a:rPr>
              <a:t>and  earning enough </a:t>
            </a:r>
            <a:r>
              <a:rPr sz="13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300" spc="-10" dirty="0">
                <a:solidFill>
                  <a:srgbClr val="FFFFFF"/>
                </a:solidFill>
                <a:latin typeface="Carlito"/>
                <a:cs typeface="Carlito"/>
              </a:rPr>
              <a:t>pay </a:t>
            </a:r>
            <a:r>
              <a:rPr sz="1300" spc="-5" dirty="0">
                <a:solidFill>
                  <a:srgbClr val="FFFFFF"/>
                </a:solidFill>
                <a:latin typeface="Carlito"/>
                <a:cs typeface="Carlito"/>
              </a:rPr>
              <a:t>the loan  amount on</a:t>
            </a:r>
            <a:r>
              <a:rPr sz="1300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rlito"/>
                <a:cs typeface="Carlito"/>
              </a:rPr>
              <a:t>time.</a:t>
            </a:r>
            <a:endParaRPr sz="1300">
              <a:latin typeface="Carlito"/>
              <a:cs typeface="Carlito"/>
            </a:endParaRPr>
          </a:p>
          <a:p>
            <a:pPr marL="241300" marR="16510" indent="-229235">
              <a:lnSpc>
                <a:spcPct val="100000"/>
              </a:lnSpc>
              <a:spcBef>
                <a:spcPts val="1000"/>
              </a:spcBef>
              <a:buSzPct val="123076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300" spc="-10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1300" spc="-5" dirty="0">
                <a:solidFill>
                  <a:srgbClr val="FFFFFF"/>
                </a:solidFill>
                <a:latin typeface="Carlito"/>
                <a:cs typeface="Carlito"/>
              </a:rPr>
              <a:t>the plot </a:t>
            </a:r>
            <a:r>
              <a:rPr sz="1300" spc="-1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300" spc="-10" dirty="0">
                <a:solidFill>
                  <a:srgbClr val="FFFFFF"/>
                </a:solidFill>
                <a:latin typeface="Carlito"/>
                <a:cs typeface="Carlito"/>
              </a:rPr>
              <a:t>target-1 data, we  can see </a:t>
            </a:r>
            <a:r>
              <a:rPr sz="1300" spc="-5" dirty="0">
                <a:solidFill>
                  <a:srgbClr val="FFFFFF"/>
                </a:solidFill>
                <a:latin typeface="Carlito"/>
                <a:cs typeface="Carlito"/>
              </a:rPr>
              <a:t>that the </a:t>
            </a:r>
            <a:r>
              <a:rPr sz="1300" spc="-10" dirty="0">
                <a:solidFill>
                  <a:srgbClr val="FFFFFF"/>
                </a:solidFill>
                <a:latin typeface="Carlito"/>
                <a:cs typeface="Carlito"/>
              </a:rPr>
              <a:t>Age-group </a:t>
            </a:r>
            <a:r>
              <a:rPr sz="1300" spc="-5" dirty="0">
                <a:solidFill>
                  <a:srgbClr val="FFFFFF"/>
                </a:solidFill>
                <a:latin typeface="Carlito"/>
                <a:cs typeface="Carlito"/>
              </a:rPr>
              <a:t>of 25-30  has higher </a:t>
            </a:r>
            <a:r>
              <a:rPr sz="1300" spc="-10" dirty="0">
                <a:solidFill>
                  <a:srgbClr val="FFFFFF"/>
                </a:solidFill>
                <a:latin typeface="Carlito"/>
                <a:cs typeface="Carlito"/>
              </a:rPr>
              <a:t>percentage </a:t>
            </a:r>
            <a:r>
              <a:rPr sz="13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300" spc="-10" dirty="0">
                <a:solidFill>
                  <a:srgbClr val="FFFFFF"/>
                </a:solidFill>
                <a:latin typeface="Carlito"/>
                <a:cs typeface="Carlito"/>
              </a:rPr>
              <a:t>becoming  </a:t>
            </a:r>
            <a:r>
              <a:rPr sz="1300" spc="-5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300" spc="-10" dirty="0">
                <a:solidFill>
                  <a:srgbClr val="FFFFFF"/>
                </a:solidFill>
                <a:latin typeface="Carlito"/>
                <a:cs typeface="Carlito"/>
              </a:rPr>
              <a:t>defaulter (around </a:t>
            </a:r>
            <a:r>
              <a:rPr sz="1300" spc="-5" dirty="0">
                <a:solidFill>
                  <a:srgbClr val="FFFFFF"/>
                </a:solidFill>
                <a:latin typeface="Carlito"/>
                <a:cs typeface="Carlito"/>
              </a:rPr>
              <a:t>18.7%) as  </a:t>
            </a:r>
            <a:r>
              <a:rPr sz="1300" spc="-10" dirty="0">
                <a:solidFill>
                  <a:srgbClr val="FFFFFF"/>
                </a:solidFill>
                <a:latin typeface="Carlito"/>
                <a:cs typeface="Carlito"/>
              </a:rPr>
              <a:t>compared </a:t>
            </a:r>
            <a:r>
              <a:rPr sz="13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300" spc="-5" dirty="0">
                <a:solidFill>
                  <a:srgbClr val="FFFFFF"/>
                </a:solidFill>
                <a:latin typeface="Carlito"/>
                <a:cs typeface="Carlito"/>
              </a:rPr>
              <a:t>other age</a:t>
            </a:r>
            <a:r>
              <a:rPr sz="13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rlito"/>
                <a:cs typeface="Carlito"/>
              </a:rPr>
              <a:t>groups.</a:t>
            </a:r>
            <a:endParaRPr sz="1300">
              <a:latin typeface="Carlito"/>
              <a:cs typeface="Carlito"/>
            </a:endParaRPr>
          </a:p>
          <a:p>
            <a:pPr marL="241300" marR="5080" indent="-229235">
              <a:lnSpc>
                <a:spcPct val="100000"/>
              </a:lnSpc>
              <a:spcBef>
                <a:spcPts val="994"/>
              </a:spcBef>
              <a:buSzPct val="123076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300" b="1" spc="-5" dirty="0">
                <a:solidFill>
                  <a:srgbClr val="FFFFFF"/>
                </a:solidFill>
                <a:latin typeface="Carlito"/>
                <a:cs typeface="Carlito"/>
              </a:rPr>
              <a:t>Thus, </a:t>
            </a:r>
            <a:r>
              <a:rPr sz="1300" b="1" spc="-3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300" b="1" spc="-10" dirty="0">
                <a:solidFill>
                  <a:srgbClr val="FFFFFF"/>
                </a:solidFill>
                <a:latin typeface="Carlito"/>
                <a:cs typeface="Carlito"/>
              </a:rPr>
              <a:t>can observe that  customers </a:t>
            </a:r>
            <a:r>
              <a:rPr sz="1300" b="1" spc="-5" dirty="0">
                <a:solidFill>
                  <a:srgbClr val="FFFFFF"/>
                </a:solidFill>
                <a:latin typeface="Carlito"/>
                <a:cs typeface="Carlito"/>
              </a:rPr>
              <a:t>belonging </a:t>
            </a:r>
            <a:r>
              <a:rPr sz="1300" b="1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300" b="1" spc="-10" dirty="0">
                <a:solidFill>
                  <a:srgbClr val="FFFFFF"/>
                </a:solidFill>
                <a:latin typeface="Carlito"/>
                <a:cs typeface="Carlito"/>
              </a:rPr>
              <a:t>age group  </a:t>
            </a:r>
            <a:r>
              <a:rPr sz="1300" b="1" spc="-5" dirty="0">
                <a:solidFill>
                  <a:srgbClr val="FFFFFF"/>
                </a:solidFill>
                <a:latin typeface="Carlito"/>
                <a:cs typeface="Carlito"/>
              </a:rPr>
              <a:t>30-40 </a:t>
            </a:r>
            <a:r>
              <a:rPr sz="1300" b="1" spc="-15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1300" b="1" spc="-5" dirty="0">
                <a:solidFill>
                  <a:srgbClr val="FFFFFF"/>
                </a:solidFill>
                <a:latin typeface="Carlito"/>
                <a:cs typeface="Carlito"/>
              </a:rPr>
              <a:t>able </a:t>
            </a:r>
            <a:r>
              <a:rPr sz="1300" b="1" spc="-15" dirty="0">
                <a:solidFill>
                  <a:srgbClr val="FFFFFF"/>
                </a:solidFill>
                <a:latin typeface="Carlito"/>
                <a:cs typeface="Carlito"/>
              </a:rPr>
              <a:t>to make </a:t>
            </a:r>
            <a:r>
              <a:rPr sz="1300" b="1" spc="-10" dirty="0">
                <a:solidFill>
                  <a:srgbClr val="FFFFFF"/>
                </a:solidFill>
                <a:latin typeface="Carlito"/>
                <a:cs typeface="Carlito"/>
              </a:rPr>
              <a:t>payment </a:t>
            </a:r>
            <a:r>
              <a:rPr sz="1300" b="1" spc="-5" dirty="0">
                <a:solidFill>
                  <a:srgbClr val="FFFFFF"/>
                </a:solidFill>
                <a:latin typeface="Carlito"/>
                <a:cs typeface="Carlito"/>
              </a:rPr>
              <a:t>on  time and </a:t>
            </a:r>
            <a:r>
              <a:rPr sz="1300" b="1" spc="-10" dirty="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sz="1300" b="1" spc="-5" dirty="0">
                <a:solidFill>
                  <a:srgbClr val="FFFFFF"/>
                </a:solidFill>
                <a:latin typeface="Carlito"/>
                <a:cs typeface="Carlito"/>
              </a:rPr>
              <a:t>be </a:t>
            </a:r>
            <a:r>
              <a:rPr sz="1300" b="1" spc="-10" dirty="0">
                <a:solidFill>
                  <a:srgbClr val="FFFFFF"/>
                </a:solidFill>
                <a:latin typeface="Carlito"/>
                <a:cs typeface="Carlito"/>
              </a:rPr>
              <a:t>considered </a:t>
            </a:r>
            <a:r>
              <a:rPr sz="1300" b="1" spc="-5" dirty="0">
                <a:solidFill>
                  <a:srgbClr val="FFFFFF"/>
                </a:solidFill>
                <a:latin typeface="Carlito"/>
                <a:cs typeface="Carlito"/>
              </a:rPr>
              <a:t>while  lending loan. </a:t>
            </a:r>
            <a:r>
              <a:rPr sz="1300" b="1" spc="-3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300" b="1" spc="-10" dirty="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sz="1300" b="1" spc="-5" dirty="0">
                <a:solidFill>
                  <a:srgbClr val="FFFFFF"/>
                </a:solidFill>
                <a:latin typeface="Carlito"/>
                <a:cs typeface="Carlito"/>
              </a:rPr>
              <a:t>also consider  </a:t>
            </a:r>
            <a:r>
              <a:rPr sz="1300" b="1" spc="-10" dirty="0">
                <a:solidFill>
                  <a:srgbClr val="FFFFFF"/>
                </a:solidFill>
                <a:latin typeface="Carlito"/>
                <a:cs typeface="Carlito"/>
              </a:rPr>
              <a:t>age group </a:t>
            </a:r>
            <a:r>
              <a:rPr sz="1300" b="1" spc="-5" dirty="0">
                <a:solidFill>
                  <a:srgbClr val="FFFFFF"/>
                </a:solidFill>
                <a:latin typeface="Carlito"/>
                <a:cs typeface="Carlito"/>
              </a:rPr>
              <a:t>of 40 </a:t>
            </a:r>
            <a:r>
              <a:rPr sz="1300" b="1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300" b="1" spc="-5" dirty="0">
                <a:solidFill>
                  <a:srgbClr val="FFFFFF"/>
                </a:solidFill>
                <a:latin typeface="Carlito"/>
                <a:cs typeface="Carlito"/>
              </a:rPr>
              <a:t>55, as </a:t>
            </a:r>
            <a:r>
              <a:rPr sz="1300" b="1" spc="-10" dirty="0">
                <a:solidFill>
                  <a:srgbClr val="FFFFFF"/>
                </a:solidFill>
                <a:latin typeface="Carlito"/>
                <a:cs typeface="Carlito"/>
              </a:rPr>
              <a:t>they  contribute more </a:t>
            </a:r>
            <a:r>
              <a:rPr sz="1300" b="1" spc="-1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300" b="1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Carlito"/>
                <a:cs typeface="Carlito"/>
              </a:rPr>
              <a:t>non-defaulters.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812" y="0"/>
            <a:ext cx="1166018" cy="23670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12034520" cy="6858000"/>
            <a:chOff x="0" y="0"/>
            <a:chExt cx="12034520" cy="6858000"/>
          </a:xfrm>
        </p:grpSpPr>
        <p:sp>
          <p:nvSpPr>
            <p:cNvPr id="9" name="object 9"/>
            <p:cNvSpPr/>
            <p:nvPr/>
          </p:nvSpPr>
          <p:spPr>
            <a:xfrm>
              <a:off x="4763" y="3549650"/>
              <a:ext cx="228599" cy="660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25" y="95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4481448"/>
              <a:ext cx="257175" cy="23622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8125" y="4867275"/>
              <a:ext cx="975518" cy="19907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54678" y="0"/>
              <a:ext cx="4686300" cy="35052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09866" y="3333750"/>
              <a:ext cx="4724400" cy="352424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71315" cy="6858000"/>
            <a:chOff x="0" y="0"/>
            <a:chExt cx="417131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852"/>
              <a:ext cx="4055617" cy="68561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3282"/>
              <a:ext cx="4055567" cy="68347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4008" y="354329"/>
            <a:ext cx="257619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10" dirty="0"/>
              <a:t>DISTRIBUTION OF  </a:t>
            </a:r>
            <a:r>
              <a:rPr sz="2800" spc="-15" dirty="0"/>
              <a:t>CODE</a:t>
            </a:r>
            <a:r>
              <a:rPr sz="2800" spc="-20" dirty="0"/>
              <a:t> </a:t>
            </a:r>
            <a:r>
              <a:rPr sz="2800" spc="-5" dirty="0"/>
              <a:t>GENDER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923340" y="1363442"/>
            <a:ext cx="2652395" cy="34798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graph,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can</a:t>
            </a:r>
            <a:r>
              <a:rPr sz="14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conclude</a:t>
            </a:r>
            <a:endParaRPr sz="14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that:</a:t>
            </a:r>
            <a:endParaRPr sz="1400">
              <a:latin typeface="Carlito"/>
              <a:cs typeface="Carlito"/>
            </a:endParaRPr>
          </a:p>
          <a:p>
            <a:pPr marL="241300" marR="182880" indent="-229235" algn="just">
              <a:lnSpc>
                <a:spcPct val="120000"/>
              </a:lnSpc>
              <a:spcBef>
                <a:spcPts val="994"/>
              </a:spcBef>
              <a:buSzPct val="125000"/>
              <a:buFont typeface="Arial"/>
              <a:buChar char="•"/>
              <a:tabLst>
                <a:tab pos="241935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Female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contribute more to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non-defaulters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compared to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defaulters.</a:t>
            </a:r>
            <a:endParaRPr sz="1400">
              <a:latin typeface="Carlito"/>
              <a:cs typeface="Carlito"/>
            </a:endParaRPr>
          </a:p>
          <a:p>
            <a:pPr marL="241300" marR="114935" indent="-229235">
              <a:lnSpc>
                <a:spcPct val="120000"/>
              </a:lnSpc>
              <a:spcBef>
                <a:spcPts val="1005"/>
              </a:spcBef>
              <a:buSzPct val="125000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Number of females applying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for 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loan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than males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greater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and  hence the more number of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female defaulters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as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well.</a:t>
            </a:r>
            <a:endParaRPr sz="1400">
              <a:latin typeface="Carlito"/>
              <a:cs typeface="Carlito"/>
            </a:endParaRPr>
          </a:p>
          <a:p>
            <a:pPr marL="241300" marR="5080" indent="-229235">
              <a:lnSpc>
                <a:spcPct val="120100"/>
              </a:lnSpc>
              <a:spcBef>
                <a:spcPts val="994"/>
              </a:spcBef>
              <a:buSzPct val="125000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But the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of defaulting of  FEMALE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much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compared  to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their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MALE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 counterparts.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812" y="0"/>
            <a:ext cx="1166018" cy="23670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object 9"/>
            <p:cNvSpPr/>
            <p:nvPr/>
          </p:nvSpPr>
          <p:spPr>
            <a:xfrm>
              <a:off x="4763" y="3549650"/>
              <a:ext cx="228599" cy="660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25" y="95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4481448"/>
              <a:ext cx="257175" cy="23622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8125" y="4867275"/>
              <a:ext cx="975518" cy="19907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66489" y="0"/>
              <a:ext cx="4714874" cy="35052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05700" y="3343275"/>
              <a:ext cx="4686299" cy="351472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71315" cy="6858000"/>
            <a:chOff x="0" y="0"/>
            <a:chExt cx="417131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852"/>
              <a:ext cx="4055617" cy="68561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3282"/>
              <a:ext cx="4055567" cy="68347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0"/>
              </a:spcBef>
            </a:pPr>
            <a:r>
              <a:rPr sz="2800" spc="-10" dirty="0"/>
              <a:t>DISTRIBUTION OF  </a:t>
            </a:r>
            <a:r>
              <a:rPr sz="2800" spc="-5" dirty="0"/>
              <a:t>NAME </a:t>
            </a:r>
            <a:r>
              <a:rPr sz="2800" spc="-10" dirty="0"/>
              <a:t>INCOME  </a:t>
            </a:r>
            <a:r>
              <a:rPr sz="2800" spc="-5" dirty="0"/>
              <a:t>TYPE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923340" y="1305927"/>
            <a:ext cx="2628265" cy="417576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graph,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can see</a:t>
            </a:r>
            <a:r>
              <a:rPr sz="14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that:</a:t>
            </a:r>
            <a:endParaRPr sz="1400">
              <a:latin typeface="Carlito"/>
              <a:cs typeface="Carlito"/>
            </a:endParaRPr>
          </a:p>
          <a:p>
            <a:pPr marL="241300" marR="108585" indent="-229235">
              <a:lnSpc>
                <a:spcPct val="120000"/>
              </a:lnSpc>
              <a:spcBef>
                <a:spcPts val="1000"/>
              </a:spcBef>
              <a:buSzPct val="125000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students don't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default.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 reason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could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be they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not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required to pay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during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time  they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are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students.</a:t>
            </a:r>
            <a:endParaRPr sz="1400">
              <a:latin typeface="Carlito"/>
              <a:cs typeface="Carlito"/>
            </a:endParaRPr>
          </a:p>
          <a:p>
            <a:pPr marL="241300" marR="351790" indent="-229235">
              <a:lnSpc>
                <a:spcPct val="120100"/>
              </a:lnSpc>
              <a:spcBef>
                <a:spcPts val="1005"/>
              </a:spcBef>
              <a:buSzPct val="125000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Businessmen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never  default.</a:t>
            </a:r>
            <a:endParaRPr sz="1400">
              <a:latin typeface="Carlito"/>
              <a:cs typeface="Carlito"/>
            </a:endParaRPr>
          </a:p>
          <a:p>
            <a:pPr marL="241300" marR="5080" indent="-229235">
              <a:lnSpc>
                <a:spcPct val="120000"/>
              </a:lnSpc>
              <a:spcBef>
                <a:spcPts val="1000"/>
              </a:spcBef>
              <a:buSzPct val="125000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Most of the loans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distributed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working class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people.</a:t>
            </a:r>
            <a:endParaRPr sz="1400">
              <a:latin typeface="Carlito"/>
              <a:cs typeface="Carlito"/>
            </a:endParaRPr>
          </a:p>
          <a:p>
            <a:pPr marL="241300" marR="57150" indent="-229235">
              <a:lnSpc>
                <a:spcPct val="120000"/>
              </a:lnSpc>
              <a:spcBef>
                <a:spcPts val="994"/>
              </a:spcBef>
              <a:buSzPct val="125000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Working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class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people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contribute 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less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to non-defaulters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as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compared to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defaulters.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So  the chances of defaulting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are  more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their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case.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812" y="0"/>
            <a:ext cx="1166018" cy="23670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8636"/>
            <a:ext cx="1214120" cy="6849745"/>
            <a:chOff x="0" y="8636"/>
            <a:chExt cx="1214120" cy="6849745"/>
          </a:xfrm>
        </p:grpSpPr>
        <p:sp>
          <p:nvSpPr>
            <p:cNvPr id="9" name="object 9"/>
            <p:cNvSpPr/>
            <p:nvPr/>
          </p:nvSpPr>
          <p:spPr>
            <a:xfrm>
              <a:off x="4763" y="3549650"/>
              <a:ext cx="228599" cy="660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25" y="95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4481449"/>
              <a:ext cx="257175" cy="23622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8125" y="4867275"/>
              <a:ext cx="975518" cy="19907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266184" y="0"/>
            <a:ext cx="7701915" cy="6858000"/>
            <a:chOff x="4266184" y="0"/>
            <a:chExt cx="7701915" cy="6858000"/>
          </a:xfrm>
        </p:grpSpPr>
        <p:sp>
          <p:nvSpPr>
            <p:cNvPr id="14" name="object 14"/>
            <p:cNvSpPr/>
            <p:nvPr/>
          </p:nvSpPr>
          <p:spPr>
            <a:xfrm>
              <a:off x="4266184" y="0"/>
              <a:ext cx="4724400" cy="350088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76541" y="3291839"/>
              <a:ext cx="4591050" cy="356615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71315" cy="6858000"/>
            <a:chOff x="0" y="0"/>
            <a:chExt cx="417131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852"/>
              <a:ext cx="4055617" cy="68561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3282"/>
              <a:ext cx="4055567" cy="68347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4008" y="354329"/>
            <a:ext cx="257619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10" dirty="0"/>
              <a:t>DISTRIBUTION OF  INCOME</a:t>
            </a:r>
            <a:r>
              <a:rPr sz="2800" spc="-20" dirty="0"/>
              <a:t> </a:t>
            </a:r>
            <a:r>
              <a:rPr sz="2800" spc="-5" dirty="0"/>
              <a:t>RANGE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923340" y="1305927"/>
            <a:ext cx="2430145" cy="174625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graph,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can see</a:t>
            </a:r>
            <a:r>
              <a:rPr sz="14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that:</a:t>
            </a:r>
            <a:endParaRPr sz="1400">
              <a:latin typeface="Carlito"/>
              <a:cs typeface="Carlito"/>
            </a:endParaRPr>
          </a:p>
          <a:p>
            <a:pPr marL="241300" marR="5080" indent="-229235">
              <a:lnSpc>
                <a:spcPct val="120000"/>
              </a:lnSpc>
              <a:spcBef>
                <a:spcPts val="1000"/>
              </a:spcBef>
              <a:buSzPct val="125000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Low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income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range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has higher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defaults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their proportion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in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defaulted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population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higher  than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non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defaulted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population.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812" y="0"/>
            <a:ext cx="1166018" cy="23670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8636"/>
            <a:ext cx="1214120" cy="6849745"/>
            <a:chOff x="0" y="8636"/>
            <a:chExt cx="1214120" cy="6849745"/>
          </a:xfrm>
        </p:grpSpPr>
        <p:sp>
          <p:nvSpPr>
            <p:cNvPr id="9" name="object 9"/>
            <p:cNvSpPr/>
            <p:nvPr/>
          </p:nvSpPr>
          <p:spPr>
            <a:xfrm>
              <a:off x="4763" y="3549650"/>
              <a:ext cx="228599" cy="660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25" y="95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4481449"/>
              <a:ext cx="257175" cy="23622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8125" y="4867275"/>
              <a:ext cx="975518" cy="19907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244847" y="0"/>
            <a:ext cx="7364730" cy="6858000"/>
            <a:chOff x="4244847" y="0"/>
            <a:chExt cx="7364730" cy="6858000"/>
          </a:xfrm>
        </p:grpSpPr>
        <p:sp>
          <p:nvSpPr>
            <p:cNvPr id="14" name="object 14"/>
            <p:cNvSpPr/>
            <p:nvPr/>
          </p:nvSpPr>
          <p:spPr>
            <a:xfrm>
              <a:off x="4244847" y="0"/>
              <a:ext cx="4714875" cy="35623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46696" y="3513963"/>
              <a:ext cx="4762500" cy="334403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71315" cy="6858000"/>
            <a:chOff x="0" y="0"/>
            <a:chExt cx="417131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852"/>
              <a:ext cx="4055617" cy="68561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3282"/>
              <a:ext cx="4055567" cy="68347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09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434"/>
              </a:spcBef>
            </a:pPr>
            <a:r>
              <a:rPr spc="-10" dirty="0"/>
              <a:t>DISTRIBUTION</a:t>
            </a:r>
            <a:r>
              <a:rPr spc="-70" dirty="0"/>
              <a:t> </a:t>
            </a:r>
            <a:r>
              <a:rPr dirty="0"/>
              <a:t>OF  </a:t>
            </a:r>
            <a:r>
              <a:rPr spc="-10" dirty="0"/>
              <a:t>NAME </a:t>
            </a:r>
            <a:r>
              <a:rPr spc="-65" dirty="0"/>
              <a:t>FAMILY  </a:t>
            </a:r>
            <a:r>
              <a:rPr spc="-75" dirty="0"/>
              <a:t>STATUS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3340" y="1305927"/>
            <a:ext cx="2692400" cy="3281679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graph,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can see</a:t>
            </a:r>
            <a:r>
              <a:rPr sz="14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that:</a:t>
            </a:r>
            <a:endParaRPr sz="1400">
              <a:latin typeface="Carlito"/>
              <a:cs typeface="Carlito"/>
            </a:endParaRPr>
          </a:p>
          <a:p>
            <a:pPr marL="241300" marR="29209" indent="-229235">
              <a:lnSpc>
                <a:spcPct val="120000"/>
              </a:lnSpc>
              <a:spcBef>
                <a:spcPts val="1000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pos="280670" algn="l"/>
                <a:tab pos="281305" algn="l"/>
              </a:tabLst>
            </a:pPr>
            <a:r>
              <a:rPr dirty="0"/>
              <a:t>	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Married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people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tend to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apply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for  more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loans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compared to  others.</a:t>
            </a:r>
            <a:endParaRPr sz="1400">
              <a:latin typeface="Carlito"/>
              <a:cs typeface="Carlito"/>
            </a:endParaRPr>
          </a:p>
          <a:p>
            <a:pPr marL="241300" marR="5080" indent="-229235">
              <a:lnSpc>
                <a:spcPct val="120000"/>
              </a:lnSpc>
              <a:spcBef>
                <a:spcPts val="1010"/>
              </a:spcBef>
              <a:buSzPct val="125000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Single/non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Married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people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contribute more to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Defaulters 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compared to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Non-Defaulters.  So the chances of defaulting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are  more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their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case.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Arial"/>
              <a:buChar char="•"/>
            </a:pPr>
            <a:endParaRPr sz="10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SzPct val="125000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Widow is less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likely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endParaRPr sz="14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delay/default.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812" y="0"/>
            <a:ext cx="1166018" cy="23670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8636"/>
            <a:ext cx="1214120" cy="6849745"/>
            <a:chOff x="0" y="8636"/>
            <a:chExt cx="1214120" cy="6849745"/>
          </a:xfrm>
        </p:grpSpPr>
        <p:sp>
          <p:nvSpPr>
            <p:cNvPr id="9" name="object 9"/>
            <p:cNvSpPr/>
            <p:nvPr/>
          </p:nvSpPr>
          <p:spPr>
            <a:xfrm>
              <a:off x="4763" y="3549650"/>
              <a:ext cx="228599" cy="660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25" y="95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4481449"/>
              <a:ext cx="257175" cy="23622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8125" y="4867275"/>
              <a:ext cx="975518" cy="19907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278121" y="0"/>
            <a:ext cx="7648575" cy="6858000"/>
            <a:chOff x="4278121" y="0"/>
            <a:chExt cx="7648575" cy="6858000"/>
          </a:xfrm>
        </p:grpSpPr>
        <p:sp>
          <p:nvSpPr>
            <p:cNvPr id="14" name="object 14"/>
            <p:cNvSpPr/>
            <p:nvPr/>
          </p:nvSpPr>
          <p:spPr>
            <a:xfrm>
              <a:off x="4278121" y="0"/>
              <a:ext cx="4648200" cy="356616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78090" y="3500882"/>
              <a:ext cx="4848225" cy="335711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71315" cy="6858000"/>
            <a:chOff x="0" y="0"/>
            <a:chExt cx="417131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852"/>
              <a:ext cx="4055617" cy="68561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3282"/>
              <a:ext cx="4055567" cy="68347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09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434"/>
              </a:spcBef>
            </a:pPr>
            <a:r>
              <a:rPr spc="-10" dirty="0"/>
              <a:t>DISTRIBUTION</a:t>
            </a:r>
            <a:r>
              <a:rPr spc="-70" dirty="0"/>
              <a:t> </a:t>
            </a:r>
            <a:r>
              <a:rPr dirty="0"/>
              <a:t>OF  </a:t>
            </a:r>
            <a:r>
              <a:rPr spc="-10" dirty="0"/>
              <a:t>NAME </a:t>
            </a:r>
            <a:r>
              <a:rPr spc="-5" dirty="0"/>
              <a:t>HOUSING  </a:t>
            </a:r>
            <a:r>
              <a:rPr spc="-10" dirty="0"/>
              <a:t>TYPE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3340" y="1305927"/>
            <a:ext cx="2689225" cy="238633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graph,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can see</a:t>
            </a:r>
            <a:r>
              <a:rPr sz="14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that:</a:t>
            </a:r>
            <a:endParaRPr sz="1400">
              <a:latin typeface="Carlito"/>
              <a:cs typeface="Carlito"/>
            </a:endParaRPr>
          </a:p>
          <a:p>
            <a:pPr marL="241300" marR="133350" indent="-229235">
              <a:lnSpc>
                <a:spcPct val="120000"/>
              </a:lnSpc>
              <a:spcBef>
                <a:spcPts val="1000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pos="280670" algn="l"/>
                <a:tab pos="281305" algn="l"/>
              </a:tabLst>
            </a:pPr>
            <a:r>
              <a:rPr dirty="0"/>
              <a:t>	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People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who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have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House/Apartment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tend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apply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for more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loans and tend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to  default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as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well.</a:t>
            </a:r>
            <a:endParaRPr sz="1400">
              <a:latin typeface="Carlito"/>
              <a:cs typeface="Carlito"/>
            </a:endParaRPr>
          </a:p>
          <a:p>
            <a:pPr marL="241300" marR="5080" indent="-229235">
              <a:lnSpc>
                <a:spcPct val="120100"/>
              </a:lnSpc>
              <a:spcBef>
                <a:spcPts val="1005"/>
              </a:spcBef>
              <a:buSzPct val="125000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People living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parents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tend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to  default more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often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when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compared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others.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812" y="0"/>
            <a:ext cx="1166018" cy="23670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11555730" cy="6858000"/>
            <a:chOff x="0" y="0"/>
            <a:chExt cx="11555730" cy="6858000"/>
          </a:xfrm>
        </p:grpSpPr>
        <p:sp>
          <p:nvSpPr>
            <p:cNvPr id="9" name="object 9"/>
            <p:cNvSpPr/>
            <p:nvPr/>
          </p:nvSpPr>
          <p:spPr>
            <a:xfrm>
              <a:off x="4763" y="3549650"/>
              <a:ext cx="228599" cy="660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25" y="95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4481448"/>
              <a:ext cx="257175" cy="23622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8125" y="4867275"/>
              <a:ext cx="975518" cy="19907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85411" y="0"/>
              <a:ext cx="4781549" cy="344855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26453" y="3435475"/>
              <a:ext cx="4629150" cy="342252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71315" cy="6858000"/>
            <a:chOff x="0" y="0"/>
            <a:chExt cx="417131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852"/>
              <a:ext cx="4055617" cy="68561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3282"/>
              <a:ext cx="4055567" cy="68347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4008" y="354329"/>
            <a:ext cx="257619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10" dirty="0"/>
              <a:t>DISTRIBUTION OF  CREDIT </a:t>
            </a:r>
            <a:r>
              <a:rPr sz="2800" spc="-5" dirty="0"/>
              <a:t>RANGE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923340" y="1305927"/>
            <a:ext cx="2700020" cy="468884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85"/>
              </a:spcBef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plot we can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say</a:t>
            </a:r>
            <a:r>
              <a:rPr sz="14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that:</a:t>
            </a:r>
            <a:endParaRPr sz="1400">
              <a:latin typeface="Carlito"/>
              <a:cs typeface="Carlito"/>
            </a:endParaRPr>
          </a:p>
          <a:p>
            <a:pPr marL="241300" marR="66040" indent="-229235" algn="just">
              <a:lnSpc>
                <a:spcPct val="120000"/>
              </a:lnSpc>
              <a:spcBef>
                <a:spcPts val="1000"/>
              </a:spcBef>
              <a:buSzPct val="125000"/>
              <a:buFont typeface="Arial"/>
              <a:buChar char="•"/>
              <a:tabLst>
                <a:tab pos="241935" algn="l"/>
              </a:tabLst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Customers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with less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credit range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and most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likely to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make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payment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considering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total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count.</a:t>
            </a:r>
            <a:endParaRPr sz="1400">
              <a:latin typeface="Carlito"/>
              <a:cs typeface="Carlito"/>
            </a:endParaRPr>
          </a:p>
          <a:p>
            <a:pPr marL="241300" marR="214629" indent="-229235">
              <a:lnSpc>
                <a:spcPct val="120000"/>
              </a:lnSpc>
              <a:spcBef>
                <a:spcPts val="1010"/>
              </a:spcBef>
              <a:buSzPct val="125000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Customers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having medium and  high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credit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be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considered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while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lending the  loan.</a:t>
            </a:r>
            <a:endParaRPr sz="1400">
              <a:latin typeface="Carlito"/>
              <a:cs typeface="Carlito"/>
            </a:endParaRPr>
          </a:p>
          <a:p>
            <a:pPr marL="241300" marR="18415" indent="-229235">
              <a:lnSpc>
                <a:spcPct val="120000"/>
              </a:lnSpc>
              <a:spcBef>
                <a:spcPts val="994"/>
              </a:spcBef>
              <a:buSzPct val="125000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Very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high value loans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less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likely to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defaulted,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may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be  because such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loans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are availed by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High Income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Individuals.</a:t>
            </a:r>
            <a:endParaRPr sz="1400">
              <a:latin typeface="Carlito"/>
              <a:cs typeface="Carlito"/>
            </a:endParaRPr>
          </a:p>
          <a:p>
            <a:pPr marL="241300" marR="5080" indent="-229235">
              <a:lnSpc>
                <a:spcPct val="120100"/>
              </a:lnSpc>
              <a:spcBef>
                <a:spcPts val="994"/>
              </a:spcBef>
              <a:buSzPct val="125000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Very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low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value loans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also less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likely to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defaulted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lower  value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makes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it easier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 client to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Carlito"/>
                <a:cs typeface="Carlito"/>
              </a:rPr>
              <a:t>repay.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812" y="0"/>
            <a:ext cx="1166018" cy="23670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8636"/>
            <a:ext cx="1214120" cy="6849745"/>
            <a:chOff x="0" y="8636"/>
            <a:chExt cx="1214120" cy="6849745"/>
          </a:xfrm>
        </p:grpSpPr>
        <p:sp>
          <p:nvSpPr>
            <p:cNvPr id="9" name="object 9"/>
            <p:cNvSpPr/>
            <p:nvPr/>
          </p:nvSpPr>
          <p:spPr>
            <a:xfrm>
              <a:off x="4763" y="3549650"/>
              <a:ext cx="228599" cy="660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25" y="95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4481449"/>
              <a:ext cx="257175" cy="23622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8125" y="4867275"/>
              <a:ext cx="975518" cy="19907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248530" y="0"/>
            <a:ext cx="7632700" cy="6858000"/>
            <a:chOff x="4248530" y="0"/>
            <a:chExt cx="7632700" cy="6858000"/>
          </a:xfrm>
        </p:grpSpPr>
        <p:sp>
          <p:nvSpPr>
            <p:cNvPr id="14" name="object 14"/>
            <p:cNvSpPr/>
            <p:nvPr/>
          </p:nvSpPr>
          <p:spPr>
            <a:xfrm>
              <a:off x="4248530" y="0"/>
              <a:ext cx="4629150" cy="35528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80275" y="3526916"/>
              <a:ext cx="4600575" cy="333108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71315" cy="6858000"/>
            <a:chOff x="0" y="0"/>
            <a:chExt cx="417131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852"/>
              <a:ext cx="4055617" cy="68561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3282"/>
              <a:ext cx="4055567" cy="68347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4008" y="231470"/>
            <a:ext cx="2440305" cy="10922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434"/>
              </a:spcBef>
            </a:pPr>
            <a:r>
              <a:rPr spc="-10" dirty="0"/>
              <a:t>DISTRIBUTION </a:t>
            </a:r>
            <a:r>
              <a:rPr dirty="0"/>
              <a:t>OF  </a:t>
            </a:r>
            <a:r>
              <a:rPr spc="-10" dirty="0"/>
              <a:t>NAME</a:t>
            </a:r>
            <a:r>
              <a:rPr spc="-60" dirty="0"/>
              <a:t> </a:t>
            </a:r>
            <a:r>
              <a:rPr spc="-30" dirty="0"/>
              <a:t>EDUCATION  </a:t>
            </a:r>
            <a:r>
              <a:rPr spc="-10" dirty="0"/>
              <a:t>TYPE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3340" y="1363442"/>
            <a:ext cx="2694305" cy="309689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graph,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can</a:t>
            </a:r>
            <a:r>
              <a:rPr sz="14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conclude</a:t>
            </a:r>
            <a:endParaRPr sz="14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that:</a:t>
            </a:r>
            <a:endParaRPr sz="1400">
              <a:latin typeface="Carlito"/>
              <a:cs typeface="Carlito"/>
            </a:endParaRPr>
          </a:p>
          <a:p>
            <a:pPr marL="241300" marR="48260" indent="-229235">
              <a:lnSpc>
                <a:spcPct val="120000"/>
              </a:lnSpc>
              <a:spcBef>
                <a:spcPts val="994"/>
              </a:spcBef>
              <a:buSzPct val="125000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There are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less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non-defaulters for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education type  'Secondary/Secondary Special'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as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compared to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defaulters.</a:t>
            </a:r>
            <a:endParaRPr sz="1400">
              <a:latin typeface="Carlito"/>
              <a:cs typeface="Carlito"/>
            </a:endParaRPr>
          </a:p>
          <a:p>
            <a:pPr marL="241300" marR="5080" indent="-229235">
              <a:lnSpc>
                <a:spcPct val="120000"/>
              </a:lnSpc>
              <a:spcBef>
                <a:spcPts val="1010"/>
              </a:spcBef>
              <a:buSzPct val="125000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Same goes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education type 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'Higher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Education'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too. Reason  can be that they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much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educated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and can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pay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loan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on  time.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812" y="0"/>
            <a:ext cx="1166018" cy="23670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object 9"/>
            <p:cNvSpPr/>
            <p:nvPr/>
          </p:nvSpPr>
          <p:spPr>
            <a:xfrm>
              <a:off x="4763" y="3549650"/>
              <a:ext cx="228599" cy="660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25" y="95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4481448"/>
              <a:ext cx="257175" cy="23622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8125" y="4867275"/>
              <a:ext cx="975518" cy="19907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81221" y="0"/>
              <a:ext cx="4371975" cy="340944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20000" y="3278758"/>
              <a:ext cx="4571999" cy="357923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71315" cy="6858000"/>
            <a:chOff x="0" y="0"/>
            <a:chExt cx="417131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852"/>
              <a:ext cx="4055617" cy="68561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3282"/>
              <a:ext cx="4055567" cy="68347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4008" y="231470"/>
            <a:ext cx="2323465" cy="10922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715" algn="just">
              <a:lnSpc>
                <a:spcPts val="2700"/>
              </a:lnSpc>
              <a:spcBef>
                <a:spcPts val="434"/>
              </a:spcBef>
            </a:pPr>
            <a:r>
              <a:rPr spc="-10" dirty="0"/>
              <a:t>DISTRIBUTION </a:t>
            </a:r>
            <a:r>
              <a:rPr dirty="0"/>
              <a:t>OF  </a:t>
            </a:r>
            <a:r>
              <a:rPr spc="-10" dirty="0"/>
              <a:t>NAME </a:t>
            </a:r>
            <a:r>
              <a:rPr spc="-15" dirty="0"/>
              <a:t>CONTRACT  </a:t>
            </a:r>
            <a:r>
              <a:rPr spc="-10" dirty="0"/>
              <a:t>TYPE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3340" y="1363442"/>
            <a:ext cx="2698750" cy="39922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graph,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can</a:t>
            </a:r>
            <a:r>
              <a:rPr sz="14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conclude</a:t>
            </a:r>
            <a:endParaRPr sz="14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that:</a:t>
            </a:r>
            <a:endParaRPr sz="1400">
              <a:latin typeface="Carlito"/>
              <a:cs typeface="Carlito"/>
            </a:endParaRPr>
          </a:p>
          <a:p>
            <a:pPr marL="241300" marR="5080" indent="-229235">
              <a:lnSpc>
                <a:spcPct val="120000"/>
              </a:lnSpc>
              <a:spcBef>
                <a:spcPts val="994"/>
              </a:spcBef>
              <a:buSzPct val="125000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we can see number of</a:t>
            </a:r>
            <a:r>
              <a:rPr sz="14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Defaults  on Revolving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loans is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lesser.</a:t>
            </a:r>
            <a:endParaRPr sz="1400">
              <a:latin typeface="Carlito"/>
              <a:cs typeface="Carlito"/>
            </a:endParaRPr>
          </a:p>
          <a:p>
            <a:pPr marL="241300" marR="25400" indent="-229235">
              <a:lnSpc>
                <a:spcPct val="120000"/>
              </a:lnSpc>
              <a:spcBef>
                <a:spcPts val="1005"/>
              </a:spcBef>
              <a:buSzPct val="125000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Revolving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loan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borrower  has the flexibility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draw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down  or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withdraw, 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repay,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withdraw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again. Thus,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allows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clients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to pay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on time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while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simultaneously  being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safer for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bank.</a:t>
            </a:r>
            <a:endParaRPr sz="1400">
              <a:latin typeface="Carlito"/>
              <a:cs typeface="Carlito"/>
            </a:endParaRPr>
          </a:p>
          <a:p>
            <a:pPr marL="241300" marR="10795" indent="-229235">
              <a:lnSpc>
                <a:spcPct val="120000"/>
              </a:lnSpc>
              <a:spcBef>
                <a:spcPts val="1000"/>
              </a:spcBef>
              <a:buSzPct val="125000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Graphs for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Cash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loans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are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almost equal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both Defaults and  Non-Defaults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category,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so no  valuable insights can be</a:t>
            </a:r>
            <a:r>
              <a:rPr sz="14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drawn.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812" y="0"/>
            <a:ext cx="1166018" cy="23670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8636"/>
            <a:ext cx="1214120" cy="6849745"/>
            <a:chOff x="0" y="8636"/>
            <a:chExt cx="1214120" cy="6849745"/>
          </a:xfrm>
        </p:grpSpPr>
        <p:sp>
          <p:nvSpPr>
            <p:cNvPr id="9" name="object 9"/>
            <p:cNvSpPr/>
            <p:nvPr/>
          </p:nvSpPr>
          <p:spPr>
            <a:xfrm>
              <a:off x="4763" y="3549650"/>
              <a:ext cx="228599" cy="660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25" y="95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4481449"/>
              <a:ext cx="257175" cy="23622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8125" y="4867275"/>
              <a:ext cx="975518" cy="19907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342257" y="169798"/>
            <a:ext cx="7849870" cy="6688455"/>
            <a:chOff x="4342257" y="169798"/>
            <a:chExt cx="7849870" cy="6688455"/>
          </a:xfrm>
        </p:grpSpPr>
        <p:sp>
          <p:nvSpPr>
            <p:cNvPr id="14" name="object 14"/>
            <p:cNvSpPr/>
            <p:nvPr/>
          </p:nvSpPr>
          <p:spPr>
            <a:xfrm>
              <a:off x="4342257" y="169798"/>
              <a:ext cx="4676775" cy="338327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24750" y="3592321"/>
              <a:ext cx="4667249" cy="32656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71315" cy="6858000"/>
            <a:chOff x="0" y="0"/>
            <a:chExt cx="417131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852"/>
              <a:ext cx="4055617" cy="68561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3282"/>
              <a:ext cx="4055567" cy="68347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4008" y="403098"/>
            <a:ext cx="2421255" cy="7493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434"/>
              </a:spcBef>
            </a:pPr>
            <a:r>
              <a:rPr spc="-10" dirty="0"/>
              <a:t>DISTRIBUTION OF  </a:t>
            </a:r>
            <a:r>
              <a:rPr spc="-45" dirty="0"/>
              <a:t>OCCUPATION</a:t>
            </a:r>
            <a:r>
              <a:rPr spc="-80" dirty="0"/>
              <a:t> </a:t>
            </a:r>
            <a:r>
              <a:rPr spc="-10" dirty="0"/>
              <a:t>TYPE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3340" y="1363442"/>
            <a:ext cx="2648585" cy="28409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graph,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can</a:t>
            </a:r>
            <a:r>
              <a:rPr sz="14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conclude</a:t>
            </a:r>
            <a:endParaRPr sz="14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that:</a:t>
            </a:r>
            <a:endParaRPr sz="1400">
              <a:latin typeface="Carlito"/>
              <a:cs typeface="Carlito"/>
            </a:endParaRPr>
          </a:p>
          <a:p>
            <a:pPr marL="241300" marR="5080" indent="-229235">
              <a:lnSpc>
                <a:spcPct val="120000"/>
              </a:lnSpc>
              <a:spcBef>
                <a:spcPts val="994"/>
              </a:spcBef>
              <a:buSzPct val="125000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Laborers are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most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likely to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make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payment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on time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compared to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other non-defaulter occupation  types considering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total</a:t>
            </a:r>
            <a:r>
              <a:rPr sz="14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count.</a:t>
            </a:r>
            <a:endParaRPr sz="1400">
              <a:latin typeface="Carlito"/>
              <a:cs typeface="Carlito"/>
            </a:endParaRPr>
          </a:p>
          <a:p>
            <a:pPr marL="241300" marR="5080" indent="-229235">
              <a:lnSpc>
                <a:spcPct val="120000"/>
              </a:lnSpc>
              <a:spcBef>
                <a:spcPts val="1010"/>
              </a:spcBef>
              <a:buSzPct val="125000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Whereas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HR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staff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and IT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staff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less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likely to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make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payment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on time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compared to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other occupations.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812" y="0"/>
            <a:ext cx="1166018" cy="23670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8636"/>
            <a:ext cx="1214120" cy="6849745"/>
            <a:chOff x="0" y="8636"/>
            <a:chExt cx="1214120" cy="6849745"/>
          </a:xfrm>
        </p:grpSpPr>
        <p:sp>
          <p:nvSpPr>
            <p:cNvPr id="9" name="object 9"/>
            <p:cNvSpPr/>
            <p:nvPr/>
          </p:nvSpPr>
          <p:spPr>
            <a:xfrm>
              <a:off x="4763" y="3549650"/>
              <a:ext cx="228599" cy="660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25" y="95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4481449"/>
              <a:ext cx="257175" cy="23622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8125" y="4867275"/>
              <a:ext cx="975518" cy="19907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447921" y="0"/>
            <a:ext cx="7478395" cy="6858000"/>
            <a:chOff x="4447921" y="0"/>
            <a:chExt cx="7478395" cy="6858000"/>
          </a:xfrm>
        </p:grpSpPr>
        <p:sp>
          <p:nvSpPr>
            <p:cNvPr id="14" name="object 14"/>
            <p:cNvSpPr/>
            <p:nvPr/>
          </p:nvSpPr>
          <p:spPr>
            <a:xfrm>
              <a:off x="4447921" y="0"/>
              <a:ext cx="4752975" cy="386664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82739" y="3722877"/>
              <a:ext cx="4743450" cy="31351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00" y="4825"/>
              <a:ext cx="23812" cy="21812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337" y="2176526"/>
              <a:ext cx="190500" cy="190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575" y="4021201"/>
              <a:ext cx="190500" cy="1888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0025" y="4825"/>
              <a:ext cx="369887" cy="18112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3237" y="1801876"/>
              <a:ext cx="190500" cy="18884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5750" y="4825"/>
              <a:ext cx="369887" cy="143027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6100" y="0"/>
              <a:ext cx="152400" cy="9128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8962" y="1420875"/>
              <a:ext cx="190500" cy="1905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8962" y="903350"/>
              <a:ext cx="190500" cy="1905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1350" y="0"/>
              <a:ext cx="422275" cy="52705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27906" y="488950"/>
              <a:ext cx="147637" cy="1477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25" y="1801876"/>
              <a:ext cx="123825" cy="1270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3549650"/>
              <a:ext cx="138112" cy="48107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8587" y="1382775"/>
              <a:ext cx="142875" cy="47625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4787" y="1849501"/>
              <a:ext cx="114300" cy="10795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3350" y="4662487"/>
              <a:ext cx="23812" cy="218122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3837" y="5041900"/>
              <a:ext cx="369887" cy="180181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387" y="4481448"/>
              <a:ext cx="190500" cy="1905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5627687"/>
              <a:ext cx="71437" cy="121602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7050" y="4867275"/>
              <a:ext cx="190500" cy="18884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9562" y="5422900"/>
              <a:ext cx="374650" cy="142557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9912" y="5945187"/>
              <a:ext cx="152400" cy="912812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2775" y="5246751"/>
              <a:ext cx="190500" cy="1905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2775" y="5764212"/>
              <a:ext cx="190500" cy="1905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9925" y="6330950"/>
              <a:ext cx="417512" cy="51752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49337" y="6221412"/>
              <a:ext cx="150018" cy="14763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483975" y="0"/>
              <a:ext cx="417575" cy="51282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371992" y="474726"/>
              <a:ext cx="150082" cy="15240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631548" y="1539875"/>
              <a:ext cx="188975" cy="19050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531600" y="5694362"/>
              <a:ext cx="298450" cy="115411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772900" y="5551551"/>
              <a:ext cx="157225" cy="155511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710923" y="4825"/>
              <a:ext cx="304800" cy="154457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636375" y="4867275"/>
              <a:ext cx="188975" cy="188849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441048" y="5046726"/>
              <a:ext cx="307975" cy="1801749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849100" y="6416675"/>
              <a:ext cx="190500" cy="188912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939523" y="6596063"/>
              <a:ext cx="23813" cy="252412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1220216" y="705434"/>
            <a:ext cx="36214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Problem</a:t>
            </a:r>
            <a:r>
              <a:rPr sz="3600" spc="-90" dirty="0"/>
              <a:t> </a:t>
            </a:r>
            <a:r>
              <a:rPr sz="3600" spc="-20" dirty="0"/>
              <a:t>Statement</a:t>
            </a:r>
            <a:endParaRPr sz="3600"/>
          </a:p>
        </p:txBody>
      </p:sp>
      <p:sp>
        <p:nvSpPr>
          <p:cNvPr id="41" name="object 41"/>
          <p:cNvSpPr txBox="1"/>
          <p:nvPr/>
        </p:nvSpPr>
        <p:spPr>
          <a:xfrm>
            <a:off x="1220216" y="2242540"/>
            <a:ext cx="9747885" cy="234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065">
              <a:lnSpc>
                <a:spcPct val="12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Identifying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patterns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indicate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if a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client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paying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their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installments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may 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be used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taking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actions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denying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loan,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reducing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amount of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loan, lending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(to 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risky applicants)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higher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interest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rate,</a:t>
            </a:r>
            <a:r>
              <a:rPr sz="20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etc.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120100"/>
              </a:lnSpc>
              <a:spcBef>
                <a:spcPts val="990"/>
              </a:spcBef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Understand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driving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factors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(or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driver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variables) behind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loan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default,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i.e.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variables 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strong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indicators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default.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company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utilize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knowledge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its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portfolio 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risk</a:t>
            </a:r>
            <a:r>
              <a:rPr sz="20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assessment.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044" y="1565528"/>
            <a:ext cx="5839460" cy="22701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SEGMENTED </a:t>
            </a:r>
            <a:r>
              <a:rPr sz="3200" spc="-45" dirty="0">
                <a:solidFill>
                  <a:srgbClr val="FFFFFF"/>
                </a:solidFill>
                <a:latin typeface="Carlito"/>
                <a:cs typeface="Carlito"/>
              </a:rPr>
              <a:t>UNIVARIATE </a:t>
            </a:r>
            <a:r>
              <a:rPr sz="3200" spc="-40" dirty="0">
                <a:solidFill>
                  <a:srgbClr val="FFFFFF"/>
                </a:solidFill>
                <a:latin typeface="Carlito"/>
                <a:cs typeface="Carlito"/>
              </a:rPr>
              <a:t>ANALYSIS 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ts val="3210"/>
              </a:lnSpc>
            </a:pPr>
            <a:r>
              <a:rPr sz="3200" spc="-50" dirty="0">
                <a:solidFill>
                  <a:srgbClr val="FFFFFF"/>
                </a:solidFill>
                <a:latin typeface="Carlito"/>
                <a:cs typeface="Carlito"/>
              </a:rPr>
              <a:t>TARGET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r>
              <a:rPr sz="3200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Carlito"/>
                <a:cs typeface="Carlito"/>
              </a:rPr>
              <a:t>(NON-DEFAULTERS)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ts val="3454"/>
              </a:lnSpc>
            </a:pP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&amp;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</a:pPr>
            <a:r>
              <a:rPr sz="3200" spc="-50" dirty="0">
                <a:solidFill>
                  <a:srgbClr val="FFFFFF"/>
                </a:solidFill>
                <a:latin typeface="Carlito"/>
                <a:cs typeface="Carlito"/>
              </a:rPr>
              <a:t>TARGET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r>
              <a:rPr sz="32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Carlito"/>
                <a:cs typeface="Carlito"/>
              </a:rPr>
              <a:t>(DEFAULTERS)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00" y="4825"/>
              <a:ext cx="23812" cy="21812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337" y="2176526"/>
              <a:ext cx="190500" cy="190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575" y="4021201"/>
              <a:ext cx="190500" cy="1888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0025" y="4825"/>
              <a:ext cx="369887" cy="18112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3237" y="1801876"/>
              <a:ext cx="190500" cy="18884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5750" y="4825"/>
              <a:ext cx="369887" cy="143027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6100" y="0"/>
              <a:ext cx="152400" cy="9128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8962" y="1420875"/>
              <a:ext cx="190500" cy="1905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8962" y="903350"/>
              <a:ext cx="190500" cy="1905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1350" y="0"/>
              <a:ext cx="422275" cy="52705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27906" y="488950"/>
              <a:ext cx="147637" cy="1477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25" y="1801876"/>
              <a:ext cx="123825" cy="1270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3549650"/>
              <a:ext cx="138112" cy="48107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8587" y="1382775"/>
              <a:ext cx="142875" cy="47625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4787" y="1849501"/>
              <a:ext cx="114300" cy="10795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3350" y="4662487"/>
              <a:ext cx="23812" cy="218122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3837" y="5041900"/>
              <a:ext cx="369887" cy="180181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387" y="4481448"/>
              <a:ext cx="190500" cy="1905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5627687"/>
              <a:ext cx="71437" cy="121602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7050" y="4867275"/>
              <a:ext cx="190500" cy="18884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9562" y="5422900"/>
              <a:ext cx="374650" cy="142557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9912" y="5945187"/>
              <a:ext cx="152400" cy="912812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2775" y="5246751"/>
              <a:ext cx="190500" cy="1905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2775" y="5764212"/>
              <a:ext cx="190500" cy="1905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9925" y="6330950"/>
              <a:ext cx="417512" cy="51752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49337" y="6221412"/>
              <a:ext cx="150018" cy="14763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483975" y="0"/>
              <a:ext cx="417575" cy="51282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371992" y="474726"/>
              <a:ext cx="150082" cy="15240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631548" y="1539875"/>
              <a:ext cx="188975" cy="19050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531600" y="5694362"/>
              <a:ext cx="298450" cy="115411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772900" y="5551551"/>
              <a:ext cx="157225" cy="155511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710923" y="4825"/>
              <a:ext cx="304800" cy="154457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636375" y="4867275"/>
              <a:ext cx="188975" cy="188849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441048" y="5046726"/>
              <a:ext cx="307975" cy="1801749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849100" y="6416675"/>
              <a:ext cx="190500" cy="188912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939523" y="6596063"/>
              <a:ext cx="23813" cy="252412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1" name="object 41"/>
            <p:cNvSpPr/>
            <p:nvPr/>
          </p:nvSpPr>
          <p:spPr>
            <a:xfrm>
              <a:off x="0" y="0"/>
              <a:ext cx="12192000" cy="6857996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90" y="0"/>
              <a:ext cx="4061587" cy="6857996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171188" cy="6857999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1852"/>
              <a:ext cx="4055617" cy="6856145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23282"/>
              <a:ext cx="4055567" cy="6834714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934008" y="231470"/>
            <a:ext cx="2389505" cy="10922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just">
              <a:lnSpc>
                <a:spcPts val="2700"/>
              </a:lnSpc>
              <a:spcBef>
                <a:spcPts val="434"/>
              </a:spcBef>
            </a:pPr>
            <a:r>
              <a:rPr spc="-10" dirty="0"/>
              <a:t>DISTRIBUTION </a:t>
            </a:r>
            <a:r>
              <a:rPr dirty="0"/>
              <a:t>OF  </a:t>
            </a:r>
            <a:r>
              <a:rPr spc="-10" dirty="0"/>
              <a:t>INCOME </a:t>
            </a:r>
            <a:r>
              <a:rPr spc="-5" dirty="0"/>
              <a:t>RANGE</a:t>
            </a:r>
            <a:r>
              <a:rPr spc="-50" dirty="0"/>
              <a:t> </a:t>
            </a:r>
            <a:r>
              <a:rPr spc="-5" dirty="0"/>
              <a:t>&amp;  </a:t>
            </a:r>
            <a:r>
              <a:rPr spc="-15" dirty="0"/>
              <a:t>CODE</a:t>
            </a:r>
            <a:r>
              <a:rPr spc="-5" dirty="0"/>
              <a:t> GENDER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923340" y="1369502"/>
            <a:ext cx="2682240" cy="502221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Points to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be concluded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endParaRPr sz="14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170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graph. 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(Target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0)</a:t>
            </a:r>
            <a:endParaRPr sz="1400">
              <a:latin typeface="Carlito"/>
              <a:cs typeface="Carlito"/>
            </a:endParaRPr>
          </a:p>
          <a:p>
            <a:pPr marL="241300" marR="172720" indent="-229235">
              <a:lnSpc>
                <a:spcPct val="110000"/>
              </a:lnSpc>
              <a:spcBef>
                <a:spcPts val="1000"/>
              </a:spcBef>
              <a:buSzPct val="125000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Female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counts are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higher than  male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i.e,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females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variable  income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ranges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tend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to pay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 amount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no difficulties and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become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non-defaulters</a:t>
            </a:r>
            <a:endParaRPr sz="1400">
              <a:latin typeface="Carlito"/>
              <a:cs typeface="Carlito"/>
            </a:endParaRPr>
          </a:p>
          <a:p>
            <a:pPr marL="241300" marR="323215" indent="-229235">
              <a:lnSpc>
                <a:spcPct val="110000"/>
              </a:lnSpc>
              <a:spcBef>
                <a:spcPts val="994"/>
              </a:spcBef>
              <a:buSzPct val="125000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Whereas,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count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of males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becoming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non-defaulter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with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similar income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ranges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14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less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Points to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be concluded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endParaRPr sz="14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170"/>
              </a:spcBef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graph. 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(Target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1)</a:t>
            </a:r>
            <a:endParaRPr sz="1400">
              <a:latin typeface="Carlito"/>
              <a:cs typeface="Carlito"/>
            </a:endParaRPr>
          </a:p>
          <a:p>
            <a:pPr marL="241300" marR="18415" indent="-229235">
              <a:lnSpc>
                <a:spcPct val="110000"/>
              </a:lnSpc>
              <a:spcBef>
                <a:spcPts val="1000"/>
              </a:spcBef>
              <a:buSzPct val="125000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Male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counts are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higher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higher  income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range.</a:t>
            </a:r>
            <a:endParaRPr sz="1400">
              <a:latin typeface="Carlito"/>
              <a:cs typeface="Carlito"/>
            </a:endParaRPr>
          </a:p>
          <a:p>
            <a:pPr marL="241300" marR="5080" indent="-229235" algn="just">
              <a:lnSpc>
                <a:spcPct val="110100"/>
              </a:lnSpc>
              <a:spcBef>
                <a:spcPts val="990"/>
              </a:spcBef>
              <a:buSzPct val="125000"/>
              <a:buFont typeface="Arial"/>
              <a:buChar char="•"/>
              <a:tabLst>
                <a:tab pos="241935" algn="l"/>
              </a:tabLst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Income group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'Medium'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having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more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number of male and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female  defaulter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customer.</a:t>
            </a:r>
            <a:endParaRPr sz="1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180"/>
              </a:spcBef>
              <a:buSzPct val="125000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3812" y="0"/>
            <a:ext cx="1166018" cy="236702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9" name="object 4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0" name="object 50"/>
            <p:cNvSpPr/>
            <p:nvPr/>
          </p:nvSpPr>
          <p:spPr>
            <a:xfrm>
              <a:off x="4763" y="3549650"/>
              <a:ext cx="228599" cy="660400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25" y="95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4481448"/>
              <a:ext cx="257175" cy="2362263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38125" y="4867275"/>
              <a:ext cx="975518" cy="1990725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203191" y="0"/>
              <a:ext cx="4772025" cy="3226562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515225" y="3400425"/>
              <a:ext cx="4676774" cy="3457571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25" y="0"/>
              <a:ext cx="1166018" cy="23670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49650"/>
              <a:ext cx="219075" cy="660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481448"/>
              <a:ext cx="242887" cy="23622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3837" y="4867275"/>
              <a:ext cx="975518" cy="19907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371992" y="0"/>
              <a:ext cx="529558" cy="62712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531600" y="5551551"/>
              <a:ext cx="508000" cy="12969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631548" y="4825"/>
              <a:ext cx="384175" cy="172554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441048" y="4867275"/>
              <a:ext cx="384301" cy="19812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22044" y="1565528"/>
            <a:ext cx="6032500" cy="22701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CONTINUOUS </a:t>
            </a:r>
            <a:r>
              <a:rPr sz="3200" spc="-45" dirty="0">
                <a:solidFill>
                  <a:srgbClr val="FFFFFF"/>
                </a:solidFill>
                <a:latin typeface="Carlito"/>
                <a:cs typeface="Carlito"/>
              </a:rPr>
              <a:t>UNIVARIATE </a:t>
            </a:r>
            <a:r>
              <a:rPr sz="3200" spc="-40" dirty="0">
                <a:solidFill>
                  <a:srgbClr val="FFFFFF"/>
                </a:solidFill>
                <a:latin typeface="Carlito"/>
                <a:cs typeface="Carlito"/>
              </a:rPr>
              <a:t>ANALYSIS 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ts val="3210"/>
              </a:lnSpc>
            </a:pPr>
            <a:r>
              <a:rPr sz="3200" spc="-50" dirty="0">
                <a:solidFill>
                  <a:srgbClr val="FFFFFF"/>
                </a:solidFill>
                <a:latin typeface="Carlito"/>
                <a:cs typeface="Carlito"/>
              </a:rPr>
              <a:t>TARGET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r>
              <a:rPr sz="3200" spc="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Carlito"/>
                <a:cs typeface="Carlito"/>
              </a:rPr>
              <a:t>(NON-DEFAULTERS)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ts val="3454"/>
              </a:lnSpc>
            </a:pP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&amp;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</a:pPr>
            <a:r>
              <a:rPr sz="3200" spc="-50" dirty="0">
                <a:solidFill>
                  <a:srgbClr val="FFFFFF"/>
                </a:solidFill>
                <a:latin typeface="Carlito"/>
                <a:cs typeface="Carlito"/>
              </a:rPr>
              <a:t>TARGET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r>
              <a:rPr sz="32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Carlito"/>
                <a:cs typeface="Carlito"/>
              </a:rPr>
              <a:t>(DEFAULTERS)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71315" cy="6858000"/>
            <a:chOff x="0" y="0"/>
            <a:chExt cx="417131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852"/>
              <a:ext cx="4055617" cy="68561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3282"/>
              <a:ext cx="4055567" cy="68347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4008" y="895553"/>
            <a:ext cx="2577465" cy="83629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5" dirty="0"/>
              <a:t>DISTRIBUTION</a:t>
            </a:r>
            <a:r>
              <a:rPr sz="2800" spc="-85" dirty="0"/>
              <a:t> </a:t>
            </a:r>
            <a:r>
              <a:rPr sz="2800" spc="-10" dirty="0"/>
              <a:t>OF  </a:t>
            </a:r>
            <a:r>
              <a:rPr sz="2800" spc="-5" dirty="0"/>
              <a:t>AMT</a:t>
            </a:r>
            <a:r>
              <a:rPr sz="2800" spc="10" dirty="0"/>
              <a:t> </a:t>
            </a:r>
            <a:r>
              <a:rPr sz="2800" spc="-10" dirty="0"/>
              <a:t>CREDIT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923340" y="2254733"/>
            <a:ext cx="2578100" cy="2711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3204">
              <a:lnSpc>
                <a:spcPct val="12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Points to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be concluded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graph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on the right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side.</a:t>
            </a:r>
            <a:endParaRPr sz="1400">
              <a:latin typeface="Carlito"/>
              <a:cs typeface="Carlito"/>
            </a:endParaRPr>
          </a:p>
          <a:p>
            <a:pPr marL="241300" marR="18415" indent="-229235">
              <a:lnSpc>
                <a:spcPct val="120000"/>
              </a:lnSpc>
              <a:spcBef>
                <a:spcPts val="994"/>
              </a:spcBef>
              <a:buSzPct val="125000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AMT_CREDIT Defaults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highest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500000-1000000</a:t>
            </a:r>
            <a:r>
              <a:rPr sz="1400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400">
              <a:latin typeface="Carlito"/>
              <a:cs typeface="Carlito"/>
            </a:endParaRPr>
          </a:p>
          <a:p>
            <a:pPr marL="241300" marR="5080" indent="-229235">
              <a:lnSpc>
                <a:spcPct val="120000"/>
              </a:lnSpc>
              <a:spcBef>
                <a:spcPts val="1010"/>
              </a:spcBef>
              <a:buSzPct val="125000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AMT_CREDIT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for non-defaulters 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highest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for range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0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4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500000.</a:t>
            </a:r>
            <a:endParaRPr sz="1400">
              <a:latin typeface="Carlito"/>
              <a:cs typeface="Carlito"/>
            </a:endParaRPr>
          </a:p>
          <a:p>
            <a:pPr marL="241300" marR="5080" indent="-229235">
              <a:lnSpc>
                <a:spcPct val="120100"/>
              </a:lnSpc>
              <a:spcBef>
                <a:spcPts val="995"/>
              </a:spcBef>
              <a:buSzPct val="125000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Chances of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people with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credit  range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of 0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500000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more for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being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4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non-defaulter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214120" cy="6858000"/>
            <a:chOff x="0" y="0"/>
            <a:chExt cx="1214120" cy="6858000"/>
          </a:xfrm>
        </p:grpSpPr>
        <p:sp>
          <p:nvSpPr>
            <p:cNvPr id="8" name="object 8"/>
            <p:cNvSpPr/>
            <p:nvPr/>
          </p:nvSpPr>
          <p:spPr>
            <a:xfrm>
              <a:off x="23812" y="0"/>
              <a:ext cx="1166018" cy="23670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63" y="3549650"/>
              <a:ext cx="228599" cy="660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25" y="95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4481448"/>
              <a:ext cx="257175" cy="23622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8125" y="4867275"/>
              <a:ext cx="975518" cy="19907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271009" y="0"/>
            <a:ext cx="7568565" cy="6858000"/>
            <a:chOff x="4271009" y="0"/>
            <a:chExt cx="7568565" cy="6858000"/>
          </a:xfrm>
        </p:grpSpPr>
        <p:sp>
          <p:nvSpPr>
            <p:cNvPr id="14" name="object 14"/>
            <p:cNvSpPr/>
            <p:nvPr/>
          </p:nvSpPr>
          <p:spPr>
            <a:xfrm>
              <a:off x="4271009" y="0"/>
              <a:ext cx="4714874" cy="34480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48270" y="3476625"/>
              <a:ext cx="4591050" cy="338137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71315" cy="6858000"/>
            <a:chOff x="0" y="0"/>
            <a:chExt cx="417131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852"/>
              <a:ext cx="4055617" cy="68561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3282"/>
              <a:ext cx="4055567" cy="68347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4008" y="703529"/>
            <a:ext cx="2577465" cy="12204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5" dirty="0"/>
              <a:t>DISTRIBUTION</a:t>
            </a:r>
            <a:r>
              <a:rPr sz="2800" spc="-85" dirty="0"/>
              <a:t> </a:t>
            </a:r>
            <a:r>
              <a:rPr sz="2800" spc="-10" dirty="0"/>
              <a:t>OF  CNT </a:t>
            </a:r>
            <a:r>
              <a:rPr sz="2800" spc="-60" dirty="0"/>
              <a:t>FAM  </a:t>
            </a:r>
            <a:r>
              <a:rPr sz="2800" spc="-10" dirty="0"/>
              <a:t>MEMBERS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923340" y="2254733"/>
            <a:ext cx="2628265" cy="143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3370">
              <a:lnSpc>
                <a:spcPct val="12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Points to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be concluded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graph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on the right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side.</a:t>
            </a:r>
            <a:endParaRPr sz="1400">
              <a:latin typeface="Carlito"/>
              <a:cs typeface="Carlito"/>
            </a:endParaRPr>
          </a:p>
          <a:p>
            <a:pPr marL="241300" marR="5080" indent="-229235">
              <a:lnSpc>
                <a:spcPct val="120000"/>
              </a:lnSpc>
              <a:spcBef>
                <a:spcPts val="994"/>
              </a:spcBef>
              <a:buSzPct val="125000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can see that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family of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3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applies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loan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more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often than the  other families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214120" cy="6858000"/>
            <a:chOff x="0" y="0"/>
            <a:chExt cx="1214120" cy="6858000"/>
          </a:xfrm>
        </p:grpSpPr>
        <p:sp>
          <p:nvSpPr>
            <p:cNvPr id="8" name="object 8"/>
            <p:cNvSpPr/>
            <p:nvPr/>
          </p:nvSpPr>
          <p:spPr>
            <a:xfrm>
              <a:off x="23812" y="0"/>
              <a:ext cx="1166018" cy="23670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63" y="3549650"/>
              <a:ext cx="228599" cy="660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25" y="95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4481448"/>
              <a:ext cx="257175" cy="23622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8125" y="4867275"/>
              <a:ext cx="975518" cy="19907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407408" y="169545"/>
            <a:ext cx="7435850" cy="6688455"/>
            <a:chOff x="4407408" y="169545"/>
            <a:chExt cx="7435850" cy="6688455"/>
          </a:xfrm>
        </p:grpSpPr>
        <p:sp>
          <p:nvSpPr>
            <p:cNvPr id="14" name="object 14"/>
            <p:cNvSpPr/>
            <p:nvPr/>
          </p:nvSpPr>
          <p:spPr>
            <a:xfrm>
              <a:off x="4407408" y="169545"/>
              <a:ext cx="4781549" cy="34099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09206" y="3592321"/>
              <a:ext cx="4733925" cy="32656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25" y="0"/>
              <a:ext cx="1166018" cy="23670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49650"/>
              <a:ext cx="219075" cy="660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481448"/>
              <a:ext cx="242887" cy="23622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3837" y="4867275"/>
              <a:ext cx="975518" cy="19907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371992" y="0"/>
              <a:ext cx="529558" cy="62712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531600" y="5551551"/>
              <a:ext cx="508000" cy="12969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631548" y="4825"/>
              <a:ext cx="384175" cy="172554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441048" y="4867275"/>
              <a:ext cx="384301" cy="19812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11655" y="918159"/>
            <a:ext cx="52857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725" indent="-454659">
              <a:lnSpc>
                <a:spcPct val="100000"/>
              </a:lnSpc>
              <a:spcBef>
                <a:spcPts val="100"/>
              </a:spcBef>
              <a:buSzPct val="88888"/>
              <a:buFont typeface="Wingdings"/>
              <a:buChar char=""/>
              <a:tabLst>
                <a:tab pos="467359" algn="l"/>
              </a:tabLst>
            </a:pPr>
            <a:r>
              <a:rPr sz="3600" spc="-50" dirty="0">
                <a:latin typeface="Carlito"/>
                <a:cs typeface="Carlito"/>
              </a:rPr>
              <a:t>BIVARIATE </a:t>
            </a:r>
            <a:r>
              <a:rPr sz="3600" spc="-150" dirty="0">
                <a:latin typeface="Carlito"/>
                <a:cs typeface="Carlito"/>
              </a:rPr>
              <a:t>DATA</a:t>
            </a:r>
            <a:r>
              <a:rPr sz="3600" spc="-25" dirty="0">
                <a:latin typeface="Carlito"/>
                <a:cs typeface="Carlito"/>
              </a:rPr>
              <a:t> </a:t>
            </a:r>
            <a:r>
              <a:rPr sz="3600" spc="-45" dirty="0">
                <a:latin typeface="Carlito"/>
                <a:cs typeface="Carlito"/>
              </a:rPr>
              <a:t>ANALYSIS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85697" y="2386330"/>
            <a:ext cx="5459730" cy="22701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NUMERICAL </a:t>
            </a:r>
            <a:r>
              <a:rPr sz="3200" spc="-50" dirty="0">
                <a:solidFill>
                  <a:srgbClr val="FFFFFF"/>
                </a:solidFill>
                <a:latin typeface="Carlito"/>
                <a:cs typeface="Carlito"/>
              </a:rPr>
              <a:t>BIVARIATE </a:t>
            </a:r>
            <a:r>
              <a:rPr sz="3200" spc="-40" dirty="0">
                <a:solidFill>
                  <a:srgbClr val="FFFFFF"/>
                </a:solidFill>
                <a:latin typeface="Carlito"/>
                <a:cs typeface="Carlito"/>
              </a:rPr>
              <a:t>ANALYSIS 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ts val="3210"/>
              </a:lnSpc>
            </a:pPr>
            <a:r>
              <a:rPr sz="3200" spc="-50" dirty="0">
                <a:solidFill>
                  <a:srgbClr val="FFFFFF"/>
                </a:solidFill>
                <a:latin typeface="Carlito"/>
                <a:cs typeface="Carlito"/>
              </a:rPr>
              <a:t>TARGET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r>
              <a:rPr sz="3200" spc="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Carlito"/>
                <a:cs typeface="Carlito"/>
              </a:rPr>
              <a:t>(NON-DEFAULTERS)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ts val="3460"/>
              </a:lnSpc>
            </a:pP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&amp;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</a:pPr>
            <a:r>
              <a:rPr sz="3200" spc="-50" dirty="0">
                <a:solidFill>
                  <a:srgbClr val="FFFFFF"/>
                </a:solidFill>
                <a:latin typeface="Carlito"/>
                <a:cs typeface="Carlito"/>
              </a:rPr>
              <a:t>TARGET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r>
              <a:rPr sz="32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Carlito"/>
                <a:cs typeface="Carlito"/>
              </a:rPr>
              <a:t>(DEFAULTERS)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71315" cy="6858000"/>
            <a:chOff x="0" y="0"/>
            <a:chExt cx="417131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852"/>
              <a:ext cx="4055617" cy="68561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3282"/>
              <a:ext cx="4055567" cy="68347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3327" y="491109"/>
            <a:ext cx="2683510" cy="13792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85"/>
              </a:spcBef>
            </a:pPr>
            <a:r>
              <a:rPr sz="2400" spc="-10" dirty="0"/>
              <a:t>DISTRIBUTION </a:t>
            </a:r>
            <a:r>
              <a:rPr sz="2400" spc="-5" dirty="0"/>
              <a:t>OF  CREDIT AMOUNT </a:t>
            </a:r>
            <a:r>
              <a:rPr sz="2400" spc="-45" dirty="0"/>
              <a:t>V/S  </a:t>
            </a:r>
            <a:r>
              <a:rPr sz="2400" spc="-30" dirty="0"/>
              <a:t>EDUCATION </a:t>
            </a:r>
            <a:r>
              <a:rPr sz="2400" spc="-75" dirty="0"/>
              <a:t>STATUS </a:t>
            </a:r>
            <a:r>
              <a:rPr sz="2400" dirty="0"/>
              <a:t>–  </a:t>
            </a:r>
            <a:r>
              <a:rPr sz="2400" spc="-40" dirty="0"/>
              <a:t>TARGET</a:t>
            </a:r>
            <a:r>
              <a:rPr sz="2400" spc="-5" dirty="0"/>
              <a:t> </a:t>
            </a:r>
            <a:r>
              <a:rPr sz="2400" dirty="0"/>
              <a:t>0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923340" y="1977618"/>
            <a:ext cx="2663825" cy="4250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9565">
              <a:lnSpc>
                <a:spcPct val="12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Points to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be concluded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graph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son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right side.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FFFFFF"/>
                </a:solidFill>
                <a:latin typeface="Carlito"/>
                <a:cs typeface="Carlito"/>
              </a:rPr>
              <a:t>Common</a:t>
            </a:r>
            <a:r>
              <a:rPr sz="1200" b="1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Inference:</a:t>
            </a:r>
            <a:endParaRPr sz="1200">
              <a:latin typeface="Carlito"/>
              <a:cs typeface="Carlito"/>
            </a:endParaRPr>
          </a:p>
          <a:p>
            <a:pPr marL="166370" marR="62230" indent="-166370" algn="just">
              <a:lnSpc>
                <a:spcPct val="120000"/>
              </a:lnSpc>
              <a:spcBef>
                <a:spcPts val="1010"/>
              </a:spcBef>
              <a:buAutoNum type="arabicPeriod"/>
              <a:tabLst>
                <a:tab pos="166370" algn="l"/>
              </a:tabLst>
            </a:pPr>
            <a:r>
              <a:rPr sz="1200" b="1" spc="-2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sz="1200" b="1" spc="-30" dirty="0">
                <a:solidFill>
                  <a:srgbClr val="FFFFFF"/>
                </a:solidFill>
                <a:latin typeface="Carlito"/>
                <a:cs typeface="Carlito"/>
              </a:rPr>
              <a:t>say, </a:t>
            </a:r>
            <a:r>
              <a:rPr sz="1200" b="1" spc="-5" dirty="0">
                <a:solidFill>
                  <a:srgbClr val="FFFFFF"/>
                </a:solidFill>
                <a:latin typeface="Carlito"/>
                <a:cs typeface="Carlito"/>
              </a:rPr>
              <a:t>single/not married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people  </a:t>
            </a:r>
            <a:r>
              <a:rPr sz="1200" b="1" spc="-5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1200" b="1" spc="-15" dirty="0">
                <a:solidFill>
                  <a:srgbClr val="FFFFFF"/>
                </a:solidFill>
                <a:latin typeface="Carlito"/>
                <a:cs typeface="Carlito"/>
              </a:rPr>
              <a:t>always </a:t>
            </a:r>
            <a:r>
              <a:rPr sz="1200" b="1" spc="-5" dirty="0">
                <a:solidFill>
                  <a:srgbClr val="FFFFFF"/>
                </a:solidFill>
                <a:latin typeface="Carlito"/>
                <a:cs typeface="Carlito"/>
              </a:rPr>
              <a:t>having less credit amount  as compared to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other</a:t>
            </a:r>
            <a:r>
              <a:rPr sz="1200" b="1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categories.</a:t>
            </a:r>
            <a:endParaRPr sz="1200">
              <a:latin typeface="Carlito"/>
              <a:cs typeface="Carlito"/>
            </a:endParaRPr>
          </a:p>
          <a:p>
            <a:pPr marL="166370" marR="130810" indent="-166370">
              <a:lnSpc>
                <a:spcPct val="120100"/>
              </a:lnSpc>
              <a:spcBef>
                <a:spcPts val="995"/>
              </a:spcBef>
              <a:buAutoNum type="arabicPeriod"/>
              <a:tabLst>
                <a:tab pos="166370" algn="l"/>
              </a:tabLst>
            </a:pP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Those with </a:t>
            </a:r>
            <a:r>
              <a:rPr sz="1200" b="1" spc="-5" dirty="0">
                <a:solidFill>
                  <a:srgbClr val="FFFFFF"/>
                </a:solidFill>
                <a:latin typeface="Carlito"/>
                <a:cs typeface="Carlito"/>
              </a:rPr>
              <a:t>higher education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have 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higher </a:t>
            </a:r>
            <a:r>
              <a:rPr sz="1200" b="1" spc="-5" dirty="0">
                <a:solidFill>
                  <a:srgbClr val="FFFFFF"/>
                </a:solidFill>
                <a:latin typeface="Carlito"/>
                <a:cs typeface="Carlito"/>
              </a:rPr>
              <a:t>credits and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1200" b="1" spc="-5" dirty="0">
                <a:solidFill>
                  <a:srgbClr val="FFFFFF"/>
                </a:solidFill>
                <a:latin typeface="Carlito"/>
                <a:cs typeface="Carlito"/>
              </a:rPr>
              <a:t>more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200" b="1" spc="-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200" b="1" spc="-15" dirty="0">
                <a:solidFill>
                  <a:srgbClr val="FFFFFF"/>
                </a:solidFill>
                <a:latin typeface="Carlito"/>
                <a:cs typeface="Carlito"/>
              </a:rPr>
              <a:t>make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payments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r>
              <a:rPr sz="1200" b="1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rlito"/>
                <a:cs typeface="Carlito"/>
              </a:rPr>
              <a:t>time.</a:t>
            </a:r>
            <a:endParaRPr sz="1200">
              <a:latin typeface="Carlito"/>
              <a:cs typeface="Carlito"/>
            </a:endParaRPr>
          </a:p>
          <a:p>
            <a:pPr marL="166370" marR="5080" indent="-166370">
              <a:lnSpc>
                <a:spcPct val="120000"/>
              </a:lnSpc>
              <a:spcBef>
                <a:spcPts val="994"/>
              </a:spcBef>
              <a:buAutoNum type="arabicPeriod"/>
              <a:tabLst>
                <a:tab pos="166370" algn="l"/>
              </a:tabLst>
            </a:pPr>
            <a:r>
              <a:rPr sz="1200" b="1" spc="-5" dirty="0">
                <a:solidFill>
                  <a:srgbClr val="FFFFFF"/>
                </a:solidFill>
                <a:latin typeface="Carlito"/>
                <a:cs typeface="Carlito"/>
              </a:rPr>
              <a:t>For non-defaulters as well as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defaulters  data, </a:t>
            </a:r>
            <a:r>
              <a:rPr sz="1200" b="1" spc="-5" dirty="0">
                <a:solidFill>
                  <a:srgbClr val="FFFFFF"/>
                </a:solidFill>
                <a:latin typeface="Carlito"/>
                <a:cs typeface="Carlito"/>
              </a:rPr>
              <a:t>more outliers are present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in  </a:t>
            </a:r>
            <a:r>
              <a:rPr sz="1200" b="1" spc="-5" dirty="0">
                <a:solidFill>
                  <a:srgbClr val="FFFFFF"/>
                </a:solidFill>
                <a:latin typeface="Carlito"/>
                <a:cs typeface="Carlito"/>
              </a:rPr>
              <a:t>Higher education and Secondary  education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 type.</a:t>
            </a:r>
            <a:endParaRPr sz="1200">
              <a:latin typeface="Carlito"/>
              <a:cs typeface="Carlito"/>
            </a:endParaRPr>
          </a:p>
          <a:p>
            <a:pPr marL="166370" marR="124460" indent="-166370">
              <a:lnSpc>
                <a:spcPct val="120000"/>
              </a:lnSpc>
              <a:spcBef>
                <a:spcPts val="1010"/>
              </a:spcBef>
              <a:buAutoNum type="arabicPeriod"/>
              <a:tabLst>
                <a:tab pos="166370" algn="l"/>
              </a:tabLst>
            </a:pP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The people with </a:t>
            </a:r>
            <a:r>
              <a:rPr sz="1200" b="1" spc="-5" dirty="0">
                <a:solidFill>
                  <a:srgbClr val="FFFFFF"/>
                </a:solidFill>
                <a:latin typeface="Carlito"/>
                <a:cs typeface="Carlito"/>
              </a:rPr>
              <a:t>secondary and  secondary special education are less 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200" b="1" spc="-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200" b="1" spc="-15" dirty="0">
                <a:solidFill>
                  <a:srgbClr val="FFFFFF"/>
                </a:solidFill>
                <a:latin typeface="Carlito"/>
                <a:cs typeface="Carlito"/>
              </a:rPr>
              <a:t>make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payments </a:t>
            </a:r>
            <a:r>
              <a:rPr sz="1200" b="1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r>
              <a:rPr sz="1200" b="1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rlito"/>
                <a:cs typeface="Carlito"/>
              </a:rPr>
              <a:t>time.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7954009" cy="6858000"/>
            <a:chOff x="0" y="0"/>
            <a:chExt cx="7954009" cy="6858000"/>
          </a:xfrm>
        </p:grpSpPr>
        <p:sp>
          <p:nvSpPr>
            <p:cNvPr id="8" name="object 8"/>
            <p:cNvSpPr/>
            <p:nvPr/>
          </p:nvSpPr>
          <p:spPr>
            <a:xfrm>
              <a:off x="23812" y="0"/>
              <a:ext cx="1166018" cy="23670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63" y="3549650"/>
              <a:ext cx="228599" cy="660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25" y="95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4481448"/>
              <a:ext cx="257175" cy="23622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8125" y="4867275"/>
              <a:ext cx="975518" cy="19907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53408" y="723214"/>
              <a:ext cx="3800474" cy="50196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8145526" y="739825"/>
            <a:ext cx="3876675" cy="50387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71315" cy="6858000"/>
            <a:chOff x="0" y="0"/>
            <a:chExt cx="417131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852"/>
              <a:ext cx="4055617" cy="68561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3282"/>
              <a:ext cx="4055567" cy="68347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3327" y="428625"/>
            <a:ext cx="2315210" cy="13792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85"/>
              </a:spcBef>
            </a:pPr>
            <a:r>
              <a:rPr sz="2400" spc="-10" dirty="0"/>
              <a:t>DISTRIBUTION </a:t>
            </a:r>
            <a:r>
              <a:rPr sz="2400" spc="-5" dirty="0"/>
              <a:t>OF  </a:t>
            </a:r>
            <a:r>
              <a:rPr sz="2400" spc="-10" dirty="0"/>
              <a:t>INCOME</a:t>
            </a:r>
            <a:r>
              <a:rPr sz="2400" spc="-80" dirty="0"/>
              <a:t> </a:t>
            </a:r>
            <a:r>
              <a:rPr sz="2400" spc="-5" dirty="0"/>
              <a:t>AMOUNT  </a:t>
            </a:r>
            <a:r>
              <a:rPr sz="2400" spc="-45" dirty="0"/>
              <a:t>V/S </a:t>
            </a:r>
            <a:r>
              <a:rPr sz="2400" spc="-30" dirty="0"/>
              <a:t>EDUCATION  </a:t>
            </a:r>
            <a:r>
              <a:rPr sz="2400" spc="-65" dirty="0"/>
              <a:t>STATUS- </a:t>
            </a:r>
            <a:r>
              <a:rPr sz="2400" spc="-40" dirty="0"/>
              <a:t>TARGET</a:t>
            </a:r>
            <a:r>
              <a:rPr sz="2400" spc="45" dirty="0"/>
              <a:t> </a:t>
            </a:r>
            <a:r>
              <a:rPr sz="2400" dirty="0"/>
              <a:t>0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923340" y="1899259"/>
            <a:ext cx="2701925" cy="3862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7030">
              <a:lnSpc>
                <a:spcPct val="12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Points to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be concluded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graphs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on the right</a:t>
            </a:r>
            <a:r>
              <a:rPr sz="14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side.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</a:rPr>
              <a:t>Common</a:t>
            </a:r>
            <a:r>
              <a:rPr sz="14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rlito"/>
                <a:cs typeface="Carlito"/>
              </a:rPr>
              <a:t>Inference:</a:t>
            </a:r>
            <a:endParaRPr sz="1400">
              <a:latin typeface="Carlito"/>
              <a:cs typeface="Carlito"/>
            </a:endParaRPr>
          </a:p>
          <a:p>
            <a:pPr marL="241300" marR="5080" indent="-229235">
              <a:lnSpc>
                <a:spcPct val="120000"/>
              </a:lnSpc>
              <a:spcBef>
                <a:spcPts val="1010"/>
              </a:spcBef>
              <a:buSzPct val="125000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</a:rPr>
              <a:t>Those with 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higher </a:t>
            </a: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</a:rPr>
              <a:t>education  </a:t>
            </a:r>
            <a:r>
              <a:rPr sz="1400" b="1" spc="-10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higher </a:t>
            </a: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</a:rPr>
              <a:t>income 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and are  </a:t>
            </a: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</a:rPr>
              <a:t>more </a:t>
            </a:r>
            <a:r>
              <a:rPr sz="1400" b="1" spc="-1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400" b="1" spc="-15" dirty="0">
                <a:solidFill>
                  <a:srgbClr val="FFFFFF"/>
                </a:solidFill>
                <a:latin typeface="Carlito"/>
                <a:cs typeface="Carlito"/>
              </a:rPr>
              <a:t>make </a:t>
            </a: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</a:rPr>
              <a:t>payments</a:t>
            </a:r>
            <a:r>
              <a:rPr sz="1400" b="1" spc="-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on  time.</a:t>
            </a:r>
            <a:endParaRPr sz="1400">
              <a:latin typeface="Carlito"/>
              <a:cs typeface="Carlito"/>
            </a:endParaRPr>
          </a:p>
          <a:p>
            <a:pPr marL="241300" marR="126364" indent="-229235">
              <a:lnSpc>
                <a:spcPct val="120000"/>
              </a:lnSpc>
              <a:spcBef>
                <a:spcPts val="994"/>
              </a:spcBef>
              <a:buSzPct val="125000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</a:rPr>
              <a:t>For non-defaulters 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</a:rPr>
              <a:t>well 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as  </a:t>
            </a:r>
            <a:r>
              <a:rPr sz="1400" b="1" spc="-10" dirty="0">
                <a:solidFill>
                  <a:srgbClr val="FFFFFF"/>
                </a:solidFill>
                <a:latin typeface="Carlito"/>
                <a:cs typeface="Carlito"/>
              </a:rPr>
              <a:t>defaulters </a:t>
            </a: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</a:rPr>
              <a:t>data, more 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outliers  are </a:t>
            </a: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</a:rPr>
              <a:t>present 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in Higher</a:t>
            </a:r>
            <a:r>
              <a:rPr sz="1400" b="1" spc="-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</a:rPr>
              <a:t>education  type.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Arial"/>
              <a:buChar char="•"/>
            </a:pPr>
            <a:endParaRPr sz="105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SzPct val="125000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</a:rPr>
              <a:t>People with 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less </a:t>
            </a: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</a:rPr>
              <a:t>income</a:t>
            </a:r>
            <a:r>
              <a:rPr sz="1400" b="1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amount</a:t>
            </a:r>
            <a:endParaRPr sz="14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340"/>
              </a:spcBef>
            </a:pP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</a:rPr>
              <a:t>tend to 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be</a:t>
            </a:r>
            <a:r>
              <a:rPr sz="1400" b="1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</a:rPr>
              <a:t>defaulters.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812" y="0"/>
            <a:ext cx="1166018" cy="23670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8636"/>
            <a:ext cx="8046720" cy="6849745"/>
            <a:chOff x="0" y="8636"/>
            <a:chExt cx="8046720" cy="6849745"/>
          </a:xfrm>
        </p:grpSpPr>
        <p:sp>
          <p:nvSpPr>
            <p:cNvPr id="9" name="object 9"/>
            <p:cNvSpPr/>
            <p:nvPr/>
          </p:nvSpPr>
          <p:spPr>
            <a:xfrm>
              <a:off x="4763" y="3549650"/>
              <a:ext cx="228599" cy="660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25" y="95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4481449"/>
              <a:ext cx="257175" cy="23622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8125" y="4867275"/>
              <a:ext cx="975518" cy="19907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10609" y="822909"/>
              <a:ext cx="3935984" cy="54342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8343900" y="826516"/>
            <a:ext cx="3848099" cy="54828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0216" y="1493646"/>
            <a:ext cx="5731510" cy="22701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CONTINUOUS </a:t>
            </a:r>
            <a:r>
              <a:rPr sz="3200" spc="-50" dirty="0">
                <a:solidFill>
                  <a:srgbClr val="FFFFFF"/>
                </a:solidFill>
                <a:latin typeface="Carlito"/>
                <a:cs typeface="Carlito"/>
              </a:rPr>
              <a:t>BIVARIATE </a:t>
            </a:r>
            <a:r>
              <a:rPr sz="3200" spc="-40" dirty="0">
                <a:solidFill>
                  <a:srgbClr val="FFFFFF"/>
                </a:solidFill>
                <a:latin typeface="Carlito"/>
                <a:cs typeface="Carlito"/>
              </a:rPr>
              <a:t>ANALYSIS 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ts val="3210"/>
              </a:lnSpc>
            </a:pPr>
            <a:r>
              <a:rPr sz="3200" spc="-50" dirty="0">
                <a:solidFill>
                  <a:srgbClr val="FFFFFF"/>
                </a:solidFill>
                <a:latin typeface="Carlito"/>
                <a:cs typeface="Carlito"/>
              </a:rPr>
              <a:t>TARGET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r>
              <a:rPr sz="3200" spc="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Carlito"/>
                <a:cs typeface="Carlito"/>
              </a:rPr>
              <a:t>(NON-DEFAULTERS)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ts val="3454"/>
              </a:lnSpc>
            </a:pP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&amp;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</a:pPr>
            <a:r>
              <a:rPr sz="3200" spc="-50" dirty="0">
                <a:solidFill>
                  <a:srgbClr val="FFFFFF"/>
                </a:solidFill>
                <a:latin typeface="Carlito"/>
                <a:cs typeface="Carlito"/>
              </a:rPr>
              <a:t>TARGET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r>
              <a:rPr sz="32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Carlito"/>
                <a:cs typeface="Carlito"/>
              </a:rPr>
              <a:t>(DEFAULTERS)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00" y="4825"/>
              <a:ext cx="23812" cy="21812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337" y="2176526"/>
              <a:ext cx="190500" cy="190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575" y="4021201"/>
              <a:ext cx="190500" cy="1888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0025" y="4825"/>
              <a:ext cx="369887" cy="18112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3237" y="1801876"/>
              <a:ext cx="190500" cy="18884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5750" y="4825"/>
              <a:ext cx="369887" cy="143027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6100" y="0"/>
              <a:ext cx="152400" cy="9128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8962" y="1420875"/>
              <a:ext cx="190500" cy="1905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8962" y="903350"/>
              <a:ext cx="190500" cy="1905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1350" y="0"/>
              <a:ext cx="422275" cy="52705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27906" y="488950"/>
              <a:ext cx="147637" cy="1477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25" y="1801876"/>
              <a:ext cx="123825" cy="1270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3549650"/>
              <a:ext cx="138112" cy="48107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8587" y="1382775"/>
              <a:ext cx="142875" cy="47625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4787" y="1849501"/>
              <a:ext cx="114300" cy="10795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3350" y="4662487"/>
              <a:ext cx="23812" cy="218122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3837" y="5041900"/>
              <a:ext cx="369887" cy="180181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387" y="4481448"/>
              <a:ext cx="190500" cy="1905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5627687"/>
              <a:ext cx="71437" cy="121602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7050" y="4867275"/>
              <a:ext cx="190500" cy="18884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9562" y="5422900"/>
              <a:ext cx="374650" cy="142557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9912" y="5945187"/>
              <a:ext cx="152400" cy="912812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2775" y="5246751"/>
              <a:ext cx="190500" cy="1905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2775" y="5764212"/>
              <a:ext cx="190500" cy="1905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9925" y="6330950"/>
              <a:ext cx="417512" cy="51752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49337" y="6221412"/>
              <a:ext cx="150018" cy="14763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483975" y="0"/>
              <a:ext cx="417575" cy="51282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371992" y="474726"/>
              <a:ext cx="150082" cy="15240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631548" y="1539875"/>
              <a:ext cx="188975" cy="19050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531600" y="5694362"/>
              <a:ext cx="298450" cy="115411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772900" y="5551551"/>
              <a:ext cx="157225" cy="155511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710923" y="4825"/>
              <a:ext cx="304800" cy="154457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636375" y="4867275"/>
              <a:ext cx="188975" cy="188849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441048" y="5046726"/>
              <a:ext cx="307975" cy="1801749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849100" y="6416675"/>
              <a:ext cx="190500" cy="188912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939523" y="6596063"/>
              <a:ext cx="23813" cy="252412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1" name="object 41"/>
            <p:cNvSpPr/>
            <p:nvPr/>
          </p:nvSpPr>
          <p:spPr>
            <a:xfrm>
              <a:off x="0" y="0"/>
              <a:ext cx="12192000" cy="6857996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90" y="0"/>
              <a:ext cx="4061587" cy="6857996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171188" cy="6857999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1852"/>
              <a:ext cx="4055617" cy="6856145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23282"/>
              <a:ext cx="4055567" cy="6834714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960221" y="533780"/>
            <a:ext cx="2458720" cy="10502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85"/>
              </a:spcBef>
            </a:pPr>
            <a:r>
              <a:rPr sz="2400" spc="-10" dirty="0"/>
              <a:t>DISTRIBUTION </a:t>
            </a:r>
            <a:r>
              <a:rPr sz="2400" spc="-5" dirty="0"/>
              <a:t>OF  </a:t>
            </a:r>
            <a:r>
              <a:rPr sz="2400" dirty="0"/>
              <a:t>AMT </a:t>
            </a:r>
            <a:r>
              <a:rPr sz="2400" spc="-5" dirty="0"/>
              <a:t>GOODS</a:t>
            </a:r>
            <a:r>
              <a:rPr sz="2400" spc="-75" dirty="0"/>
              <a:t> </a:t>
            </a:r>
            <a:r>
              <a:rPr sz="2400" spc="-5" dirty="0"/>
              <a:t>PRICE,  </a:t>
            </a:r>
            <a:r>
              <a:rPr sz="2400" dirty="0"/>
              <a:t>AMT</a:t>
            </a:r>
            <a:r>
              <a:rPr sz="2400" spc="-10" dirty="0"/>
              <a:t> </a:t>
            </a:r>
            <a:r>
              <a:rPr sz="2400" spc="-5" dirty="0"/>
              <a:t>CREDIT</a:t>
            </a:r>
            <a:endParaRPr sz="2400"/>
          </a:p>
        </p:txBody>
      </p:sp>
      <p:sp>
        <p:nvSpPr>
          <p:cNvPr id="47" name="object 47"/>
          <p:cNvSpPr txBox="1"/>
          <p:nvPr/>
        </p:nvSpPr>
        <p:spPr>
          <a:xfrm>
            <a:off x="910539" y="1589658"/>
            <a:ext cx="2604770" cy="5185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145">
              <a:lnSpc>
                <a:spcPct val="12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Points to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be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concluded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graph</a:t>
            </a:r>
            <a:r>
              <a:rPr sz="1200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on  the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right</a:t>
            </a:r>
            <a:r>
              <a:rPr sz="12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side.</a:t>
            </a:r>
            <a:endParaRPr sz="1200">
              <a:latin typeface="Carlito"/>
              <a:cs typeface="Carlito"/>
            </a:endParaRPr>
          </a:p>
          <a:p>
            <a:pPr marL="241300" marR="81915" indent="-228600">
              <a:lnSpc>
                <a:spcPct val="120000"/>
              </a:lnSpc>
              <a:spcBef>
                <a:spcPts val="994"/>
              </a:spcBef>
              <a:buSzPct val="125000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Goods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Price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Credits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somewhat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linear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relationship.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As the  Good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Price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increasing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corresponding credits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also</a:t>
            </a:r>
            <a:r>
              <a:rPr sz="12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increases.</a:t>
            </a:r>
            <a:endParaRPr sz="1200">
              <a:latin typeface="Carlito"/>
              <a:cs typeface="Carlito"/>
            </a:endParaRPr>
          </a:p>
          <a:p>
            <a:pPr marL="241300" marR="289560" indent="-228600">
              <a:lnSpc>
                <a:spcPct val="120100"/>
              </a:lnSpc>
              <a:spcBef>
                <a:spcPts val="1005"/>
              </a:spcBef>
              <a:buSzPct val="125000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Defaults are relatively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less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sz="12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less than 500,000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for 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'AMT_CREDIT'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and 1,000,000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for 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'AMT_GOODS_PRICE'</a:t>
            </a:r>
            <a:endParaRPr sz="1200">
              <a:latin typeface="Carlito"/>
              <a:cs typeface="Carlito"/>
            </a:endParaRPr>
          </a:p>
          <a:p>
            <a:pPr marL="241300" marR="5080" indent="-228600">
              <a:lnSpc>
                <a:spcPct val="120000"/>
              </a:lnSpc>
              <a:spcBef>
                <a:spcPts val="994"/>
              </a:spcBef>
              <a:buSzPct val="125000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credits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more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case 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non-defaulters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data,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as on time 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payments increases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2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credits.</a:t>
            </a:r>
            <a:endParaRPr sz="1200">
              <a:latin typeface="Carlito"/>
              <a:cs typeface="Carlito"/>
            </a:endParaRPr>
          </a:p>
          <a:p>
            <a:pPr marL="241300" marR="1524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People with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loans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higher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goods 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price and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made their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payments 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on time thus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they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higher</a:t>
            </a:r>
            <a:r>
              <a:rPr sz="1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credits.</a:t>
            </a:r>
            <a:endParaRPr sz="1200">
              <a:latin typeface="Carlito"/>
              <a:cs typeface="Carlito"/>
            </a:endParaRPr>
          </a:p>
          <a:p>
            <a:pPr marL="241300" marR="62230" indent="-228600">
              <a:lnSpc>
                <a:spcPct val="120000"/>
              </a:lnSpc>
              <a:spcBef>
                <a:spcPts val="1010"/>
              </a:spcBef>
              <a:buSzPct val="125000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Whereas credits are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not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very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high</a:t>
            </a:r>
            <a:r>
              <a:rPr sz="12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for 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those with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higher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goods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price</a:t>
            </a:r>
            <a:r>
              <a:rPr sz="12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but</a:t>
            </a:r>
            <a:endParaRPr sz="12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didn’t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pay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loan or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they are</a:t>
            </a:r>
            <a:r>
              <a:rPr sz="1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defaulters.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buSzPct val="125000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38125" y="4867275"/>
            <a:ext cx="975518" cy="1990725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9" name="object 49"/>
          <p:cNvGrpSpPr/>
          <p:nvPr/>
        </p:nvGrpSpPr>
        <p:grpSpPr>
          <a:xfrm>
            <a:off x="0" y="0"/>
            <a:ext cx="12009120" cy="6858000"/>
            <a:chOff x="0" y="0"/>
            <a:chExt cx="12009120" cy="6858000"/>
          </a:xfrm>
        </p:grpSpPr>
        <p:sp>
          <p:nvSpPr>
            <p:cNvPr id="50" name="object 50"/>
            <p:cNvSpPr/>
            <p:nvPr/>
          </p:nvSpPr>
          <p:spPr>
            <a:xfrm>
              <a:off x="23812" y="0"/>
              <a:ext cx="1166018" cy="2367026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763" y="3549650"/>
              <a:ext cx="228599" cy="660400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525" y="95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0" y="4481448"/>
              <a:ext cx="257175" cy="2362263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228210" y="0"/>
              <a:ext cx="4695825" cy="3429000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399019" y="3605402"/>
              <a:ext cx="4610100" cy="3252594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00" y="4825"/>
              <a:ext cx="23812" cy="21812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337" y="2176526"/>
              <a:ext cx="190500" cy="190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575" y="4021201"/>
              <a:ext cx="190500" cy="1888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0025" y="4825"/>
              <a:ext cx="369887" cy="18112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3237" y="1801876"/>
              <a:ext cx="190500" cy="18884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5750" y="4825"/>
              <a:ext cx="369887" cy="143027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6100" y="0"/>
              <a:ext cx="152400" cy="9128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8962" y="1420875"/>
              <a:ext cx="190500" cy="1905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8962" y="903350"/>
              <a:ext cx="190500" cy="1905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1350" y="0"/>
              <a:ext cx="422275" cy="52705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27906" y="488950"/>
              <a:ext cx="147637" cy="1477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25" y="1801876"/>
              <a:ext cx="123825" cy="1270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3549650"/>
              <a:ext cx="138112" cy="48107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8587" y="1382775"/>
              <a:ext cx="142875" cy="47625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4787" y="1849501"/>
              <a:ext cx="114300" cy="10795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3350" y="4662487"/>
              <a:ext cx="23812" cy="218122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3837" y="5041900"/>
              <a:ext cx="369887" cy="180181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387" y="4481448"/>
              <a:ext cx="190500" cy="1905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5627687"/>
              <a:ext cx="71437" cy="121602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7050" y="4867275"/>
              <a:ext cx="190500" cy="18884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9562" y="5422900"/>
              <a:ext cx="374650" cy="142557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9912" y="5945187"/>
              <a:ext cx="152400" cy="912812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2775" y="5246751"/>
              <a:ext cx="190500" cy="1905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2775" y="5764212"/>
              <a:ext cx="190500" cy="1905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9925" y="6330950"/>
              <a:ext cx="417512" cy="51752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49337" y="6221412"/>
              <a:ext cx="150018" cy="14763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483975" y="0"/>
              <a:ext cx="417575" cy="51282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371992" y="474726"/>
              <a:ext cx="150082" cy="15240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631548" y="1539875"/>
              <a:ext cx="188975" cy="19050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531600" y="5694362"/>
              <a:ext cx="298450" cy="115411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772900" y="5551551"/>
              <a:ext cx="157225" cy="155511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710923" y="4825"/>
              <a:ext cx="304800" cy="154457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636375" y="4867275"/>
              <a:ext cx="188975" cy="188849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441048" y="5046726"/>
              <a:ext cx="307975" cy="1801749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849100" y="6416675"/>
              <a:ext cx="190500" cy="188912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939523" y="6596063"/>
              <a:ext cx="23813" cy="252412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1220216" y="705434"/>
            <a:ext cx="49377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Analysis </a:t>
            </a:r>
            <a:r>
              <a:rPr sz="3600" spc="-10" dirty="0"/>
              <a:t>Approach </a:t>
            </a:r>
            <a:r>
              <a:rPr sz="3600" dirty="0"/>
              <a:t>– </a:t>
            </a:r>
            <a:r>
              <a:rPr sz="3600" spc="-20" dirty="0"/>
              <a:t>Part</a:t>
            </a:r>
            <a:r>
              <a:rPr sz="3600" spc="-114" dirty="0"/>
              <a:t> </a:t>
            </a:r>
            <a:r>
              <a:rPr sz="3600" dirty="0"/>
              <a:t>1</a:t>
            </a:r>
            <a:endParaRPr sz="3600"/>
          </a:p>
        </p:txBody>
      </p:sp>
      <p:sp>
        <p:nvSpPr>
          <p:cNvPr id="41" name="object 41"/>
          <p:cNvSpPr txBox="1"/>
          <p:nvPr/>
        </p:nvSpPr>
        <p:spPr>
          <a:xfrm>
            <a:off x="1194612" y="2136495"/>
            <a:ext cx="4665980" cy="391414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105"/>
              </a:spcBef>
              <a:buSzPct val="125000"/>
              <a:buFont typeface="Wingdings"/>
              <a:buChar char=""/>
              <a:tabLst>
                <a:tab pos="241300" algn="l"/>
              </a:tabLst>
            </a:pP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Understanding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Exploring</a:t>
            </a:r>
            <a:endParaRPr sz="2000">
              <a:latin typeface="Carlito"/>
              <a:cs typeface="Carlito"/>
            </a:endParaRPr>
          </a:p>
          <a:p>
            <a:pPr marL="492125" lvl="1" indent="-252095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492759" algn="l"/>
              </a:tabLst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Importing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libraries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 loading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files</a:t>
            </a:r>
            <a:endParaRPr sz="2000">
              <a:latin typeface="Carlito"/>
              <a:cs typeface="Carlito"/>
            </a:endParaRPr>
          </a:p>
          <a:p>
            <a:pPr marL="490855" lvl="1" indent="-250825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491490" algn="l"/>
              </a:tabLst>
            </a:pP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inspection</a:t>
            </a:r>
            <a:endParaRPr sz="2000">
              <a:latin typeface="Carlito"/>
              <a:cs typeface="Carlito"/>
            </a:endParaRPr>
          </a:p>
          <a:p>
            <a:pPr marL="297180" indent="-285115">
              <a:lnSpc>
                <a:spcPct val="100000"/>
              </a:lnSpc>
              <a:spcBef>
                <a:spcPts val="1000"/>
              </a:spcBef>
              <a:buSzPct val="125000"/>
              <a:buFont typeface="Wingdings"/>
              <a:buChar char=""/>
              <a:tabLst>
                <a:tab pos="297180" algn="l"/>
                <a:tab pos="297815" algn="l"/>
              </a:tabLst>
            </a:pP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Cleaning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0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manipulations</a:t>
            </a:r>
            <a:endParaRPr sz="2000">
              <a:latin typeface="Carlito"/>
              <a:cs typeface="Carlito"/>
            </a:endParaRPr>
          </a:p>
          <a:p>
            <a:pPr marL="492125" lvl="1" indent="-252095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492759" algn="l"/>
              </a:tabLst>
            </a:pP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Cleaning</a:t>
            </a:r>
            <a:endParaRPr sz="2000">
              <a:latin typeface="Carlito"/>
              <a:cs typeface="Carlito"/>
            </a:endParaRPr>
          </a:p>
          <a:p>
            <a:pPr marL="490855" lvl="1" indent="-25082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491490" algn="l"/>
              </a:tabLst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Exploring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types and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negative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value</a:t>
            </a:r>
            <a:endParaRPr sz="2000">
              <a:latin typeface="Carlito"/>
              <a:cs typeface="Carlito"/>
            </a:endParaRPr>
          </a:p>
          <a:p>
            <a:pPr marL="549275" lvl="1" indent="-309245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549910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Imputing null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values</a:t>
            </a:r>
            <a:endParaRPr sz="2000">
              <a:latin typeface="Carlito"/>
              <a:cs typeface="Carlito"/>
            </a:endParaRPr>
          </a:p>
          <a:p>
            <a:pPr marL="492125" lvl="1" indent="-252095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492759" algn="l"/>
              </a:tabLst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Checking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Outliers</a:t>
            </a:r>
            <a:endParaRPr sz="2000">
              <a:latin typeface="Carlito"/>
              <a:cs typeface="Carlito"/>
            </a:endParaRPr>
          </a:p>
          <a:p>
            <a:pPr marL="490855" lvl="1" indent="-250825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491490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Binning of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variables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25" y="0"/>
              <a:ext cx="1166018" cy="23670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49650"/>
              <a:ext cx="219075" cy="660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481448"/>
              <a:ext cx="242887" cy="23622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3837" y="4867275"/>
              <a:ext cx="975518" cy="19907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371992" y="0"/>
              <a:ext cx="529558" cy="62712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531600" y="5551551"/>
              <a:ext cx="508000" cy="12969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631548" y="4825"/>
              <a:ext cx="384175" cy="172554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441048" y="4867275"/>
              <a:ext cx="384301" cy="19812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15669" y="578561"/>
            <a:ext cx="51003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4510" indent="-51244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25145" algn="l"/>
              </a:tabLst>
            </a:pPr>
            <a:r>
              <a:rPr sz="3600" spc="-60" dirty="0">
                <a:latin typeface="Carlito"/>
                <a:cs typeface="Carlito"/>
              </a:rPr>
              <a:t>MULTIVARIATE</a:t>
            </a:r>
            <a:r>
              <a:rPr sz="3600" spc="-70" dirty="0">
                <a:latin typeface="Carlito"/>
                <a:cs typeface="Carlito"/>
              </a:rPr>
              <a:t> </a:t>
            </a:r>
            <a:r>
              <a:rPr sz="3600" spc="-45" dirty="0">
                <a:latin typeface="Carlito"/>
                <a:cs typeface="Carlito"/>
              </a:rPr>
              <a:t>ANALYSIS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20216" y="2383282"/>
            <a:ext cx="4895850" cy="18313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650"/>
              </a:lnSpc>
              <a:spcBef>
                <a:spcPts val="105"/>
              </a:spcBef>
            </a:pP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ts val="3454"/>
              </a:lnSpc>
            </a:pPr>
            <a:r>
              <a:rPr sz="3200" spc="-50" dirty="0">
                <a:solidFill>
                  <a:srgbClr val="FFFFFF"/>
                </a:solidFill>
                <a:latin typeface="Carlito"/>
                <a:cs typeface="Carlito"/>
              </a:rPr>
              <a:t>TARGET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Carlito"/>
                <a:cs typeface="Carlito"/>
              </a:rPr>
              <a:t>(NON-DEFAULTERS)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ts val="3454"/>
              </a:lnSpc>
            </a:pP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&amp;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</a:pPr>
            <a:r>
              <a:rPr sz="3200" spc="-50" dirty="0">
                <a:solidFill>
                  <a:srgbClr val="FFFFFF"/>
                </a:solidFill>
                <a:latin typeface="Carlito"/>
                <a:cs typeface="Carlito"/>
              </a:rPr>
              <a:t>TARGET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r>
              <a:rPr sz="32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Carlito"/>
                <a:cs typeface="Carlito"/>
              </a:rPr>
              <a:t>(DEFAULTERS)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71315" cy="6858000"/>
            <a:chOff x="0" y="0"/>
            <a:chExt cx="417131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852"/>
              <a:ext cx="4055617" cy="68561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3282"/>
              <a:ext cx="4055567" cy="68347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4008" y="465835"/>
            <a:ext cx="2555240" cy="170815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85"/>
              </a:spcBef>
            </a:pPr>
            <a:r>
              <a:rPr sz="2400" spc="-10" dirty="0"/>
              <a:t>DISTRIBUTION </a:t>
            </a:r>
            <a:r>
              <a:rPr sz="2400" spc="-5" dirty="0"/>
              <a:t>OF  </a:t>
            </a:r>
            <a:r>
              <a:rPr sz="2400" dirty="0"/>
              <a:t>AMT </a:t>
            </a:r>
            <a:r>
              <a:rPr sz="2400" spc="-40" dirty="0"/>
              <a:t>CREDIT, </a:t>
            </a:r>
            <a:r>
              <a:rPr sz="2400" dirty="0"/>
              <a:t>AMT  </a:t>
            </a:r>
            <a:r>
              <a:rPr sz="2400" spc="-10" dirty="0"/>
              <a:t>INCOME </a:t>
            </a:r>
            <a:r>
              <a:rPr sz="2400" spc="-55" dirty="0"/>
              <a:t>TOTAL, </a:t>
            </a:r>
            <a:r>
              <a:rPr sz="2400" spc="-5" dirty="0"/>
              <a:t>CNT  </a:t>
            </a:r>
            <a:r>
              <a:rPr sz="2400" spc="-45" dirty="0"/>
              <a:t>FAM </a:t>
            </a:r>
            <a:r>
              <a:rPr sz="2400" spc="-5" dirty="0"/>
              <a:t>MEMBERS-  </a:t>
            </a:r>
            <a:r>
              <a:rPr sz="2400" spc="-40" dirty="0"/>
              <a:t>TARGET</a:t>
            </a:r>
            <a:r>
              <a:rPr sz="2400" dirty="0"/>
              <a:t> 0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923340" y="2254733"/>
            <a:ext cx="2595880" cy="284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0985" algn="just">
              <a:lnSpc>
                <a:spcPct val="12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Points to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be concluded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graph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on the right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side.</a:t>
            </a:r>
            <a:endParaRPr sz="1400">
              <a:latin typeface="Carlito"/>
              <a:cs typeface="Carlito"/>
            </a:endParaRPr>
          </a:p>
          <a:p>
            <a:pPr marL="241300" marR="5080" indent="-229235" algn="just">
              <a:lnSpc>
                <a:spcPct val="120000"/>
              </a:lnSpc>
              <a:spcBef>
                <a:spcPts val="994"/>
              </a:spcBef>
              <a:buSzPct val="125000"/>
              <a:buFont typeface="Arial"/>
              <a:buChar char="•"/>
              <a:tabLst>
                <a:tab pos="241935" algn="l"/>
              </a:tabLst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non-defaulter's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data,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people  with low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or medium income</a:t>
            </a:r>
            <a:r>
              <a:rPr sz="14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and 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less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family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members more likely  to pay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amount on time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thus 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high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credits.</a:t>
            </a:r>
            <a:endParaRPr sz="1400">
              <a:latin typeface="Carlito"/>
              <a:cs typeface="Carlito"/>
            </a:endParaRPr>
          </a:p>
          <a:p>
            <a:pPr marL="241300" marR="72390" indent="-229235" algn="just">
              <a:lnSpc>
                <a:spcPct val="120000"/>
              </a:lnSpc>
              <a:spcBef>
                <a:spcPts val="1010"/>
              </a:spcBef>
              <a:buSzPct val="125000"/>
              <a:buFont typeface="Arial"/>
              <a:buChar char="•"/>
              <a:tabLst>
                <a:tab pos="241935" algn="l"/>
              </a:tabLst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Larger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families and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people with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larger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AMT_CREDIT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default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less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often.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812" y="0"/>
            <a:ext cx="1166018" cy="23670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8636"/>
            <a:ext cx="1214120" cy="6849745"/>
            <a:chOff x="0" y="8636"/>
            <a:chExt cx="1214120" cy="6849745"/>
          </a:xfrm>
        </p:grpSpPr>
        <p:sp>
          <p:nvSpPr>
            <p:cNvPr id="9" name="object 9"/>
            <p:cNvSpPr/>
            <p:nvPr/>
          </p:nvSpPr>
          <p:spPr>
            <a:xfrm>
              <a:off x="4763" y="3549650"/>
              <a:ext cx="228599" cy="660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25" y="95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4481449"/>
              <a:ext cx="257175" cy="23622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8125" y="4867275"/>
              <a:ext cx="975518" cy="19907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5460238" y="531241"/>
            <a:ext cx="5303773" cy="50204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71315" cy="6858000"/>
            <a:chOff x="0" y="0"/>
            <a:chExt cx="417131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852"/>
              <a:ext cx="4055617" cy="68561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3282"/>
              <a:ext cx="4055567" cy="68347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4008" y="465835"/>
            <a:ext cx="2555240" cy="170815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85"/>
              </a:spcBef>
            </a:pPr>
            <a:r>
              <a:rPr sz="2400" spc="-10" dirty="0"/>
              <a:t>DISTRIBUTION </a:t>
            </a:r>
            <a:r>
              <a:rPr sz="2400" spc="-5" dirty="0"/>
              <a:t>OF  </a:t>
            </a:r>
            <a:r>
              <a:rPr sz="2400" dirty="0"/>
              <a:t>AMT </a:t>
            </a:r>
            <a:r>
              <a:rPr sz="2400" spc="-40" dirty="0"/>
              <a:t>CREDIT, </a:t>
            </a:r>
            <a:r>
              <a:rPr sz="2400" dirty="0"/>
              <a:t>AMT  </a:t>
            </a:r>
            <a:r>
              <a:rPr sz="2400" spc="-10" dirty="0"/>
              <a:t>INCOME </a:t>
            </a:r>
            <a:r>
              <a:rPr sz="2400" spc="-55" dirty="0"/>
              <a:t>TOTAL, </a:t>
            </a:r>
            <a:r>
              <a:rPr sz="2400" spc="-5" dirty="0"/>
              <a:t>CNT  </a:t>
            </a:r>
            <a:r>
              <a:rPr sz="2400" spc="-45" dirty="0"/>
              <a:t>FAM </a:t>
            </a:r>
            <a:r>
              <a:rPr sz="2400" spc="-5" dirty="0"/>
              <a:t>MEMBERS-  </a:t>
            </a:r>
            <a:r>
              <a:rPr sz="2400" spc="-40" dirty="0"/>
              <a:t>TARGET</a:t>
            </a:r>
            <a:r>
              <a:rPr sz="2400" dirty="0"/>
              <a:t> 1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923340" y="2260828"/>
            <a:ext cx="2672080" cy="379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6550">
              <a:lnSpc>
                <a:spcPct val="11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Points to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be concluded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graph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on the right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side.</a:t>
            </a:r>
            <a:endParaRPr sz="1400">
              <a:latin typeface="Carlito"/>
              <a:cs typeface="Carlito"/>
            </a:endParaRPr>
          </a:p>
          <a:p>
            <a:pPr marL="12700" marR="106045">
              <a:lnSpc>
                <a:spcPct val="110000"/>
              </a:lnSpc>
              <a:spcBef>
                <a:spcPts val="994"/>
              </a:spcBef>
              <a:buSzPct val="125000"/>
              <a:buFont typeface="Arial"/>
              <a:buChar char="•"/>
              <a:tabLst>
                <a:tab pos="130175" algn="l"/>
              </a:tabLst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defaulter's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, people with  very low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or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low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income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tends to 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less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credits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compared to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non-defaulter's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irrespective of  the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total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family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members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count.</a:t>
            </a:r>
            <a:endParaRPr sz="1400">
              <a:latin typeface="Carlito"/>
              <a:cs typeface="Carlito"/>
            </a:endParaRPr>
          </a:p>
          <a:p>
            <a:pPr marL="12700" marR="5080">
              <a:lnSpc>
                <a:spcPct val="109300"/>
              </a:lnSpc>
              <a:spcBef>
                <a:spcPts val="615"/>
              </a:spcBef>
              <a:buSzPct val="125000"/>
              <a:buFont typeface="Arial"/>
              <a:buChar char="•"/>
              <a:tabLst>
                <a:tab pos="91440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People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equally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likely to default 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if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family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small and the  AMT_CREDIT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400" spc="-30" dirty="0">
                <a:solidFill>
                  <a:srgbClr val="FFFFFF"/>
                </a:solidFill>
                <a:latin typeface="Carlito"/>
                <a:cs typeface="Carlito"/>
              </a:rPr>
              <a:t>low,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considering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income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400" spc="-20" dirty="0">
                <a:solidFill>
                  <a:srgbClr val="FFFFFF"/>
                </a:solidFill>
                <a:latin typeface="Carlito"/>
                <a:cs typeface="Carlito"/>
              </a:rPr>
              <a:t>low.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This can happen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if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people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were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unable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to pay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 amount on time resulting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in low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credits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or if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customers haven't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paid the</a:t>
            </a:r>
            <a:r>
              <a:rPr sz="14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amount.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812" y="0"/>
            <a:ext cx="1166018" cy="23670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8636"/>
            <a:ext cx="1214120" cy="6849745"/>
            <a:chOff x="0" y="8636"/>
            <a:chExt cx="1214120" cy="6849745"/>
          </a:xfrm>
        </p:grpSpPr>
        <p:sp>
          <p:nvSpPr>
            <p:cNvPr id="9" name="object 9"/>
            <p:cNvSpPr/>
            <p:nvPr/>
          </p:nvSpPr>
          <p:spPr>
            <a:xfrm>
              <a:off x="4763" y="3549650"/>
              <a:ext cx="228599" cy="660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25" y="95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4481449"/>
              <a:ext cx="257175" cy="23622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8125" y="4867275"/>
              <a:ext cx="975518" cy="19907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5464047" y="424433"/>
            <a:ext cx="5234432" cy="510120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044" y="2506217"/>
            <a:ext cx="5643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4510" indent="-51244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25145" algn="l"/>
              </a:tabLst>
            </a:pPr>
            <a:r>
              <a:rPr sz="3600" spc="-35" dirty="0">
                <a:latin typeface="Carlito"/>
                <a:cs typeface="Carlito"/>
              </a:rPr>
              <a:t>CORRELATION </a:t>
            </a:r>
            <a:r>
              <a:rPr sz="3600" spc="-5" dirty="0">
                <a:latin typeface="Carlito"/>
                <a:cs typeface="Carlito"/>
              </a:rPr>
              <a:t>OF </a:t>
            </a:r>
            <a:r>
              <a:rPr sz="3600" spc="-55" dirty="0">
                <a:latin typeface="Carlito"/>
                <a:cs typeface="Carlito"/>
              </a:rPr>
              <a:t>TARGET</a:t>
            </a:r>
            <a:r>
              <a:rPr sz="3600" spc="-5" dirty="0">
                <a:latin typeface="Carlito"/>
                <a:cs typeface="Carlito"/>
              </a:rPr>
              <a:t> </a:t>
            </a:r>
            <a:r>
              <a:rPr sz="3600" dirty="0">
                <a:latin typeface="Carlito"/>
                <a:cs typeface="Carlito"/>
              </a:rPr>
              <a:t>0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76473" y="19048"/>
            <a:ext cx="6638925" cy="681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00" y="4825"/>
              <a:ext cx="23812" cy="21812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337" y="2176526"/>
              <a:ext cx="190500" cy="190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575" y="4021201"/>
              <a:ext cx="190500" cy="1888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0025" y="4825"/>
              <a:ext cx="369887" cy="18112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3237" y="1801876"/>
              <a:ext cx="190500" cy="18884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5750" y="4825"/>
              <a:ext cx="369887" cy="143027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6100" y="0"/>
              <a:ext cx="152400" cy="9128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8962" y="1420875"/>
              <a:ext cx="190500" cy="1905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8962" y="903350"/>
              <a:ext cx="190500" cy="1905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1350" y="0"/>
              <a:ext cx="422275" cy="52705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27906" y="488950"/>
              <a:ext cx="147637" cy="1477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25" y="1801876"/>
              <a:ext cx="123825" cy="1270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3549650"/>
              <a:ext cx="138112" cy="48107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8587" y="1382775"/>
              <a:ext cx="142875" cy="47625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4787" y="1849501"/>
              <a:ext cx="114300" cy="10795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3350" y="4662487"/>
              <a:ext cx="23812" cy="218122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3837" y="5041900"/>
              <a:ext cx="369887" cy="180181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387" y="4481448"/>
              <a:ext cx="190500" cy="1905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5627687"/>
              <a:ext cx="71437" cy="121602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7050" y="4867275"/>
              <a:ext cx="190500" cy="18884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9562" y="5422900"/>
              <a:ext cx="374650" cy="142557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9912" y="5945187"/>
              <a:ext cx="152400" cy="912812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2775" y="5246751"/>
              <a:ext cx="190500" cy="1905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2775" y="5764212"/>
              <a:ext cx="190500" cy="1905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9925" y="6330950"/>
              <a:ext cx="417512" cy="51752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49337" y="6221412"/>
              <a:ext cx="150018" cy="14763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483975" y="0"/>
              <a:ext cx="417575" cy="51282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371992" y="474726"/>
              <a:ext cx="150082" cy="15240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631548" y="1539875"/>
              <a:ext cx="188975" cy="19050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531600" y="5694362"/>
              <a:ext cx="298450" cy="115411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772900" y="5551551"/>
              <a:ext cx="157225" cy="155511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710923" y="4825"/>
              <a:ext cx="304800" cy="154457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636375" y="4867275"/>
              <a:ext cx="188975" cy="188849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441048" y="5046726"/>
              <a:ext cx="307975" cy="1801749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849100" y="6416675"/>
              <a:ext cx="190500" cy="188912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939523" y="6596063"/>
              <a:ext cx="23813" cy="252412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1220216" y="1014729"/>
            <a:ext cx="5374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CORRELATION </a:t>
            </a:r>
            <a:r>
              <a:rPr sz="3600" spc="-20" dirty="0"/>
              <a:t>FOR </a:t>
            </a:r>
            <a:r>
              <a:rPr sz="3600" spc="-55" dirty="0"/>
              <a:t>TARGET</a:t>
            </a:r>
            <a:r>
              <a:rPr sz="3600" spc="15" dirty="0"/>
              <a:t> </a:t>
            </a:r>
            <a:r>
              <a:rPr sz="3600" dirty="0"/>
              <a:t>0</a:t>
            </a:r>
            <a:endParaRPr sz="3600"/>
          </a:p>
        </p:txBody>
      </p:sp>
      <p:sp>
        <p:nvSpPr>
          <p:cNvPr id="41" name="object 41"/>
          <p:cNvSpPr txBox="1"/>
          <p:nvPr/>
        </p:nvSpPr>
        <p:spPr>
          <a:xfrm>
            <a:off x="1220216" y="2206601"/>
            <a:ext cx="9735185" cy="312864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200" spc="-15" dirty="0">
                <a:latin typeface="Carlito"/>
                <a:cs typeface="Carlito"/>
              </a:rPr>
              <a:t>Points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be </a:t>
            </a:r>
            <a:r>
              <a:rPr sz="2200" spc="-10" dirty="0">
                <a:latin typeface="Carlito"/>
                <a:cs typeface="Carlito"/>
              </a:rPr>
              <a:t>concluded </a:t>
            </a:r>
            <a:r>
              <a:rPr sz="2200" spc="-15" dirty="0">
                <a:latin typeface="Carlito"/>
                <a:cs typeface="Carlito"/>
              </a:rPr>
              <a:t>from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graph presented</a:t>
            </a:r>
            <a:r>
              <a:rPr sz="2200" spc="13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before:</a:t>
            </a:r>
            <a:endParaRPr sz="2200">
              <a:latin typeface="Carlito"/>
              <a:cs typeface="Carlito"/>
            </a:endParaRPr>
          </a:p>
          <a:p>
            <a:pPr marL="241300" marR="9525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Columns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like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'AGE',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'OBS_60_CNT_SOCIAL_CIRCLE', 'OBS_30_CNT_SOCIAL_CIRCLE',  'AMT_GOODS_PRICE',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'AMT_CREDIT' are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highly </a:t>
            </a: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correlated. Positive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correlation  </a:t>
            </a: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indicates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if one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variable changes,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then other will also </a:t>
            </a: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change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in the same</a:t>
            </a:r>
            <a:r>
              <a:rPr sz="2200" spc="229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5" dirty="0">
                <a:solidFill>
                  <a:srgbClr val="FFFFFF"/>
                </a:solidFill>
                <a:latin typeface="Carlito"/>
                <a:cs typeface="Carlito"/>
              </a:rPr>
              <a:t>way.</a:t>
            </a: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120000"/>
              </a:lnSpc>
              <a:spcBef>
                <a:spcPts val="101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There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negative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correlation between 'Amt_Annuity'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&amp;  'OBS_60_CNT_SOCIAL_CIRCLE', which means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that they are </a:t>
            </a: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inversely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proportional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each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other.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044" y="2506217"/>
            <a:ext cx="5642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4510" indent="-51244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25145" algn="l"/>
              </a:tabLst>
            </a:pPr>
            <a:r>
              <a:rPr sz="3600" spc="-35" dirty="0">
                <a:latin typeface="Carlito"/>
                <a:cs typeface="Carlito"/>
              </a:rPr>
              <a:t>CORRELATION </a:t>
            </a:r>
            <a:r>
              <a:rPr sz="3600" spc="-5" dirty="0">
                <a:latin typeface="Carlito"/>
                <a:cs typeface="Carlito"/>
              </a:rPr>
              <a:t>OF </a:t>
            </a:r>
            <a:r>
              <a:rPr sz="3600" spc="-55" dirty="0">
                <a:latin typeface="Carlito"/>
                <a:cs typeface="Carlito"/>
              </a:rPr>
              <a:t>TARGET</a:t>
            </a:r>
            <a:r>
              <a:rPr sz="3600" spc="-20" dirty="0">
                <a:latin typeface="Carlito"/>
                <a:cs typeface="Carlito"/>
              </a:rPr>
              <a:t> </a:t>
            </a:r>
            <a:r>
              <a:rPr sz="3600" dirty="0">
                <a:latin typeface="Carlito"/>
                <a:cs typeface="Carlito"/>
              </a:rPr>
              <a:t>1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05048" y="19048"/>
            <a:ext cx="6581775" cy="681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00" y="4825"/>
              <a:ext cx="23812" cy="21812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337" y="2176526"/>
              <a:ext cx="190500" cy="190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575" y="4021201"/>
              <a:ext cx="190500" cy="1888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0025" y="4825"/>
              <a:ext cx="369887" cy="18112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3237" y="1801876"/>
              <a:ext cx="190500" cy="18884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5750" y="4825"/>
              <a:ext cx="369887" cy="143027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6100" y="0"/>
              <a:ext cx="152400" cy="9128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8962" y="1420875"/>
              <a:ext cx="190500" cy="1905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8962" y="903350"/>
              <a:ext cx="190500" cy="1905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1350" y="0"/>
              <a:ext cx="422275" cy="52705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27906" y="488950"/>
              <a:ext cx="147637" cy="1477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25" y="1801876"/>
              <a:ext cx="123825" cy="1270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3549650"/>
              <a:ext cx="138112" cy="48107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8587" y="1382775"/>
              <a:ext cx="142875" cy="47625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4787" y="1849501"/>
              <a:ext cx="114300" cy="10795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3350" y="4662487"/>
              <a:ext cx="23812" cy="218122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3837" y="5041900"/>
              <a:ext cx="369887" cy="180181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387" y="4481448"/>
              <a:ext cx="190500" cy="1905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5627687"/>
              <a:ext cx="71437" cy="121602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7050" y="4867275"/>
              <a:ext cx="190500" cy="18884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9562" y="5422900"/>
              <a:ext cx="374650" cy="142557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9912" y="5945187"/>
              <a:ext cx="152400" cy="912812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2775" y="5246751"/>
              <a:ext cx="190500" cy="1905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2775" y="5764212"/>
              <a:ext cx="190500" cy="1905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9925" y="6330950"/>
              <a:ext cx="417512" cy="51752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49337" y="6221412"/>
              <a:ext cx="150018" cy="14763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483975" y="0"/>
              <a:ext cx="417575" cy="51282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371992" y="474726"/>
              <a:ext cx="150082" cy="15240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631548" y="1539875"/>
              <a:ext cx="188975" cy="19050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531600" y="5694362"/>
              <a:ext cx="298450" cy="115411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772900" y="5551551"/>
              <a:ext cx="157225" cy="155511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710923" y="4825"/>
              <a:ext cx="304800" cy="154457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636375" y="4867275"/>
              <a:ext cx="188975" cy="188849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441048" y="5046726"/>
              <a:ext cx="307975" cy="1801749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849100" y="6416675"/>
              <a:ext cx="190500" cy="188912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939523" y="6596063"/>
              <a:ext cx="23813" cy="252412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1220216" y="1014729"/>
            <a:ext cx="4846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CORRELATION </a:t>
            </a:r>
            <a:r>
              <a:rPr sz="3600" spc="-20" dirty="0"/>
              <a:t>FOR </a:t>
            </a:r>
            <a:r>
              <a:rPr sz="3600" spc="-5" dirty="0"/>
              <a:t>TYPE </a:t>
            </a:r>
            <a:r>
              <a:rPr sz="3600" dirty="0"/>
              <a:t>1</a:t>
            </a:r>
            <a:endParaRPr sz="3600"/>
          </a:p>
        </p:txBody>
      </p:sp>
      <p:sp>
        <p:nvSpPr>
          <p:cNvPr id="41" name="object 41"/>
          <p:cNvSpPr txBox="1"/>
          <p:nvPr/>
        </p:nvSpPr>
        <p:spPr>
          <a:xfrm>
            <a:off x="1220216" y="2248636"/>
            <a:ext cx="9443720" cy="2546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9550">
              <a:lnSpc>
                <a:spcPct val="120000"/>
              </a:lnSpc>
              <a:spcBef>
                <a:spcPts val="100"/>
              </a:spcBef>
            </a:pPr>
            <a:r>
              <a:rPr sz="1700" spc="-5" dirty="0">
                <a:latin typeface="Carlito"/>
                <a:cs typeface="Carlito"/>
              </a:rPr>
              <a:t>This heat </a:t>
            </a:r>
            <a:r>
              <a:rPr sz="1700" dirty="0">
                <a:latin typeface="Carlito"/>
                <a:cs typeface="Carlito"/>
              </a:rPr>
              <a:t>map </a:t>
            </a:r>
            <a:r>
              <a:rPr sz="1700" spc="-15" dirty="0">
                <a:latin typeface="Carlito"/>
                <a:cs typeface="Carlito"/>
              </a:rPr>
              <a:t>for </a:t>
            </a:r>
            <a:r>
              <a:rPr sz="1700" spc="-30" dirty="0">
                <a:latin typeface="Carlito"/>
                <a:cs typeface="Carlito"/>
              </a:rPr>
              <a:t>Target </a:t>
            </a:r>
            <a:r>
              <a:rPr sz="1700" dirty="0">
                <a:latin typeface="Carlito"/>
                <a:cs typeface="Carlito"/>
              </a:rPr>
              <a:t>1 is also </a:t>
            </a:r>
            <a:r>
              <a:rPr sz="1700" spc="-5" dirty="0">
                <a:latin typeface="Carlito"/>
                <a:cs typeface="Carlito"/>
              </a:rPr>
              <a:t>having quite </a:t>
            </a:r>
            <a:r>
              <a:rPr sz="1700" dirty="0">
                <a:latin typeface="Carlito"/>
                <a:cs typeface="Carlito"/>
              </a:rPr>
              <a:t>a </a:t>
            </a:r>
            <a:r>
              <a:rPr sz="1700" spc="-5" dirty="0">
                <a:latin typeface="Carlito"/>
                <a:cs typeface="Carlito"/>
              </a:rPr>
              <a:t>same observation just </a:t>
            </a:r>
            <a:r>
              <a:rPr sz="1700" spc="-15" dirty="0">
                <a:latin typeface="Carlito"/>
                <a:cs typeface="Carlito"/>
              </a:rPr>
              <a:t>like </a:t>
            </a:r>
            <a:r>
              <a:rPr sz="1700" spc="-30" dirty="0">
                <a:latin typeface="Carlito"/>
                <a:cs typeface="Carlito"/>
              </a:rPr>
              <a:t>Target </a:t>
            </a:r>
            <a:r>
              <a:rPr sz="1700" dirty="0">
                <a:latin typeface="Carlito"/>
                <a:cs typeface="Carlito"/>
              </a:rPr>
              <a:t>0. But </a:t>
            </a:r>
            <a:r>
              <a:rPr sz="1700" spc="-15" dirty="0">
                <a:latin typeface="Carlito"/>
                <a:cs typeface="Carlito"/>
              </a:rPr>
              <a:t>for </a:t>
            </a:r>
            <a:r>
              <a:rPr sz="1700" spc="-20" dirty="0">
                <a:latin typeface="Carlito"/>
                <a:cs typeface="Carlito"/>
              </a:rPr>
              <a:t>few </a:t>
            </a:r>
            <a:r>
              <a:rPr sz="1700" spc="-5" dirty="0">
                <a:latin typeface="Carlito"/>
                <a:cs typeface="Carlito"/>
              </a:rPr>
              <a:t>points are  </a:t>
            </a:r>
            <a:r>
              <a:rPr sz="1700" spc="-10" dirty="0">
                <a:latin typeface="Carlito"/>
                <a:cs typeface="Carlito"/>
              </a:rPr>
              <a:t>different. </a:t>
            </a:r>
            <a:r>
              <a:rPr sz="1700" spc="-5" dirty="0">
                <a:latin typeface="Carlito"/>
                <a:cs typeface="Carlito"/>
              </a:rPr>
              <a:t>They are listed</a:t>
            </a:r>
            <a:r>
              <a:rPr sz="1700" spc="-75" dirty="0">
                <a:latin typeface="Carlito"/>
                <a:cs typeface="Carlito"/>
              </a:rPr>
              <a:t> </a:t>
            </a:r>
            <a:r>
              <a:rPr sz="1700" spc="-20" dirty="0">
                <a:latin typeface="Carlito"/>
                <a:cs typeface="Carlito"/>
              </a:rPr>
              <a:t>below.</a:t>
            </a:r>
            <a:endParaRPr sz="1700">
              <a:latin typeface="Carlito"/>
              <a:cs typeface="Carlito"/>
            </a:endParaRPr>
          </a:p>
          <a:p>
            <a:pPr marL="241300" marR="18415" indent="-228600">
              <a:lnSpc>
                <a:spcPct val="120000"/>
              </a:lnSpc>
              <a:spcBef>
                <a:spcPts val="980"/>
              </a:spcBef>
              <a:buSzPct val="125000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Columns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like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'AGE', 'OBS_60_CNT_SOCIAL_CIRCLE', 'OBS_30_CNT_SOCIAL_CIRCLE',  'AMT_GOODS_PRICE', 'AMT_CREDIT'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highly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correlated.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Positive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correlation indicates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that if one  variable changes,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then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other will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change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in the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same</a:t>
            </a:r>
            <a:r>
              <a:rPr sz="1800" spc="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way.</a:t>
            </a:r>
            <a:endParaRPr sz="1800">
              <a:latin typeface="Carlito"/>
              <a:cs typeface="Carlito"/>
            </a:endParaRPr>
          </a:p>
          <a:p>
            <a:pPr marL="241300" marR="5080" indent="-228600">
              <a:lnSpc>
                <a:spcPct val="120100"/>
              </a:lnSpc>
              <a:spcBef>
                <a:spcPts val="1005"/>
              </a:spcBef>
              <a:buSzPct val="125000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There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negative correlation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between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'Amt_Income_Total'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&amp;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'OBS_60_CNT_SOCIAL_CIRCLE', which 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means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that they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are inversely proportional to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each</a:t>
            </a:r>
            <a:r>
              <a:rPr sz="1800" spc="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other.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00" y="4825"/>
              <a:ext cx="23812" cy="21812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337" y="2176526"/>
              <a:ext cx="190500" cy="190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575" y="4021201"/>
              <a:ext cx="190500" cy="1888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0025" y="4825"/>
              <a:ext cx="369887" cy="18112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3237" y="1801876"/>
              <a:ext cx="190500" cy="18884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5750" y="4825"/>
              <a:ext cx="369887" cy="143027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6100" y="0"/>
              <a:ext cx="152400" cy="9128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8962" y="1420875"/>
              <a:ext cx="190500" cy="1905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8962" y="903350"/>
              <a:ext cx="190500" cy="1905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1350" y="0"/>
              <a:ext cx="422275" cy="52705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27906" y="488950"/>
              <a:ext cx="147637" cy="1477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25" y="1801876"/>
              <a:ext cx="123825" cy="1270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3549650"/>
              <a:ext cx="138112" cy="48107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8587" y="1382775"/>
              <a:ext cx="142875" cy="47625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4787" y="1849501"/>
              <a:ext cx="114300" cy="10795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3350" y="4662487"/>
              <a:ext cx="23812" cy="218122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3837" y="5041900"/>
              <a:ext cx="369887" cy="180181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387" y="4481448"/>
              <a:ext cx="190500" cy="1905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5627687"/>
              <a:ext cx="71437" cy="121602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7050" y="4867275"/>
              <a:ext cx="190500" cy="18884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9562" y="5422900"/>
              <a:ext cx="374650" cy="142557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9912" y="5945187"/>
              <a:ext cx="152400" cy="912812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2775" y="5246751"/>
              <a:ext cx="190500" cy="1905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2775" y="5764212"/>
              <a:ext cx="190500" cy="1905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9925" y="6330950"/>
              <a:ext cx="417512" cy="51752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49337" y="6221412"/>
              <a:ext cx="150018" cy="14763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483975" y="0"/>
              <a:ext cx="417575" cy="51282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371992" y="474726"/>
              <a:ext cx="150082" cy="15240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631548" y="1539875"/>
              <a:ext cx="188975" cy="19050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531600" y="5694362"/>
              <a:ext cx="298450" cy="115411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772900" y="5551551"/>
              <a:ext cx="157225" cy="155511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710923" y="4825"/>
              <a:ext cx="304800" cy="154457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636375" y="4867275"/>
              <a:ext cx="188975" cy="188849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441048" y="5046726"/>
              <a:ext cx="307975" cy="1801749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849100" y="6416675"/>
              <a:ext cx="190500" cy="188912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939523" y="6596063"/>
              <a:ext cx="23813" cy="252412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1220216" y="353695"/>
            <a:ext cx="4938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</a:rPr>
              <a:t>Analysis </a:t>
            </a:r>
            <a:r>
              <a:rPr sz="3600" spc="-10" dirty="0">
                <a:solidFill>
                  <a:srgbClr val="000000"/>
                </a:solidFill>
              </a:rPr>
              <a:t>Approach </a:t>
            </a:r>
            <a:r>
              <a:rPr sz="3600" dirty="0">
                <a:solidFill>
                  <a:srgbClr val="000000"/>
                </a:solidFill>
              </a:rPr>
              <a:t>– </a:t>
            </a:r>
            <a:r>
              <a:rPr sz="3600" spc="-20" dirty="0">
                <a:solidFill>
                  <a:srgbClr val="000000"/>
                </a:solidFill>
              </a:rPr>
              <a:t>Part</a:t>
            </a:r>
            <a:r>
              <a:rPr sz="3600" spc="-12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2</a:t>
            </a:r>
            <a:endParaRPr sz="3600"/>
          </a:p>
        </p:txBody>
      </p:sp>
      <p:sp>
        <p:nvSpPr>
          <p:cNvPr id="41" name="object 41"/>
          <p:cNvSpPr txBox="1"/>
          <p:nvPr/>
        </p:nvSpPr>
        <p:spPr>
          <a:xfrm>
            <a:off x="1194612" y="1152563"/>
            <a:ext cx="9243695" cy="531431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63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Load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Previous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application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Application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data from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earlier</a:t>
            </a:r>
            <a:r>
              <a:rPr sz="24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analysis</a:t>
            </a:r>
            <a:endParaRPr sz="2400">
              <a:latin typeface="Carlito"/>
              <a:cs typeface="Carlito"/>
            </a:endParaRPr>
          </a:p>
          <a:p>
            <a:pPr marL="697865" lvl="1" indent="-229235">
              <a:lnSpc>
                <a:spcPct val="100000"/>
              </a:lnSpc>
              <a:spcBef>
                <a:spcPts val="1050"/>
              </a:spcBef>
              <a:buSzPct val="125000"/>
              <a:buFont typeface="Arial"/>
              <a:buChar char="•"/>
              <a:tabLst>
                <a:tab pos="698500" algn="l"/>
              </a:tabLst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Importing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libraries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 loading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 files</a:t>
            </a:r>
            <a:endParaRPr sz="2000">
              <a:latin typeface="Carlito"/>
              <a:cs typeface="Carlito"/>
            </a:endParaRPr>
          </a:p>
          <a:p>
            <a:pPr marL="697865" lvl="1" indent="-229235">
              <a:lnSpc>
                <a:spcPct val="100000"/>
              </a:lnSpc>
              <a:spcBef>
                <a:spcPts val="975"/>
              </a:spcBef>
              <a:buSzPct val="125000"/>
              <a:buFont typeface="Arial"/>
              <a:buChar char="•"/>
              <a:tabLst>
                <a:tab pos="698500" algn="l"/>
              </a:tabLst>
            </a:pP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inspection</a:t>
            </a:r>
            <a:endParaRPr sz="2000">
              <a:latin typeface="Carlito"/>
              <a:cs typeface="Carlito"/>
            </a:endParaRPr>
          </a:p>
          <a:p>
            <a:pPr marL="240665" indent="-228600">
              <a:lnSpc>
                <a:spcPct val="100000"/>
              </a:lnSpc>
              <a:spcBef>
                <a:spcPts val="152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Cleaning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manipulations on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Previous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Application</a:t>
            </a:r>
            <a:r>
              <a:rPr sz="24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2400">
              <a:latin typeface="Carlito"/>
              <a:cs typeface="Carlito"/>
            </a:endParaRPr>
          </a:p>
          <a:p>
            <a:pPr marL="240665" indent="-228600">
              <a:lnSpc>
                <a:spcPct val="100000"/>
              </a:lnSpc>
              <a:spcBef>
                <a:spcPts val="1575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Merging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files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24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inspection</a:t>
            </a:r>
            <a:endParaRPr sz="2400">
              <a:latin typeface="Carlito"/>
              <a:cs typeface="Carlito"/>
            </a:endParaRPr>
          </a:p>
          <a:p>
            <a:pPr marL="240665" indent="-228600">
              <a:lnSpc>
                <a:spcPct val="100000"/>
              </a:lnSpc>
              <a:spcBef>
                <a:spcPts val="1570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Analysis on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Merged</a:t>
            </a: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2400">
              <a:latin typeface="Carlito"/>
              <a:cs typeface="Carlito"/>
            </a:endParaRPr>
          </a:p>
          <a:p>
            <a:pPr marL="697865" lvl="1" indent="-229235">
              <a:lnSpc>
                <a:spcPct val="100000"/>
              </a:lnSpc>
              <a:spcBef>
                <a:spcPts val="1050"/>
              </a:spcBef>
              <a:buSzPct val="125000"/>
              <a:buFont typeface="Arial"/>
              <a:buChar char="•"/>
              <a:tabLst>
                <a:tab pos="698500" algn="l"/>
              </a:tabLst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Univariate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analysis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Categorical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numeric</a:t>
            </a:r>
            <a:r>
              <a:rPr sz="2000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variables</a:t>
            </a:r>
            <a:endParaRPr sz="2000">
              <a:latin typeface="Carlito"/>
              <a:cs typeface="Carlito"/>
            </a:endParaRPr>
          </a:p>
          <a:p>
            <a:pPr marL="697865" lvl="1" indent="-229235">
              <a:lnSpc>
                <a:spcPct val="100000"/>
              </a:lnSpc>
              <a:spcBef>
                <a:spcPts val="985"/>
              </a:spcBef>
              <a:buSzPct val="125000"/>
              <a:buFont typeface="Arial"/>
              <a:buChar char="•"/>
              <a:tabLst>
                <a:tab pos="698500" algn="l"/>
              </a:tabLst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Segmented univariate</a:t>
            </a:r>
            <a:r>
              <a:rPr sz="2000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Analysis</a:t>
            </a:r>
            <a:endParaRPr sz="2000">
              <a:latin typeface="Carlito"/>
              <a:cs typeface="Carlito"/>
            </a:endParaRPr>
          </a:p>
          <a:p>
            <a:pPr marL="697865" lvl="1" indent="-229235">
              <a:lnSpc>
                <a:spcPct val="100000"/>
              </a:lnSpc>
              <a:spcBef>
                <a:spcPts val="969"/>
              </a:spcBef>
              <a:buSzPct val="125000"/>
              <a:buFont typeface="Arial"/>
              <a:buChar char="•"/>
              <a:tabLst>
                <a:tab pos="698500" algn="l"/>
              </a:tabLst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Bivariate</a:t>
            </a:r>
            <a:r>
              <a:rPr sz="20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Analysis</a:t>
            </a:r>
            <a:endParaRPr sz="2000">
              <a:latin typeface="Carlito"/>
              <a:cs typeface="Carlito"/>
            </a:endParaRPr>
          </a:p>
          <a:p>
            <a:pPr marL="697865" lvl="1" indent="-229235">
              <a:lnSpc>
                <a:spcPct val="100000"/>
              </a:lnSpc>
              <a:spcBef>
                <a:spcPts val="990"/>
              </a:spcBef>
              <a:buSzPct val="125000"/>
              <a:buFont typeface="Arial"/>
              <a:buChar char="•"/>
              <a:tabLst>
                <a:tab pos="698500" algn="l"/>
              </a:tabLst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Multivariate</a:t>
            </a:r>
            <a:r>
              <a:rPr sz="20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Analysis</a:t>
            </a:r>
            <a:endParaRPr sz="2000">
              <a:latin typeface="Carlito"/>
              <a:cs typeface="Carlito"/>
            </a:endParaRPr>
          </a:p>
          <a:p>
            <a:pPr marL="240665" indent="-228600">
              <a:lnSpc>
                <a:spcPct val="100000"/>
              </a:lnSpc>
              <a:spcBef>
                <a:spcPts val="1505"/>
              </a:spcBef>
              <a:buSzPct val="125000"/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Final</a:t>
            </a: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Conclusion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00" y="4825"/>
              <a:ext cx="23812" cy="21812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337" y="2176526"/>
              <a:ext cx="190500" cy="190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575" y="4021201"/>
              <a:ext cx="190500" cy="1888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0025" y="4825"/>
              <a:ext cx="369887" cy="18112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3237" y="1801876"/>
              <a:ext cx="190500" cy="18884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5750" y="4825"/>
              <a:ext cx="369887" cy="143027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6100" y="0"/>
              <a:ext cx="152400" cy="9128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8962" y="1420875"/>
              <a:ext cx="190500" cy="1905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8962" y="903350"/>
              <a:ext cx="190500" cy="1905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1350" y="0"/>
              <a:ext cx="422275" cy="52705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27906" y="488950"/>
              <a:ext cx="147637" cy="1477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25" y="1801876"/>
              <a:ext cx="123825" cy="1270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3549650"/>
              <a:ext cx="138112" cy="48107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8587" y="1382775"/>
              <a:ext cx="142875" cy="47625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4787" y="1849501"/>
              <a:ext cx="114300" cy="10795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3350" y="4662487"/>
              <a:ext cx="23812" cy="218122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3837" y="5041900"/>
              <a:ext cx="369887" cy="180181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387" y="4481448"/>
              <a:ext cx="190500" cy="1905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5627687"/>
              <a:ext cx="71437" cy="121602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7050" y="4867275"/>
              <a:ext cx="190500" cy="18884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9562" y="5422900"/>
              <a:ext cx="374650" cy="142557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9912" y="5945187"/>
              <a:ext cx="152400" cy="912812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2775" y="5246751"/>
              <a:ext cx="190500" cy="1905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2775" y="5764212"/>
              <a:ext cx="190500" cy="1905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9925" y="6330950"/>
              <a:ext cx="417512" cy="51752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49337" y="6221412"/>
              <a:ext cx="150018" cy="14763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483975" y="0"/>
              <a:ext cx="417575" cy="51282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371992" y="474726"/>
              <a:ext cx="150082" cy="15240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631548" y="1539875"/>
              <a:ext cx="188975" cy="19050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531600" y="5694362"/>
              <a:ext cx="298450" cy="115411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772900" y="5551551"/>
              <a:ext cx="157225" cy="155511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710923" y="4825"/>
              <a:ext cx="304800" cy="154457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636375" y="4867275"/>
              <a:ext cx="188975" cy="188849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441048" y="5046726"/>
              <a:ext cx="307975" cy="1801749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849100" y="6416675"/>
              <a:ext cx="190500" cy="188912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939523" y="6596063"/>
              <a:ext cx="23813" cy="252412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1220216" y="705434"/>
            <a:ext cx="34156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Analysis</a:t>
            </a:r>
            <a:r>
              <a:rPr sz="3600" spc="-90" dirty="0"/>
              <a:t> </a:t>
            </a:r>
            <a:r>
              <a:rPr sz="3600" spc="-10" dirty="0"/>
              <a:t>Approach</a:t>
            </a:r>
            <a:endParaRPr sz="3600"/>
          </a:p>
        </p:txBody>
      </p:sp>
      <p:sp>
        <p:nvSpPr>
          <p:cNvPr id="41" name="object 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90"/>
              </a:spcBef>
              <a:buSzPct val="125000"/>
              <a:buFont typeface="Wingdings"/>
              <a:buChar char=""/>
              <a:tabLst>
                <a:tab pos="241300" algn="l"/>
              </a:tabLst>
            </a:pPr>
            <a:r>
              <a:rPr spc="-15" dirty="0"/>
              <a:t>Data</a:t>
            </a:r>
            <a:r>
              <a:rPr dirty="0"/>
              <a:t> </a:t>
            </a:r>
            <a:r>
              <a:rPr spc="-5" dirty="0"/>
              <a:t>Analysis</a:t>
            </a:r>
          </a:p>
          <a:p>
            <a:pPr marL="491490" lvl="1" indent="-25082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492125" algn="l"/>
              </a:tabLst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Imbalance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check in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Variable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Target</a:t>
            </a:r>
            <a:endParaRPr sz="2000">
              <a:latin typeface="Carlito"/>
              <a:cs typeface="Carlito"/>
            </a:endParaRPr>
          </a:p>
          <a:p>
            <a:pPr marL="491490" lvl="1" indent="-25019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491490" algn="l"/>
              </a:tabLst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Univariate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analysis of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Categorical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numeric</a:t>
            </a:r>
            <a:r>
              <a:rPr sz="2000" spc="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variables</a:t>
            </a:r>
            <a:endParaRPr sz="2000">
              <a:latin typeface="Carlito"/>
              <a:cs typeface="Carlito"/>
            </a:endParaRPr>
          </a:p>
          <a:p>
            <a:pPr marL="492125" lvl="1" indent="-251460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492759" algn="l"/>
              </a:tabLst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Segmented univariate</a:t>
            </a:r>
            <a:r>
              <a:rPr sz="2000" spc="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Analysis</a:t>
            </a:r>
            <a:endParaRPr sz="2000">
              <a:latin typeface="Carlito"/>
              <a:cs typeface="Carlito"/>
            </a:endParaRPr>
          </a:p>
          <a:p>
            <a:pPr marL="491490" lvl="1" indent="-25082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492125" algn="l"/>
              </a:tabLst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Bivariate</a:t>
            </a: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Analysis</a:t>
            </a:r>
            <a:endParaRPr sz="2000">
              <a:latin typeface="Carlito"/>
              <a:cs typeface="Carlito"/>
            </a:endParaRPr>
          </a:p>
          <a:p>
            <a:pPr marL="492125" lvl="1" indent="-251460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492759" algn="l"/>
              </a:tabLst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Multivariate</a:t>
            </a:r>
            <a:r>
              <a:rPr sz="20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Analysis</a:t>
            </a:r>
            <a:endParaRPr sz="2000">
              <a:latin typeface="Carlito"/>
              <a:cs typeface="Carlito"/>
            </a:endParaRPr>
          </a:p>
          <a:p>
            <a:pPr marL="492125" lvl="1" indent="-251460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492759" algn="l"/>
              </a:tabLst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Correlation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/>
              <a:t>- </a:t>
            </a:r>
            <a:r>
              <a:rPr spc="-10" dirty="0"/>
              <a:t>Creating .csv </a:t>
            </a:r>
            <a:r>
              <a:rPr spc="-5" dirty="0"/>
              <a:t>file </a:t>
            </a:r>
            <a:r>
              <a:rPr dirty="0"/>
              <a:t>of </a:t>
            </a:r>
            <a:r>
              <a:rPr spc="-10" dirty="0"/>
              <a:t>analyzed </a:t>
            </a:r>
            <a:r>
              <a:rPr spc="-5" dirty="0"/>
              <a:t>app_data </a:t>
            </a:r>
            <a:r>
              <a:rPr dirty="0"/>
              <a:t>as </a:t>
            </a:r>
            <a:r>
              <a:rPr spc="-25" dirty="0"/>
              <a:t>new_data.csv. </a:t>
            </a:r>
            <a:r>
              <a:rPr spc="-5" dirty="0"/>
              <a:t>This file will </a:t>
            </a:r>
            <a:r>
              <a:rPr dirty="0"/>
              <a:t>be accessed in</a:t>
            </a:r>
            <a:r>
              <a:rPr spc="165" dirty="0"/>
              <a:t> </a:t>
            </a:r>
            <a:r>
              <a:rPr dirty="0"/>
              <a:t>another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jupyter file </a:t>
            </a:r>
            <a:r>
              <a:rPr spc="-15" dirty="0"/>
              <a:t>for </a:t>
            </a:r>
            <a:r>
              <a:rPr spc="-5" dirty="0"/>
              <a:t>further</a:t>
            </a:r>
            <a:r>
              <a:rPr spc="-10" dirty="0"/>
              <a:t> </a:t>
            </a:r>
            <a:r>
              <a:rPr spc="-5" dirty="0"/>
              <a:t>analysis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25" y="0"/>
              <a:ext cx="1166018" cy="23670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49650"/>
              <a:ext cx="219075" cy="660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481448"/>
              <a:ext cx="242887" cy="23622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3837" y="4867275"/>
              <a:ext cx="975518" cy="19907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371992" y="0"/>
              <a:ext cx="529558" cy="62712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531600" y="5551551"/>
              <a:ext cx="508000" cy="12969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631548" y="4825"/>
              <a:ext cx="384175" cy="172554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441048" y="4867275"/>
              <a:ext cx="384301" cy="19812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22044" y="2655265"/>
            <a:ext cx="96913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6725" indent="-454659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467359" algn="l"/>
              </a:tabLst>
            </a:pPr>
            <a:r>
              <a:rPr sz="3200" spc="-45" dirty="0">
                <a:latin typeface="Carlito"/>
                <a:cs typeface="Carlito"/>
              </a:rPr>
              <a:t>UNIVARIATE </a:t>
            </a:r>
            <a:r>
              <a:rPr sz="3200" spc="-40" dirty="0">
                <a:latin typeface="Carlito"/>
                <a:cs typeface="Carlito"/>
              </a:rPr>
              <a:t>ANALYSIS </a:t>
            </a:r>
            <a:r>
              <a:rPr sz="3200" dirty="0">
                <a:latin typeface="Carlito"/>
                <a:cs typeface="Carlito"/>
              </a:rPr>
              <a:t>AFTER </a:t>
            </a:r>
            <a:r>
              <a:rPr sz="3200" spc="-5" dirty="0">
                <a:latin typeface="Carlito"/>
                <a:cs typeface="Carlito"/>
              </a:rPr>
              <a:t>MERGING </a:t>
            </a:r>
            <a:r>
              <a:rPr sz="3200" dirty="0">
                <a:latin typeface="Carlito"/>
                <a:cs typeface="Carlito"/>
              </a:rPr>
              <a:t>PREVIOUS</a:t>
            </a:r>
            <a:r>
              <a:rPr sz="3200" spc="105" dirty="0">
                <a:latin typeface="Carlito"/>
                <a:cs typeface="Carlito"/>
              </a:rPr>
              <a:t> </a:t>
            </a:r>
            <a:r>
              <a:rPr sz="3200" spc="-140" dirty="0">
                <a:latin typeface="Carlito"/>
                <a:cs typeface="Carlito"/>
              </a:rPr>
              <a:t>DATA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71315" cy="6858000"/>
            <a:chOff x="0" y="0"/>
            <a:chExt cx="417131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852"/>
              <a:ext cx="4055617" cy="68561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3282"/>
              <a:ext cx="4055567" cy="68347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4008" y="703529"/>
            <a:ext cx="2603500" cy="12204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algn="just">
              <a:lnSpc>
                <a:spcPts val="3020"/>
              </a:lnSpc>
              <a:spcBef>
                <a:spcPts val="480"/>
              </a:spcBef>
            </a:pPr>
            <a:r>
              <a:rPr sz="2800" spc="-5" dirty="0"/>
              <a:t>DISTRIBUTION </a:t>
            </a:r>
            <a:r>
              <a:rPr sz="2800" spc="-10" dirty="0"/>
              <a:t>OF  </a:t>
            </a:r>
            <a:r>
              <a:rPr sz="2800" spc="-5" dirty="0"/>
              <a:t>NAME </a:t>
            </a:r>
            <a:r>
              <a:rPr sz="2800" spc="-15" dirty="0"/>
              <a:t>CONTRACT  </a:t>
            </a:r>
            <a:r>
              <a:rPr sz="2800" spc="-80" dirty="0"/>
              <a:t>STATUS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923340" y="2254733"/>
            <a:ext cx="2559685" cy="156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4135">
              <a:lnSpc>
                <a:spcPct val="120000"/>
              </a:lnSpc>
              <a:spcBef>
                <a:spcPts val="100"/>
              </a:spcBef>
            </a:pP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Few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points can be concluded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from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graph.</a:t>
            </a:r>
            <a:endParaRPr sz="1400">
              <a:latin typeface="Carlito"/>
              <a:cs typeface="Carlito"/>
            </a:endParaRPr>
          </a:p>
          <a:p>
            <a:pPr marL="241300" marR="5080" indent="-229235">
              <a:lnSpc>
                <a:spcPct val="120000"/>
              </a:lnSpc>
              <a:spcBef>
                <a:spcPts val="994"/>
              </a:spcBef>
              <a:buSzPct val="125000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Count of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Refused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applications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is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more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merged</a:t>
            </a:r>
            <a:r>
              <a:rPr sz="14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sz="11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SzPct val="125000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Unused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offer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lowest</a:t>
            </a:r>
            <a:r>
              <a:rPr sz="14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count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214120" cy="6858000"/>
            <a:chOff x="0" y="0"/>
            <a:chExt cx="1214120" cy="6858000"/>
          </a:xfrm>
        </p:grpSpPr>
        <p:sp>
          <p:nvSpPr>
            <p:cNvPr id="8" name="object 8"/>
            <p:cNvSpPr/>
            <p:nvPr/>
          </p:nvSpPr>
          <p:spPr>
            <a:xfrm>
              <a:off x="23812" y="0"/>
              <a:ext cx="1166018" cy="23670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63" y="3549650"/>
              <a:ext cx="228599" cy="660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25" y="95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4481448"/>
              <a:ext cx="257175" cy="23622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8125" y="4867275"/>
              <a:ext cx="975518" cy="19907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5114416" y="822007"/>
            <a:ext cx="6038850" cy="48482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71315" cy="6858000"/>
            <a:chOff x="0" y="0"/>
            <a:chExt cx="417131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852"/>
              <a:ext cx="4055617" cy="68561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3282"/>
              <a:ext cx="4055567" cy="68347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4008" y="703529"/>
            <a:ext cx="2603500" cy="12204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algn="just">
              <a:lnSpc>
                <a:spcPts val="3020"/>
              </a:lnSpc>
              <a:spcBef>
                <a:spcPts val="480"/>
              </a:spcBef>
            </a:pPr>
            <a:r>
              <a:rPr sz="2800" spc="-5" dirty="0"/>
              <a:t>DISTRIBUTION </a:t>
            </a:r>
            <a:r>
              <a:rPr sz="2800" spc="-10" dirty="0"/>
              <a:t>OF  </a:t>
            </a:r>
            <a:r>
              <a:rPr sz="2800" spc="-5" dirty="0"/>
              <a:t>NAME </a:t>
            </a:r>
            <a:r>
              <a:rPr sz="2800" spc="-15" dirty="0"/>
              <a:t>CONTRACT  </a:t>
            </a:r>
            <a:r>
              <a:rPr sz="2800" spc="-5" dirty="0"/>
              <a:t>TYPE</a:t>
            </a:r>
            <a:r>
              <a:rPr sz="2800" spc="-10" dirty="0"/>
              <a:t> </a:t>
            </a:r>
            <a:r>
              <a:rPr sz="2800" spc="-5" dirty="0"/>
              <a:t>PREV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923340" y="2254733"/>
            <a:ext cx="2636520" cy="3609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0970">
              <a:lnSpc>
                <a:spcPct val="120000"/>
              </a:lnSpc>
              <a:spcBef>
                <a:spcPts val="100"/>
              </a:spcBef>
            </a:pP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Few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points can be concluded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from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graph.</a:t>
            </a:r>
            <a:endParaRPr sz="1400">
              <a:latin typeface="Carlito"/>
              <a:cs typeface="Carlito"/>
            </a:endParaRPr>
          </a:p>
          <a:p>
            <a:pPr marL="241300" marR="5080" indent="-229235">
              <a:lnSpc>
                <a:spcPct val="120000"/>
              </a:lnSpc>
              <a:spcBef>
                <a:spcPts val="994"/>
              </a:spcBef>
              <a:buSzPct val="125000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People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with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Name_Contract_Type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'Cash  Loans'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greater percentage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of Loan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Refusal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compared to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their Loan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Approval</a:t>
            </a:r>
            <a:r>
              <a:rPr sz="14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applications.</a:t>
            </a:r>
            <a:endParaRPr sz="1400">
              <a:latin typeface="Carlito"/>
              <a:cs typeface="Carlito"/>
            </a:endParaRPr>
          </a:p>
          <a:p>
            <a:pPr marL="241300" marR="257810" indent="-229235">
              <a:lnSpc>
                <a:spcPct val="120000"/>
              </a:lnSpc>
              <a:spcBef>
                <a:spcPts val="1010"/>
              </a:spcBef>
              <a:buSzPct val="125000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Whereas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people with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Name_Contract_Type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as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'Revolving Loans' do not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have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much difference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in their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Loan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approval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&amp;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Loan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refusal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applications.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214120" cy="6858000"/>
            <a:chOff x="0" y="0"/>
            <a:chExt cx="1214120" cy="6858000"/>
          </a:xfrm>
        </p:grpSpPr>
        <p:sp>
          <p:nvSpPr>
            <p:cNvPr id="8" name="object 8"/>
            <p:cNvSpPr/>
            <p:nvPr/>
          </p:nvSpPr>
          <p:spPr>
            <a:xfrm>
              <a:off x="23812" y="0"/>
              <a:ext cx="1166018" cy="23670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63" y="3549650"/>
              <a:ext cx="228599" cy="660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25" y="95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4481448"/>
              <a:ext cx="257175" cy="23622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8125" y="4867275"/>
              <a:ext cx="975518" cy="19907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5063235" y="854113"/>
            <a:ext cx="6115050" cy="4810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71315" cy="6858000"/>
            <a:chOff x="0" y="0"/>
            <a:chExt cx="417131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852"/>
              <a:ext cx="4055617" cy="68561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3282"/>
              <a:ext cx="4055567" cy="68347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4008" y="703529"/>
            <a:ext cx="2577465" cy="12204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5" dirty="0"/>
              <a:t>DISTRIBUTION</a:t>
            </a:r>
            <a:r>
              <a:rPr sz="2800" spc="-85" dirty="0"/>
              <a:t> </a:t>
            </a:r>
            <a:r>
              <a:rPr sz="2800" spc="-10" dirty="0"/>
              <a:t>OF  </a:t>
            </a:r>
            <a:r>
              <a:rPr sz="2800" spc="-5" dirty="0"/>
              <a:t>NAME </a:t>
            </a:r>
            <a:r>
              <a:rPr sz="2800" spc="-10" dirty="0"/>
              <a:t>CLIENT  </a:t>
            </a:r>
            <a:r>
              <a:rPr sz="2800" spc="-5" dirty="0"/>
              <a:t>TYPE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923340" y="2254733"/>
            <a:ext cx="2607310" cy="2585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1760">
              <a:lnSpc>
                <a:spcPct val="120000"/>
              </a:lnSpc>
              <a:spcBef>
                <a:spcPts val="100"/>
              </a:spcBef>
            </a:pP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Few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points can be concluded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from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graph.</a:t>
            </a:r>
            <a:endParaRPr sz="1400">
              <a:latin typeface="Carlito"/>
              <a:cs typeface="Carlito"/>
            </a:endParaRPr>
          </a:p>
          <a:p>
            <a:pPr marL="241300" marR="22860" indent="-229235">
              <a:lnSpc>
                <a:spcPct val="120000"/>
              </a:lnSpc>
              <a:spcBef>
                <a:spcPts val="994"/>
              </a:spcBef>
              <a:buSzPct val="125000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People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who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already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connected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bank, 'Repeater' 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more Loan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refusal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applications.</a:t>
            </a:r>
            <a:endParaRPr sz="1400">
              <a:latin typeface="Carlito"/>
              <a:cs typeface="Carlito"/>
            </a:endParaRPr>
          </a:p>
          <a:p>
            <a:pPr marL="241300" marR="5080" indent="-229235">
              <a:lnSpc>
                <a:spcPct val="120100"/>
              </a:lnSpc>
              <a:spcBef>
                <a:spcPts val="1005"/>
              </a:spcBef>
              <a:buSzPct val="125000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Whereas 'New'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members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of the  bank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very less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Loan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Refusal  percentage.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214120" cy="6858000"/>
            <a:chOff x="0" y="0"/>
            <a:chExt cx="1214120" cy="6858000"/>
          </a:xfrm>
        </p:grpSpPr>
        <p:sp>
          <p:nvSpPr>
            <p:cNvPr id="8" name="object 8"/>
            <p:cNvSpPr/>
            <p:nvPr/>
          </p:nvSpPr>
          <p:spPr>
            <a:xfrm>
              <a:off x="23812" y="0"/>
              <a:ext cx="1166018" cy="23670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63" y="3549650"/>
              <a:ext cx="228599" cy="660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25" y="95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4481448"/>
              <a:ext cx="257175" cy="23622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8125" y="4867275"/>
              <a:ext cx="975518" cy="19907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4920741" y="945553"/>
            <a:ext cx="6086475" cy="4810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71315" cy="6858000"/>
            <a:chOff x="0" y="0"/>
            <a:chExt cx="417131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852"/>
              <a:ext cx="4055617" cy="68561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3282"/>
              <a:ext cx="4055567" cy="68347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4008" y="773048"/>
            <a:ext cx="2446655" cy="109220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95"/>
              </a:spcBef>
            </a:pPr>
            <a:r>
              <a:rPr spc="-10" dirty="0"/>
              <a:t>DISTRIBUTION OF  </a:t>
            </a:r>
            <a:r>
              <a:rPr spc="-15" dirty="0"/>
              <a:t>CONTRACT </a:t>
            </a:r>
            <a:r>
              <a:rPr spc="-75" dirty="0"/>
              <a:t>STATUS  </a:t>
            </a:r>
            <a:r>
              <a:rPr spc="-5" dirty="0"/>
              <a:t>WITH</a:t>
            </a:r>
            <a:r>
              <a:rPr spc="-15" dirty="0"/>
              <a:t> </a:t>
            </a:r>
            <a:r>
              <a:rPr spc="-10" dirty="0"/>
              <a:t>PURPOSES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3340" y="2254733"/>
            <a:ext cx="2592705" cy="296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7155">
              <a:lnSpc>
                <a:spcPct val="120000"/>
              </a:lnSpc>
              <a:spcBef>
                <a:spcPts val="100"/>
              </a:spcBef>
            </a:pP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Few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points can be concluded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from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the graph.</a:t>
            </a:r>
            <a:endParaRPr sz="1400">
              <a:latin typeface="Carlito"/>
              <a:cs typeface="Carlito"/>
            </a:endParaRPr>
          </a:p>
          <a:p>
            <a:pPr marL="241300" marR="245745" indent="-229235">
              <a:lnSpc>
                <a:spcPct val="120000"/>
              </a:lnSpc>
              <a:spcBef>
                <a:spcPts val="994"/>
              </a:spcBef>
              <a:buSzPct val="125000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Most rejection of loans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came  from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purpose</a:t>
            </a:r>
            <a:r>
              <a:rPr sz="14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'repairs'.</a:t>
            </a:r>
            <a:endParaRPr sz="1400">
              <a:latin typeface="Carlito"/>
              <a:cs typeface="Carlito"/>
            </a:endParaRPr>
          </a:p>
          <a:p>
            <a:pPr marL="241300" marR="5080" indent="-229235">
              <a:lnSpc>
                <a:spcPct val="120000"/>
              </a:lnSpc>
              <a:spcBef>
                <a:spcPts val="1010"/>
              </a:spcBef>
              <a:buSzPct val="125000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education purposes we </a:t>
            </a:r>
            <a:r>
              <a:rPr sz="1400" spc="-15" dirty="0">
                <a:solidFill>
                  <a:srgbClr val="FFFFFF"/>
                </a:solidFill>
                <a:latin typeface="Carlito"/>
                <a:cs typeface="Carlito"/>
              </a:rPr>
              <a:t>have 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equal number of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approves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and  rejection</a:t>
            </a:r>
            <a:endParaRPr sz="1400">
              <a:latin typeface="Carlito"/>
              <a:cs typeface="Carlito"/>
            </a:endParaRPr>
          </a:p>
          <a:p>
            <a:pPr marL="241300" marR="44450" indent="-229235">
              <a:lnSpc>
                <a:spcPct val="120000"/>
              </a:lnSpc>
              <a:spcBef>
                <a:spcPts val="1000"/>
              </a:spcBef>
              <a:buSzPct val="125000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Paying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other loans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and buying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new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car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having significant  higher rejection than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approves.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214120" cy="6858000"/>
            <a:chOff x="0" y="0"/>
            <a:chExt cx="1214120" cy="6858000"/>
          </a:xfrm>
        </p:grpSpPr>
        <p:sp>
          <p:nvSpPr>
            <p:cNvPr id="8" name="object 8"/>
            <p:cNvSpPr/>
            <p:nvPr/>
          </p:nvSpPr>
          <p:spPr>
            <a:xfrm>
              <a:off x="23812" y="0"/>
              <a:ext cx="1166018" cy="23670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63" y="3549650"/>
              <a:ext cx="228599" cy="660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25" y="95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4481448"/>
              <a:ext cx="257175" cy="23622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8125" y="4867275"/>
              <a:ext cx="975518" cy="19907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5275326" y="154749"/>
            <a:ext cx="5853049" cy="66889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71315" cy="6858000"/>
            <a:chOff x="0" y="0"/>
            <a:chExt cx="417131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852"/>
              <a:ext cx="4055617" cy="68561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3282"/>
              <a:ext cx="4055567" cy="68347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4008" y="773048"/>
            <a:ext cx="2446655" cy="109220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95"/>
              </a:spcBef>
            </a:pPr>
            <a:r>
              <a:rPr spc="-10" dirty="0"/>
              <a:t>DISTRIBUTION OF  </a:t>
            </a:r>
            <a:r>
              <a:rPr spc="-15" dirty="0"/>
              <a:t>CONTRACT </a:t>
            </a:r>
            <a:r>
              <a:rPr spc="-75" dirty="0"/>
              <a:t>STATUS  </a:t>
            </a:r>
            <a:r>
              <a:rPr spc="-5" dirty="0"/>
              <a:t>WITH </a:t>
            </a:r>
            <a:r>
              <a:rPr spc="-15" dirty="0"/>
              <a:t>AGE</a:t>
            </a:r>
            <a:r>
              <a:rPr spc="-30" dirty="0"/>
              <a:t> </a:t>
            </a:r>
            <a:r>
              <a:rPr spc="-10" dirty="0"/>
              <a:t>GROUP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3340" y="2209327"/>
            <a:ext cx="2699385" cy="338264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Few </a:t>
            </a: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points can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be </a:t>
            </a: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concluded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11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1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arlito"/>
                <a:cs typeface="Carlito"/>
              </a:rPr>
              <a:t>graph.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arlito"/>
              <a:cs typeface="Carlito"/>
            </a:endParaRPr>
          </a:p>
          <a:p>
            <a:pPr marL="241300" marR="5080" indent="-229235">
              <a:lnSpc>
                <a:spcPct val="100000"/>
              </a:lnSpc>
              <a:buSzPct val="125000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Customers from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various AGE-GROUPS 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higher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count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application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refusal 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than</a:t>
            </a:r>
            <a:r>
              <a:rPr sz="12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approval.</a:t>
            </a:r>
            <a:endParaRPr sz="1200">
              <a:latin typeface="Carlito"/>
              <a:cs typeface="Carlito"/>
            </a:endParaRPr>
          </a:p>
          <a:p>
            <a:pPr marL="241300" marR="18415" indent="-229235">
              <a:lnSpc>
                <a:spcPct val="100000"/>
              </a:lnSpc>
              <a:spcBef>
                <a:spcPts val="1000"/>
              </a:spcBef>
              <a:buSzPct val="125000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we saw </a:t>
            </a:r>
            <a:r>
              <a:rPr sz="1200" spc="-15" dirty="0">
                <a:solidFill>
                  <a:srgbClr val="FFFFFF"/>
                </a:solidFill>
                <a:latin typeface="Carlito"/>
                <a:cs typeface="Carlito"/>
              </a:rPr>
              <a:t>earlier,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people in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AGE 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GROUP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of 25-30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showed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higher 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chances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of being a </a:t>
            </a:r>
            <a:r>
              <a:rPr sz="1200" spc="-20" dirty="0">
                <a:solidFill>
                  <a:srgbClr val="FFFFFF"/>
                </a:solidFill>
                <a:latin typeface="Carlito"/>
                <a:cs typeface="Carlito"/>
              </a:rPr>
              <a:t>defaulter.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Here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from 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above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plot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we can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see that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age-  group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refusal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count approx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twice 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approval</a:t>
            </a:r>
            <a:r>
              <a:rPr sz="12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count.</a:t>
            </a:r>
            <a:endParaRPr sz="1200">
              <a:latin typeface="Carlito"/>
              <a:cs typeface="Carlito"/>
            </a:endParaRPr>
          </a:p>
          <a:p>
            <a:pPr marL="241300" marR="36830" indent="-229235">
              <a:lnSpc>
                <a:spcPct val="100000"/>
              </a:lnSpc>
              <a:spcBef>
                <a:spcPts val="1010"/>
              </a:spcBef>
              <a:buSzPct val="125000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Also,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35-40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age group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people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were 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higher in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non-defaulter's data. Here</a:t>
            </a:r>
            <a:r>
              <a:rPr sz="1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for 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same age group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we can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see more 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than 3000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applications are approved 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more </a:t>
            </a:r>
            <a:r>
              <a:rPr sz="1200" dirty="0">
                <a:solidFill>
                  <a:srgbClr val="FFFFFF"/>
                </a:solidFill>
                <a:latin typeface="Carlito"/>
                <a:cs typeface="Carlito"/>
              </a:rPr>
              <a:t>than 5000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applications </a:t>
            </a:r>
            <a:r>
              <a:rPr sz="1200" spc="-10" dirty="0">
                <a:solidFill>
                  <a:srgbClr val="FFFFFF"/>
                </a:solidFill>
                <a:latin typeface="Carlito"/>
                <a:cs typeface="Carlito"/>
              </a:rPr>
              <a:t>were  </a:t>
            </a:r>
            <a:r>
              <a:rPr sz="1200" spc="-5" dirty="0">
                <a:solidFill>
                  <a:srgbClr val="FFFFFF"/>
                </a:solidFill>
                <a:latin typeface="Carlito"/>
                <a:cs typeface="Carlito"/>
              </a:rPr>
              <a:t>refused.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214120" cy="6858000"/>
            <a:chOff x="0" y="0"/>
            <a:chExt cx="1214120" cy="6858000"/>
          </a:xfrm>
        </p:grpSpPr>
        <p:sp>
          <p:nvSpPr>
            <p:cNvPr id="8" name="object 8"/>
            <p:cNvSpPr/>
            <p:nvPr/>
          </p:nvSpPr>
          <p:spPr>
            <a:xfrm>
              <a:off x="23812" y="0"/>
              <a:ext cx="1166018" cy="23670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63" y="3549650"/>
              <a:ext cx="228599" cy="660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25" y="95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4481448"/>
              <a:ext cx="257175" cy="23622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8125" y="4867275"/>
              <a:ext cx="975518" cy="19907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4963921" y="771525"/>
            <a:ext cx="6856603" cy="53149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00" y="4825"/>
              <a:ext cx="23812" cy="21812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337" y="2176526"/>
              <a:ext cx="190500" cy="190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575" y="4021201"/>
              <a:ext cx="190500" cy="1888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0025" y="4825"/>
              <a:ext cx="369887" cy="18112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3237" y="1801876"/>
              <a:ext cx="190500" cy="18884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5750" y="4825"/>
              <a:ext cx="369887" cy="143027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6100" y="0"/>
              <a:ext cx="152400" cy="9128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8962" y="1420875"/>
              <a:ext cx="190500" cy="1905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8962" y="903350"/>
              <a:ext cx="190500" cy="1905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1350" y="0"/>
              <a:ext cx="422275" cy="52705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27906" y="488950"/>
              <a:ext cx="147637" cy="1477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25" y="1801876"/>
              <a:ext cx="123825" cy="1270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3549650"/>
              <a:ext cx="138112" cy="48107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8587" y="1382775"/>
              <a:ext cx="142875" cy="47625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4787" y="1849501"/>
              <a:ext cx="114300" cy="10795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3350" y="4662487"/>
              <a:ext cx="23812" cy="218122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3837" y="5041900"/>
              <a:ext cx="369887" cy="180181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387" y="4481448"/>
              <a:ext cx="190500" cy="1905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5627687"/>
              <a:ext cx="71437" cy="121602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7050" y="4867275"/>
              <a:ext cx="190500" cy="18884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9562" y="5422900"/>
              <a:ext cx="374650" cy="142557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9912" y="5945187"/>
              <a:ext cx="152400" cy="912812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2775" y="5246751"/>
              <a:ext cx="190500" cy="1905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2775" y="5764212"/>
              <a:ext cx="190500" cy="1905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9925" y="6330950"/>
              <a:ext cx="417512" cy="51752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49337" y="6221412"/>
              <a:ext cx="150018" cy="14763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483975" y="0"/>
              <a:ext cx="417575" cy="51282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371992" y="474726"/>
              <a:ext cx="150082" cy="15240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631548" y="1539875"/>
              <a:ext cx="188975" cy="19050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531600" y="5694362"/>
              <a:ext cx="298450" cy="115411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772900" y="5551551"/>
              <a:ext cx="157225" cy="155511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710923" y="4825"/>
              <a:ext cx="304800" cy="154457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636375" y="4867275"/>
              <a:ext cx="188975" cy="188849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441048" y="5046726"/>
              <a:ext cx="307975" cy="1801749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849100" y="6416675"/>
              <a:ext cx="190500" cy="188912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939523" y="6596063"/>
              <a:ext cx="23813" cy="252412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1" name="object 41"/>
            <p:cNvSpPr/>
            <p:nvPr/>
          </p:nvSpPr>
          <p:spPr>
            <a:xfrm>
              <a:off x="0" y="0"/>
              <a:ext cx="12192000" cy="6857996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90" y="0"/>
              <a:ext cx="4061587" cy="6857996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171188" cy="6857999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1852"/>
              <a:ext cx="4055617" cy="6856145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23282"/>
              <a:ext cx="4055567" cy="6834714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934008" y="773048"/>
            <a:ext cx="2446655" cy="109220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95"/>
              </a:spcBef>
            </a:pPr>
            <a:r>
              <a:rPr spc="-10" dirty="0"/>
              <a:t>DISTRIBUTION OF  </a:t>
            </a:r>
            <a:r>
              <a:rPr spc="-15" dirty="0"/>
              <a:t>CONTRACT </a:t>
            </a:r>
            <a:r>
              <a:rPr spc="-75" dirty="0"/>
              <a:t>STATUS  </a:t>
            </a:r>
            <a:r>
              <a:rPr spc="-5" dirty="0"/>
              <a:t>WITH</a:t>
            </a:r>
            <a:r>
              <a:rPr dirty="0"/>
              <a:t> </a:t>
            </a:r>
            <a:r>
              <a:rPr spc="-40" dirty="0"/>
              <a:t>REALTY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923340" y="2256561"/>
            <a:ext cx="2696845" cy="349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8585">
              <a:lnSpc>
                <a:spcPct val="120000"/>
              </a:lnSpc>
              <a:spcBef>
                <a:spcPts val="100"/>
              </a:spcBef>
            </a:pPr>
            <a:r>
              <a:rPr sz="1300" spc="-15" dirty="0">
                <a:solidFill>
                  <a:srgbClr val="FFFFFF"/>
                </a:solidFill>
                <a:latin typeface="Carlito"/>
                <a:cs typeface="Carlito"/>
              </a:rPr>
              <a:t>Few </a:t>
            </a:r>
            <a:r>
              <a:rPr sz="1300" spc="-5" dirty="0">
                <a:solidFill>
                  <a:srgbClr val="FFFFFF"/>
                </a:solidFill>
                <a:latin typeface="Carlito"/>
                <a:cs typeface="Carlito"/>
              </a:rPr>
              <a:t>points </a:t>
            </a:r>
            <a:r>
              <a:rPr sz="1300" spc="-10" dirty="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sz="1300" spc="-5" dirty="0">
                <a:solidFill>
                  <a:srgbClr val="FFFFFF"/>
                </a:solidFill>
                <a:latin typeface="Carlito"/>
                <a:cs typeface="Carlito"/>
              </a:rPr>
              <a:t>be concluded </a:t>
            </a:r>
            <a:r>
              <a:rPr sz="1300" spc="-10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1300" spc="-5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1300" spc="-10" dirty="0">
                <a:solidFill>
                  <a:srgbClr val="FFFFFF"/>
                </a:solidFill>
                <a:latin typeface="Carlito"/>
                <a:cs typeface="Carlito"/>
              </a:rPr>
              <a:t>graph.</a:t>
            </a:r>
            <a:endParaRPr sz="1300">
              <a:latin typeface="Carlito"/>
              <a:cs typeface="Carlito"/>
            </a:endParaRPr>
          </a:p>
          <a:p>
            <a:pPr marL="241300" marR="5080" indent="-229235">
              <a:lnSpc>
                <a:spcPct val="120100"/>
              </a:lnSpc>
              <a:spcBef>
                <a:spcPts val="960"/>
              </a:spcBef>
              <a:buSzPct val="123333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Rejection of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loans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higher in  people who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owns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house,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as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compared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people who</a:t>
            </a:r>
            <a:r>
              <a:rPr sz="15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don't.</a:t>
            </a:r>
            <a:endParaRPr sz="1500">
              <a:latin typeface="Carlito"/>
              <a:cs typeface="Carlito"/>
            </a:endParaRPr>
          </a:p>
          <a:p>
            <a:pPr marL="241300" marR="5080" indent="-229235">
              <a:lnSpc>
                <a:spcPct val="120000"/>
              </a:lnSpc>
              <a:spcBef>
                <a:spcPts val="1010"/>
              </a:spcBef>
              <a:buSzPct val="123333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time, number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loan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approvals are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also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higher in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people who owns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house.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So,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say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the  people who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owns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'house'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apply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more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loans as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compared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people who</a:t>
            </a:r>
            <a:r>
              <a:rPr sz="15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don't.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0" y="0"/>
            <a:ext cx="11240135" cy="6858000"/>
            <a:chOff x="0" y="0"/>
            <a:chExt cx="11240135" cy="6858000"/>
          </a:xfrm>
        </p:grpSpPr>
        <p:sp>
          <p:nvSpPr>
            <p:cNvPr id="49" name="object 49"/>
            <p:cNvSpPr/>
            <p:nvPr/>
          </p:nvSpPr>
          <p:spPr>
            <a:xfrm>
              <a:off x="23812" y="0"/>
              <a:ext cx="1166018" cy="2367026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763" y="3549650"/>
              <a:ext cx="228599" cy="660400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25" y="95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4481448"/>
              <a:ext cx="257175" cy="2362263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38125" y="4867275"/>
              <a:ext cx="975518" cy="1990725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105908" y="613816"/>
              <a:ext cx="6134099" cy="5133975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00" y="4825"/>
              <a:ext cx="23812" cy="21812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337" y="2176526"/>
              <a:ext cx="190500" cy="190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575" y="4021201"/>
              <a:ext cx="190500" cy="1888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0025" y="4825"/>
              <a:ext cx="369887" cy="18112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3237" y="1801876"/>
              <a:ext cx="190500" cy="18884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5750" y="4825"/>
              <a:ext cx="369887" cy="143027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6100" y="0"/>
              <a:ext cx="152400" cy="9128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8962" y="1420875"/>
              <a:ext cx="190500" cy="1905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8962" y="903350"/>
              <a:ext cx="190500" cy="1905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1350" y="0"/>
              <a:ext cx="422275" cy="52705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27906" y="488950"/>
              <a:ext cx="147637" cy="1477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25" y="1801876"/>
              <a:ext cx="123825" cy="1270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3549650"/>
              <a:ext cx="138112" cy="48107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8587" y="1382775"/>
              <a:ext cx="142875" cy="47625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4787" y="1849501"/>
              <a:ext cx="114300" cy="10795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3350" y="4662487"/>
              <a:ext cx="23812" cy="218122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3837" y="5041900"/>
              <a:ext cx="369887" cy="180181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387" y="4481448"/>
              <a:ext cx="190500" cy="1905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5627687"/>
              <a:ext cx="71437" cy="121602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7050" y="4867275"/>
              <a:ext cx="190500" cy="18884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9562" y="5422900"/>
              <a:ext cx="374650" cy="142557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9912" y="5945187"/>
              <a:ext cx="152400" cy="912812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2775" y="5246751"/>
              <a:ext cx="190500" cy="1905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2775" y="5764212"/>
              <a:ext cx="190500" cy="1905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9925" y="6330950"/>
              <a:ext cx="417512" cy="51752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49337" y="6221412"/>
              <a:ext cx="150018" cy="14763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483975" y="0"/>
              <a:ext cx="417575" cy="51282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371992" y="474726"/>
              <a:ext cx="150082" cy="15240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631548" y="1539875"/>
              <a:ext cx="188975" cy="19050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531600" y="5694362"/>
              <a:ext cx="298450" cy="115411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772900" y="5551551"/>
              <a:ext cx="157225" cy="155511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710923" y="4825"/>
              <a:ext cx="304800" cy="154457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636375" y="4867275"/>
              <a:ext cx="188975" cy="188849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441048" y="5046726"/>
              <a:ext cx="307975" cy="1801749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849100" y="6416675"/>
              <a:ext cx="190500" cy="188912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939523" y="6596063"/>
              <a:ext cx="23813" cy="252412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1" name="object 41"/>
            <p:cNvSpPr/>
            <p:nvPr/>
          </p:nvSpPr>
          <p:spPr>
            <a:xfrm>
              <a:off x="0" y="0"/>
              <a:ext cx="12192000" cy="6857996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90" y="0"/>
              <a:ext cx="4061587" cy="6857996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0" y="0"/>
              <a:ext cx="4171188" cy="6857999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1852"/>
              <a:ext cx="4055617" cy="6856145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23282"/>
              <a:ext cx="4055567" cy="6834714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934008" y="601472"/>
            <a:ext cx="2446655" cy="143510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95"/>
              </a:spcBef>
            </a:pPr>
            <a:r>
              <a:rPr spc="-10" dirty="0"/>
              <a:t>DISTRIBUTION OF  </a:t>
            </a:r>
            <a:r>
              <a:rPr spc="-15" dirty="0"/>
              <a:t>CONTRACT </a:t>
            </a:r>
            <a:r>
              <a:rPr spc="-75" dirty="0"/>
              <a:t>STATUS  </a:t>
            </a:r>
            <a:r>
              <a:rPr spc="-5" dirty="0"/>
              <a:t>WITH </a:t>
            </a:r>
            <a:r>
              <a:rPr spc="-30" dirty="0"/>
              <a:t>EDUCATION  </a:t>
            </a:r>
            <a:r>
              <a:rPr spc="-10" dirty="0"/>
              <a:t>TYPE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923340" y="2256561"/>
            <a:ext cx="2607310" cy="3769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050">
              <a:lnSpc>
                <a:spcPct val="120000"/>
              </a:lnSpc>
              <a:spcBef>
                <a:spcPts val="100"/>
              </a:spcBef>
            </a:pPr>
            <a:r>
              <a:rPr sz="1300" spc="-15" dirty="0">
                <a:solidFill>
                  <a:srgbClr val="FFFFFF"/>
                </a:solidFill>
                <a:latin typeface="Carlito"/>
                <a:cs typeface="Carlito"/>
              </a:rPr>
              <a:t>Few </a:t>
            </a:r>
            <a:r>
              <a:rPr sz="1300" spc="-5" dirty="0">
                <a:solidFill>
                  <a:srgbClr val="FFFFFF"/>
                </a:solidFill>
                <a:latin typeface="Carlito"/>
                <a:cs typeface="Carlito"/>
              </a:rPr>
              <a:t>points </a:t>
            </a:r>
            <a:r>
              <a:rPr sz="1300" spc="-10" dirty="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sz="1300" spc="-5" dirty="0">
                <a:solidFill>
                  <a:srgbClr val="FFFFFF"/>
                </a:solidFill>
                <a:latin typeface="Carlito"/>
                <a:cs typeface="Carlito"/>
              </a:rPr>
              <a:t>be concluded </a:t>
            </a:r>
            <a:r>
              <a:rPr sz="1300" spc="-10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1300" spc="-5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1300" spc="-10" dirty="0">
                <a:solidFill>
                  <a:srgbClr val="FFFFFF"/>
                </a:solidFill>
                <a:latin typeface="Carlito"/>
                <a:cs typeface="Carlito"/>
              </a:rPr>
              <a:t>graph.</a:t>
            </a:r>
            <a:endParaRPr sz="1300">
              <a:latin typeface="Carlito"/>
              <a:cs typeface="Carlito"/>
            </a:endParaRPr>
          </a:p>
          <a:p>
            <a:pPr marL="241300" marR="5080" indent="-229235">
              <a:lnSpc>
                <a:spcPct val="120000"/>
              </a:lnSpc>
              <a:spcBef>
                <a:spcPts val="965"/>
              </a:spcBef>
              <a:buSzPct val="123333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People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with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'Secondary/Secondary Special'  education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type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tend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apply 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more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loans and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have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greater percentage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loan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refusal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compared to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people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with 'Higher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Education'.</a:t>
            </a:r>
            <a:endParaRPr sz="1500">
              <a:latin typeface="Carlito"/>
              <a:cs typeface="Carlito"/>
            </a:endParaRPr>
          </a:p>
          <a:p>
            <a:pPr marL="241300" marR="92075" indent="-229235">
              <a:lnSpc>
                <a:spcPct val="120000"/>
              </a:lnSpc>
              <a:spcBef>
                <a:spcPts val="1005"/>
              </a:spcBef>
              <a:buSzPct val="123333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'Incomplete Higher'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&amp;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'Lower  Secondary' education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type  people do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not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apply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sz="1500" spc="-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loans  as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such.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0" y="0"/>
            <a:ext cx="11820525" cy="6858000"/>
            <a:chOff x="0" y="0"/>
            <a:chExt cx="11820525" cy="6858000"/>
          </a:xfrm>
        </p:grpSpPr>
        <p:sp>
          <p:nvSpPr>
            <p:cNvPr id="49" name="object 49"/>
            <p:cNvSpPr/>
            <p:nvPr/>
          </p:nvSpPr>
          <p:spPr>
            <a:xfrm>
              <a:off x="23812" y="0"/>
              <a:ext cx="1166018" cy="2367026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763" y="3549650"/>
              <a:ext cx="228599" cy="660400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25" y="95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4481448"/>
              <a:ext cx="257175" cy="2362263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38125" y="4867275"/>
              <a:ext cx="975518" cy="1990725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885563" y="862012"/>
              <a:ext cx="6934961" cy="5133975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25" y="0"/>
              <a:ext cx="1166018" cy="23670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49650"/>
              <a:ext cx="219075" cy="660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481448"/>
              <a:ext cx="242887" cy="23622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3837" y="4867275"/>
              <a:ext cx="975518" cy="19907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371992" y="0"/>
              <a:ext cx="529558" cy="62712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531600" y="5551551"/>
              <a:ext cx="508000" cy="12969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631548" y="4825"/>
              <a:ext cx="384175" cy="172554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441048" y="4867275"/>
              <a:ext cx="384301" cy="19812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48486" y="2555875"/>
            <a:ext cx="6942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4510" indent="-51244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25145" algn="l"/>
              </a:tabLst>
            </a:pPr>
            <a:r>
              <a:rPr sz="3600" spc="-5" dirty="0">
                <a:latin typeface="Carlito"/>
                <a:cs typeface="Carlito"/>
              </a:rPr>
              <a:t>PERFORMING </a:t>
            </a:r>
            <a:r>
              <a:rPr sz="3600" spc="-50" dirty="0">
                <a:latin typeface="Carlito"/>
                <a:cs typeface="Carlito"/>
              </a:rPr>
              <a:t>BIVARIATE </a:t>
            </a:r>
            <a:r>
              <a:rPr sz="3600" spc="-45" dirty="0">
                <a:latin typeface="Carlito"/>
                <a:cs typeface="Carlito"/>
              </a:rPr>
              <a:t>ANALYSIS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71315" cy="6858000"/>
            <a:chOff x="0" y="0"/>
            <a:chExt cx="417131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852"/>
              <a:ext cx="4055617" cy="68561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3282"/>
              <a:ext cx="4055567" cy="68347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4008" y="611835"/>
            <a:ext cx="2515235" cy="139255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90"/>
              </a:spcBef>
            </a:pPr>
            <a:r>
              <a:rPr sz="3200" dirty="0"/>
              <a:t>PREV </a:t>
            </a:r>
            <a:r>
              <a:rPr sz="3200" spc="-5" dirty="0"/>
              <a:t>CREDIT  </a:t>
            </a:r>
            <a:r>
              <a:rPr sz="3200" dirty="0"/>
              <a:t>AMOUNT </a:t>
            </a:r>
            <a:r>
              <a:rPr sz="3200" spc="-15" dirty="0"/>
              <a:t>VS  </a:t>
            </a:r>
            <a:r>
              <a:rPr sz="3200" spc="-5" dirty="0"/>
              <a:t>HOUSING</a:t>
            </a:r>
            <a:r>
              <a:rPr sz="3200" spc="-65" dirty="0"/>
              <a:t> </a:t>
            </a:r>
            <a:r>
              <a:rPr sz="3200" spc="-5" dirty="0"/>
              <a:t>TYPE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923340" y="2272411"/>
            <a:ext cx="2684780" cy="36531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7790">
              <a:lnSpc>
                <a:spcPct val="100000"/>
              </a:lnSpc>
              <a:spcBef>
                <a:spcPts val="95"/>
              </a:spcBef>
            </a:pPr>
            <a:r>
              <a:rPr sz="1300" spc="-15" dirty="0">
                <a:solidFill>
                  <a:srgbClr val="FFFFFF"/>
                </a:solidFill>
                <a:latin typeface="Carlito"/>
                <a:cs typeface="Carlito"/>
              </a:rPr>
              <a:t>Few </a:t>
            </a:r>
            <a:r>
              <a:rPr sz="1300" spc="-5" dirty="0">
                <a:solidFill>
                  <a:srgbClr val="FFFFFF"/>
                </a:solidFill>
                <a:latin typeface="Carlito"/>
                <a:cs typeface="Carlito"/>
              </a:rPr>
              <a:t>points </a:t>
            </a:r>
            <a:r>
              <a:rPr sz="1300" spc="-10" dirty="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sz="1300" spc="-5" dirty="0">
                <a:solidFill>
                  <a:srgbClr val="FFFFFF"/>
                </a:solidFill>
                <a:latin typeface="Carlito"/>
                <a:cs typeface="Carlito"/>
              </a:rPr>
              <a:t>be concluded </a:t>
            </a:r>
            <a:r>
              <a:rPr sz="1300" spc="-10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1300" spc="-5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1300" spc="-10" dirty="0">
                <a:solidFill>
                  <a:srgbClr val="FFFFFF"/>
                </a:solidFill>
                <a:latin typeface="Carlito"/>
                <a:cs typeface="Carlito"/>
              </a:rPr>
              <a:t>graph.</a:t>
            </a:r>
            <a:endParaRPr sz="1300">
              <a:latin typeface="Carlito"/>
              <a:cs typeface="Carlito"/>
            </a:endParaRPr>
          </a:p>
          <a:p>
            <a:pPr marL="241300" marR="30480" indent="-229235">
              <a:lnSpc>
                <a:spcPct val="100000"/>
              </a:lnSpc>
              <a:spcBef>
                <a:spcPts val="1005"/>
              </a:spcBef>
              <a:buSzPct val="123076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300" spc="-10" dirty="0">
                <a:solidFill>
                  <a:srgbClr val="FFFFFF"/>
                </a:solidFill>
                <a:latin typeface="Carlito"/>
                <a:cs typeface="Carlito"/>
              </a:rPr>
              <a:t>Here </a:t>
            </a:r>
            <a:r>
              <a:rPr sz="1300" spc="-1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300" spc="-10" dirty="0">
                <a:solidFill>
                  <a:srgbClr val="FFFFFF"/>
                </a:solidFill>
                <a:latin typeface="Carlito"/>
                <a:cs typeface="Carlito"/>
              </a:rPr>
              <a:t>Housing </a:t>
            </a:r>
            <a:r>
              <a:rPr sz="1300" spc="-5" dirty="0">
                <a:solidFill>
                  <a:srgbClr val="FFFFFF"/>
                </a:solidFill>
                <a:latin typeface="Carlito"/>
                <a:cs typeface="Carlito"/>
              </a:rPr>
              <a:t>type, </a:t>
            </a:r>
            <a:r>
              <a:rPr sz="1300" spc="-10" dirty="0">
                <a:solidFill>
                  <a:srgbClr val="FFFFFF"/>
                </a:solidFill>
                <a:latin typeface="Carlito"/>
                <a:cs typeface="Carlito"/>
              </a:rPr>
              <a:t>office  </a:t>
            </a:r>
            <a:r>
              <a:rPr sz="1300" spc="-5" dirty="0">
                <a:solidFill>
                  <a:srgbClr val="FFFFFF"/>
                </a:solidFill>
                <a:latin typeface="Carlito"/>
                <a:cs typeface="Carlito"/>
              </a:rPr>
              <a:t>apartment is having higher credit </a:t>
            </a:r>
            <a:r>
              <a:rPr sz="1300" spc="-10" dirty="0">
                <a:solidFill>
                  <a:srgbClr val="FFFFFF"/>
                </a:solidFill>
                <a:latin typeface="Carlito"/>
                <a:cs typeface="Carlito"/>
              </a:rPr>
              <a:t>of  target </a:t>
            </a:r>
            <a:r>
              <a:rPr sz="1300" spc="-5" dirty="0">
                <a:solidFill>
                  <a:srgbClr val="FFFFFF"/>
                </a:solidFill>
                <a:latin typeface="Carlito"/>
                <a:cs typeface="Carlito"/>
              </a:rPr>
              <a:t>0 and co-op apartment is  </a:t>
            </a:r>
            <a:r>
              <a:rPr sz="1300" spc="-10" dirty="0">
                <a:solidFill>
                  <a:srgbClr val="FFFFFF"/>
                </a:solidFill>
                <a:latin typeface="Carlito"/>
                <a:cs typeface="Carlito"/>
              </a:rPr>
              <a:t>having </a:t>
            </a:r>
            <a:r>
              <a:rPr sz="1300" spc="-5" dirty="0">
                <a:solidFill>
                  <a:srgbClr val="FFFFFF"/>
                </a:solidFill>
                <a:latin typeface="Carlito"/>
                <a:cs typeface="Carlito"/>
              </a:rPr>
              <a:t>higher credit of </a:t>
            </a:r>
            <a:r>
              <a:rPr sz="1300" spc="-10" dirty="0">
                <a:solidFill>
                  <a:srgbClr val="FFFFFF"/>
                </a:solidFill>
                <a:latin typeface="Carlito"/>
                <a:cs typeface="Carlito"/>
              </a:rPr>
              <a:t>target</a:t>
            </a:r>
            <a:r>
              <a:rPr sz="13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rlito"/>
                <a:cs typeface="Carlito"/>
              </a:rPr>
              <a:t>1.</a:t>
            </a:r>
            <a:endParaRPr sz="1300">
              <a:latin typeface="Carlito"/>
              <a:cs typeface="Carlito"/>
            </a:endParaRPr>
          </a:p>
          <a:p>
            <a:pPr marL="241300" marR="38100" indent="-229235">
              <a:lnSpc>
                <a:spcPct val="100000"/>
              </a:lnSpc>
              <a:spcBef>
                <a:spcPts val="1000"/>
              </a:spcBef>
              <a:buSzPct val="123076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300" spc="-10" dirty="0">
                <a:solidFill>
                  <a:srgbClr val="FFFFFF"/>
                </a:solidFill>
                <a:latin typeface="Carlito"/>
                <a:cs typeface="Carlito"/>
              </a:rPr>
              <a:t>So, we can </a:t>
            </a:r>
            <a:r>
              <a:rPr sz="1300" spc="-5" dirty="0">
                <a:solidFill>
                  <a:srgbClr val="FFFFFF"/>
                </a:solidFill>
                <a:latin typeface="Carlito"/>
                <a:cs typeface="Carlito"/>
              </a:rPr>
              <a:t>conclude that </a:t>
            </a:r>
            <a:r>
              <a:rPr sz="1300" spc="-10" dirty="0">
                <a:solidFill>
                  <a:srgbClr val="FFFFFF"/>
                </a:solidFill>
                <a:latin typeface="Carlito"/>
                <a:cs typeface="Carlito"/>
              </a:rPr>
              <a:t>bank  </a:t>
            </a:r>
            <a:r>
              <a:rPr sz="1300" spc="-5" dirty="0">
                <a:solidFill>
                  <a:srgbClr val="FFFFFF"/>
                </a:solidFill>
                <a:latin typeface="Carlito"/>
                <a:cs typeface="Carlito"/>
              </a:rPr>
              <a:t>should </a:t>
            </a:r>
            <a:r>
              <a:rPr sz="1300" spc="-15" dirty="0">
                <a:solidFill>
                  <a:srgbClr val="FFFFFF"/>
                </a:solidFill>
                <a:latin typeface="Carlito"/>
                <a:cs typeface="Carlito"/>
              </a:rPr>
              <a:t>avoid </a:t>
            </a:r>
            <a:r>
              <a:rPr sz="1300" spc="-5" dirty="0">
                <a:solidFill>
                  <a:srgbClr val="FFFFFF"/>
                </a:solidFill>
                <a:latin typeface="Carlito"/>
                <a:cs typeface="Carlito"/>
              </a:rPr>
              <a:t>giving loans </a:t>
            </a:r>
            <a:r>
              <a:rPr sz="1300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300" spc="-5" dirty="0">
                <a:solidFill>
                  <a:srgbClr val="FFFFFF"/>
                </a:solidFill>
                <a:latin typeface="Carlito"/>
                <a:cs typeface="Carlito"/>
              </a:rPr>
              <a:t>the  housing type of co-op apartment as  they are having </a:t>
            </a:r>
            <a:r>
              <a:rPr sz="1300" spc="-10" dirty="0">
                <a:solidFill>
                  <a:srgbClr val="FFFFFF"/>
                </a:solidFill>
                <a:latin typeface="Carlito"/>
                <a:cs typeface="Carlito"/>
              </a:rPr>
              <a:t>difficulties </a:t>
            </a:r>
            <a:r>
              <a:rPr sz="1300" spc="-5" dirty="0">
                <a:solidFill>
                  <a:srgbClr val="FFFFFF"/>
                </a:solidFill>
                <a:latin typeface="Carlito"/>
                <a:cs typeface="Carlito"/>
              </a:rPr>
              <a:t>in  </a:t>
            </a:r>
            <a:r>
              <a:rPr sz="1300" spc="-10" dirty="0">
                <a:solidFill>
                  <a:srgbClr val="FFFFFF"/>
                </a:solidFill>
                <a:latin typeface="Carlito"/>
                <a:cs typeface="Carlito"/>
              </a:rPr>
              <a:t>payment.</a:t>
            </a:r>
            <a:endParaRPr sz="1300">
              <a:latin typeface="Carlito"/>
              <a:cs typeface="Carlito"/>
            </a:endParaRPr>
          </a:p>
          <a:p>
            <a:pPr marL="241300" marR="5080" indent="-229235">
              <a:lnSpc>
                <a:spcPct val="100000"/>
              </a:lnSpc>
              <a:spcBef>
                <a:spcPts val="994"/>
              </a:spcBef>
              <a:buSzPct val="125000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Bank can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focus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mostly on housing  type </a:t>
            </a:r>
            <a:r>
              <a:rPr sz="1400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parents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or  House\apartment or municipal  apartment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400" spc="-5" dirty="0">
                <a:solidFill>
                  <a:srgbClr val="FFFFFF"/>
                </a:solidFill>
                <a:latin typeface="Carlito"/>
                <a:cs typeface="Carlito"/>
              </a:rPr>
              <a:t>successful  </a:t>
            </a:r>
            <a:r>
              <a:rPr sz="1400" spc="-10" dirty="0">
                <a:solidFill>
                  <a:srgbClr val="FFFFFF"/>
                </a:solidFill>
                <a:latin typeface="Carlito"/>
                <a:cs typeface="Carlito"/>
              </a:rPr>
              <a:t>payments.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214120" cy="6858000"/>
            <a:chOff x="0" y="0"/>
            <a:chExt cx="1214120" cy="6858000"/>
          </a:xfrm>
        </p:grpSpPr>
        <p:sp>
          <p:nvSpPr>
            <p:cNvPr id="8" name="object 8"/>
            <p:cNvSpPr/>
            <p:nvPr/>
          </p:nvSpPr>
          <p:spPr>
            <a:xfrm>
              <a:off x="23812" y="0"/>
              <a:ext cx="1166018" cy="236702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63" y="3549650"/>
              <a:ext cx="228599" cy="660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25" y="95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1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4481448"/>
              <a:ext cx="257175" cy="23622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8125" y="4867275"/>
              <a:ext cx="975518" cy="199072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4360926" y="326593"/>
            <a:ext cx="7491349" cy="5839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37044" y="1318133"/>
            <a:ext cx="4419600" cy="199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30300" y="372218"/>
            <a:ext cx="5328285" cy="582993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980"/>
              </a:spcBef>
              <a:buFont typeface="Wingdings"/>
              <a:buChar char=""/>
              <a:tabLst>
                <a:tab pos="583565" algn="l"/>
                <a:tab pos="584200" algn="l"/>
              </a:tabLst>
            </a:pPr>
            <a:r>
              <a:rPr sz="3200" spc="-10" dirty="0">
                <a:latin typeface="Carlito"/>
                <a:cs typeface="Carlito"/>
              </a:rPr>
              <a:t>Imputation </a:t>
            </a:r>
            <a:r>
              <a:rPr sz="3200" spc="-5" dirty="0">
                <a:latin typeface="Carlito"/>
                <a:cs typeface="Carlito"/>
              </a:rPr>
              <a:t>of missing</a:t>
            </a:r>
            <a:r>
              <a:rPr sz="3200" spc="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values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1. </a:t>
            </a:r>
            <a:r>
              <a:rPr sz="2800" spc="-20" dirty="0">
                <a:solidFill>
                  <a:srgbClr val="FFFFFF"/>
                </a:solidFill>
                <a:latin typeface="Carlito"/>
                <a:cs typeface="Carlito"/>
              </a:rPr>
              <a:t>VARIABLE:</a:t>
            </a:r>
            <a:r>
              <a:rPr sz="28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AMT_ANNUITY</a:t>
            </a:r>
            <a:endParaRPr sz="2800">
              <a:latin typeface="Carlito"/>
              <a:cs typeface="Carlito"/>
            </a:endParaRPr>
          </a:p>
          <a:p>
            <a:pPr marL="12700" marR="745490" algn="just">
              <a:lnSpc>
                <a:spcPct val="120100"/>
              </a:lnSpc>
              <a:spcBef>
                <a:spcPts val="635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AMT_ANNUITY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continuous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variable,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we 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check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outliers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using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given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BOX</a:t>
            </a:r>
            <a:r>
              <a:rPr sz="1800" spc="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Carlito"/>
                <a:cs typeface="Carlito"/>
              </a:rPr>
              <a:t>PLOT.</a:t>
            </a:r>
            <a:endParaRPr sz="1800">
              <a:latin typeface="Carlito"/>
              <a:cs typeface="Carlito"/>
            </a:endParaRPr>
          </a:p>
          <a:p>
            <a:pPr marL="12700" marR="575945" algn="just">
              <a:lnSpc>
                <a:spcPct val="120100"/>
              </a:lnSpc>
              <a:spcBef>
                <a:spcPts val="1030"/>
              </a:spcBef>
              <a:buSzPct val="125000"/>
              <a:buFont typeface="Wingdings"/>
              <a:buChar char=""/>
              <a:tabLst>
                <a:tab pos="305435" algn="l"/>
              </a:tabLst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we can see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plot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there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outliers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present  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"AMT_ANNUITY".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Hence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null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column  can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imputed using the </a:t>
            </a:r>
            <a:r>
              <a:rPr sz="16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median</a:t>
            </a:r>
            <a:r>
              <a:rPr sz="1600" b="1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 the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column.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Carlito"/>
              <a:cs typeface="Carlito"/>
            </a:endParaRPr>
          </a:p>
          <a:p>
            <a:pPr marL="33020" algn="just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2. </a:t>
            </a:r>
            <a:r>
              <a:rPr sz="2800" spc="-20" dirty="0">
                <a:solidFill>
                  <a:srgbClr val="FFFFFF"/>
                </a:solidFill>
                <a:latin typeface="Carlito"/>
                <a:cs typeface="Carlito"/>
              </a:rPr>
              <a:t>VARIABLE:</a:t>
            </a:r>
            <a:r>
              <a:rPr sz="2800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EXT_SOURCE_2</a:t>
            </a:r>
            <a:endParaRPr sz="2800">
              <a:latin typeface="Carlito"/>
              <a:cs typeface="Carlito"/>
            </a:endParaRPr>
          </a:p>
          <a:p>
            <a:pPr marL="33020">
              <a:lnSpc>
                <a:spcPct val="100000"/>
              </a:lnSpc>
              <a:spcBef>
                <a:spcPts val="78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Since EXT_SOURCE_2 is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continuous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variable,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we</a:t>
            </a:r>
            <a:r>
              <a:rPr sz="18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check</a:t>
            </a:r>
            <a:endParaRPr sz="1800">
              <a:latin typeface="Carlito"/>
              <a:cs typeface="Carlito"/>
            </a:endParaRPr>
          </a:p>
          <a:p>
            <a:pPr marL="33020">
              <a:lnSpc>
                <a:spcPct val="100000"/>
              </a:lnSpc>
              <a:spcBef>
                <a:spcPts val="434"/>
              </a:spcBef>
            </a:pP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outliers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using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given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BOX</a:t>
            </a:r>
            <a:r>
              <a:rPr sz="18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Carlito"/>
                <a:cs typeface="Carlito"/>
              </a:rPr>
              <a:t>PLOT.</a:t>
            </a:r>
            <a:endParaRPr sz="1800">
              <a:latin typeface="Carlito"/>
              <a:cs typeface="Carlito"/>
            </a:endParaRPr>
          </a:p>
          <a:p>
            <a:pPr marL="33020" marR="154305">
              <a:lnSpc>
                <a:spcPct val="120000"/>
              </a:lnSpc>
              <a:spcBef>
                <a:spcPts val="994"/>
              </a:spcBef>
              <a:buSzPct val="125000"/>
              <a:buFont typeface="Wingdings"/>
              <a:buChar char=""/>
              <a:tabLst>
                <a:tab pos="365760" algn="l"/>
              </a:tabLst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see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plot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there are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no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outliers 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present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"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EXT_SOURCE_2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".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Hence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null 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in  the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column can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be imputed using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 mean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column.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37044" y="4214101"/>
            <a:ext cx="4419600" cy="1990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42" y="1118742"/>
            <a:ext cx="4201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4510" indent="-51244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25145" algn="l"/>
              </a:tabLst>
            </a:pPr>
            <a:r>
              <a:rPr sz="3600" spc="-5" dirty="0">
                <a:latin typeface="Carlito"/>
                <a:cs typeface="Carlito"/>
              </a:rPr>
              <a:t>FINAL</a:t>
            </a:r>
            <a:r>
              <a:rPr sz="3600" spc="-55" dirty="0">
                <a:latin typeface="Carlito"/>
                <a:cs typeface="Carlito"/>
              </a:rPr>
              <a:t> </a:t>
            </a:r>
            <a:r>
              <a:rPr sz="3600" spc="-15" dirty="0">
                <a:latin typeface="Carlito"/>
                <a:cs typeface="Carlito"/>
              </a:rPr>
              <a:t>CONCLUSION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4925" y="2142489"/>
            <a:ext cx="9629775" cy="3395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7160" indent="-125095">
              <a:lnSpc>
                <a:spcPts val="1839"/>
              </a:lnSpc>
              <a:spcBef>
                <a:spcPts val="105"/>
              </a:spcBef>
              <a:buFont typeface="Arial"/>
              <a:buChar char="•"/>
              <a:tabLst>
                <a:tab pos="137795" algn="l"/>
              </a:tabLst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Banks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should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focus more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on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contract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type </a:t>
            </a:r>
            <a:r>
              <a:rPr sz="1700" spc="5" dirty="0">
                <a:solidFill>
                  <a:srgbClr val="FFFFFF"/>
                </a:solidFill>
                <a:latin typeface="Carlito"/>
                <a:cs typeface="Carlito"/>
              </a:rPr>
              <a:t>‘Student’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,’pensioner’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‘Businessman’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with housing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‘type</a:t>
            </a:r>
            <a:r>
              <a:rPr sz="17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other</a:t>
            </a:r>
            <a:endParaRPr sz="1700">
              <a:latin typeface="Carlito"/>
              <a:cs typeface="Carlito"/>
            </a:endParaRPr>
          </a:p>
          <a:p>
            <a:pPr marL="12700">
              <a:lnSpc>
                <a:spcPts val="1839"/>
              </a:lnSpc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than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‘Co-op </a:t>
            </a:r>
            <a:r>
              <a:rPr sz="1700" spc="5" dirty="0">
                <a:solidFill>
                  <a:srgbClr val="FFFFFF"/>
                </a:solidFill>
                <a:latin typeface="Carlito"/>
                <a:cs typeface="Carlito"/>
              </a:rPr>
              <a:t>apartment’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successful</a:t>
            </a:r>
            <a:r>
              <a:rPr sz="17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payments.</a:t>
            </a:r>
            <a:endParaRPr sz="1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Carlito"/>
              <a:cs typeface="Carlito"/>
            </a:endParaRPr>
          </a:p>
          <a:p>
            <a:pPr marL="12700" marR="48260">
              <a:lnSpc>
                <a:spcPct val="80000"/>
              </a:lnSpc>
              <a:spcBef>
                <a:spcPts val="5"/>
              </a:spcBef>
              <a:buFont typeface="Arial"/>
              <a:buChar char="•"/>
              <a:tabLst>
                <a:tab pos="137795" algn="l"/>
              </a:tabLst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Clients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housing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type ‘With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parents’ or House/apartment 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municipal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apartment should be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considered  more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they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having least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number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of unsuccessful</a:t>
            </a:r>
            <a:r>
              <a:rPr sz="17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payments.</a:t>
            </a:r>
            <a:endParaRPr sz="1700">
              <a:latin typeface="Carlito"/>
              <a:cs typeface="Carlito"/>
            </a:endParaRPr>
          </a:p>
          <a:p>
            <a:pPr marL="137160" indent="-125095">
              <a:lnSpc>
                <a:spcPts val="1835"/>
              </a:lnSpc>
              <a:spcBef>
                <a:spcPts val="1220"/>
              </a:spcBef>
              <a:buFont typeface="Arial"/>
              <a:buChar char="•"/>
              <a:tabLst>
                <a:tab pos="137795" algn="l"/>
              </a:tabLst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Customers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belonging to age group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30-40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able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make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payment on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time and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be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considered</a:t>
            </a:r>
            <a:r>
              <a:rPr sz="1700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while</a:t>
            </a:r>
            <a:endParaRPr sz="1700">
              <a:latin typeface="Carlito"/>
              <a:cs typeface="Carlito"/>
            </a:endParaRPr>
          </a:p>
          <a:p>
            <a:pPr marL="12700">
              <a:lnSpc>
                <a:spcPts val="1835"/>
              </a:lnSpc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lending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loan. </a:t>
            </a:r>
            <a:r>
              <a:rPr sz="1700" spc="-3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also consider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age group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 40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55, as they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contribute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more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non-defaulters.</a:t>
            </a:r>
            <a:endParaRPr sz="1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Carlito"/>
              <a:cs typeface="Carlito"/>
            </a:endParaRPr>
          </a:p>
          <a:p>
            <a:pPr marL="12700" marR="168910">
              <a:lnSpc>
                <a:spcPts val="1630"/>
              </a:lnSpc>
              <a:buFont typeface="Arial"/>
              <a:buChar char="•"/>
              <a:tabLst>
                <a:tab pos="137795" algn="l"/>
              </a:tabLst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Mostly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 people</a:t>
            </a:r>
            <a:r>
              <a:rPr sz="17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apply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through</a:t>
            </a:r>
            <a:r>
              <a:rPr sz="17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'Cash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Loans'</a:t>
            </a:r>
            <a:r>
              <a:rPr sz="17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compared</a:t>
            </a: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'Revolving</a:t>
            </a:r>
            <a:r>
              <a:rPr sz="17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Loans'</a:t>
            </a: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also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'Cash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Loans'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have</a:t>
            </a:r>
            <a:r>
              <a:rPr sz="17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less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default percentage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too.</a:t>
            </a:r>
            <a:endParaRPr sz="17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sz="1350">
              <a:latin typeface="Carlito"/>
              <a:cs typeface="Carlito"/>
            </a:endParaRPr>
          </a:p>
          <a:p>
            <a:pPr marL="12700" marR="191135">
              <a:lnSpc>
                <a:spcPct val="80000"/>
              </a:lnSpc>
              <a:buFont typeface="Arial"/>
              <a:buChar char="•"/>
              <a:tabLst>
                <a:tab pos="137795" algn="l"/>
              </a:tabLst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Loan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applications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Clients with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Secondary/ Secondary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special as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Education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type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be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approved after 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taking into account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other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factors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like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their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Income</a:t>
            </a:r>
            <a:r>
              <a:rPr sz="1700" spc="-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Range.</a:t>
            </a:r>
            <a:endParaRPr sz="1700">
              <a:latin typeface="Carlito"/>
              <a:cs typeface="Carlito"/>
            </a:endParaRPr>
          </a:p>
          <a:p>
            <a:pPr marL="137160" indent="-125095">
              <a:lnSpc>
                <a:spcPct val="100000"/>
              </a:lnSpc>
              <a:spcBef>
                <a:spcPts val="1230"/>
              </a:spcBef>
              <a:buFont typeface="Arial"/>
              <a:buChar char="•"/>
              <a:tabLst>
                <a:tab pos="137795" algn="l"/>
              </a:tabLst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Female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clients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tend to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pay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loan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amount on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time, thus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banks can consider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them while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approving</a:t>
            </a:r>
            <a:r>
              <a:rPr sz="1700" spc="-1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loans.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9054" y="1708480"/>
            <a:ext cx="579120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spc="-10" dirty="0"/>
              <a:t>THANK</a:t>
            </a:r>
            <a:r>
              <a:rPr sz="8800" spc="-95" dirty="0"/>
              <a:t> </a:t>
            </a:r>
            <a:r>
              <a:rPr sz="8800" spc="-80" dirty="0"/>
              <a:t>YOU!</a:t>
            </a:r>
            <a:endParaRPr sz="8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4300" y="4825"/>
              <a:ext cx="23812" cy="21812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337" y="2176526"/>
              <a:ext cx="190500" cy="190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575" y="4021201"/>
              <a:ext cx="190500" cy="1888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0025" y="4825"/>
              <a:ext cx="369887" cy="18112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3237" y="1801876"/>
              <a:ext cx="190500" cy="18884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5750" y="4825"/>
              <a:ext cx="369887" cy="143027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6100" y="0"/>
              <a:ext cx="152400" cy="9128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8962" y="1420875"/>
              <a:ext cx="190500" cy="1905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8962" y="903350"/>
              <a:ext cx="190500" cy="1905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1350" y="0"/>
              <a:ext cx="422275" cy="52705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27906" y="488950"/>
              <a:ext cx="147637" cy="1477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25" y="1801876"/>
              <a:ext cx="123825" cy="1270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3549650"/>
              <a:ext cx="138112" cy="48107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8587" y="1382775"/>
              <a:ext cx="142875" cy="47625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4787" y="1849501"/>
              <a:ext cx="114300" cy="10795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3350" y="4662487"/>
              <a:ext cx="23812" cy="218122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3837" y="5041900"/>
              <a:ext cx="369887" cy="180181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387" y="4481448"/>
              <a:ext cx="190500" cy="1905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5627687"/>
              <a:ext cx="71437" cy="121602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7050" y="4867275"/>
              <a:ext cx="190500" cy="18884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9562" y="5422900"/>
              <a:ext cx="374650" cy="142557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9912" y="5945187"/>
              <a:ext cx="152400" cy="912812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2775" y="5246751"/>
              <a:ext cx="190500" cy="19050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2775" y="5764212"/>
              <a:ext cx="190500" cy="1905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9925" y="6330950"/>
              <a:ext cx="417512" cy="51752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49337" y="6221412"/>
              <a:ext cx="150018" cy="14763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483975" y="0"/>
              <a:ext cx="417575" cy="51282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371992" y="474726"/>
              <a:ext cx="150082" cy="15240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631548" y="1539875"/>
              <a:ext cx="188975" cy="19050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531600" y="5694362"/>
              <a:ext cx="298450" cy="115411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772900" y="5551551"/>
              <a:ext cx="157225" cy="155511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710923" y="4825"/>
              <a:ext cx="304800" cy="154457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636375" y="4867275"/>
              <a:ext cx="188975" cy="188849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441048" y="5046726"/>
              <a:ext cx="307975" cy="1801749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849100" y="6416675"/>
              <a:ext cx="190500" cy="188912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939523" y="6596063"/>
              <a:ext cx="23813" cy="252412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1085494" y="880363"/>
            <a:ext cx="4749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3. </a:t>
            </a:r>
            <a:r>
              <a:rPr sz="2800" spc="-20" dirty="0"/>
              <a:t>VARIABLE:</a:t>
            </a:r>
            <a:r>
              <a:rPr sz="2800" spc="15" dirty="0"/>
              <a:t> </a:t>
            </a:r>
            <a:r>
              <a:rPr sz="2800" spc="-5" dirty="0"/>
              <a:t>NAME_TYPE_SUITE</a:t>
            </a:r>
            <a:endParaRPr sz="2800"/>
          </a:p>
        </p:txBody>
      </p:sp>
      <p:sp>
        <p:nvSpPr>
          <p:cNvPr id="41" name="object 41"/>
          <p:cNvSpPr txBox="1"/>
          <p:nvPr/>
        </p:nvSpPr>
        <p:spPr>
          <a:xfrm>
            <a:off x="1117193" y="1459738"/>
            <a:ext cx="4853305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Since NAME_TYPE_SUITE is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categorical column.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So 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column can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be imputed using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mode of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column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i.e.,</a:t>
            </a:r>
            <a:r>
              <a:rPr sz="18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Unaccompanied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46480" y="3521202"/>
            <a:ext cx="5427980" cy="2407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365125" algn="l"/>
              </a:tabLst>
            </a:pPr>
            <a:r>
              <a:rPr sz="2800" spc="-20" dirty="0">
                <a:solidFill>
                  <a:srgbClr val="FFFFFF"/>
                </a:solidFill>
                <a:latin typeface="Carlito"/>
                <a:cs typeface="Carlito"/>
              </a:rPr>
              <a:t>VARIABLE: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AMT_GOODS_PRICE</a:t>
            </a:r>
            <a:endParaRPr sz="2800">
              <a:latin typeface="Carlito"/>
              <a:cs typeface="Carlito"/>
            </a:endParaRPr>
          </a:p>
          <a:p>
            <a:pPr marL="77470" marR="293370">
              <a:lnSpc>
                <a:spcPct val="120000"/>
              </a:lnSpc>
              <a:spcBef>
                <a:spcPts val="1435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Since AMT_GOODS_PRICE is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continuous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variable,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we 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check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outliers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using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given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BOX</a:t>
            </a:r>
            <a:r>
              <a:rPr sz="1800" spc="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Carlito"/>
                <a:cs typeface="Carlito"/>
              </a:rPr>
              <a:t>PLOT.</a:t>
            </a:r>
            <a:endParaRPr sz="1800">
              <a:latin typeface="Carlito"/>
              <a:cs typeface="Carlito"/>
            </a:endParaRPr>
          </a:p>
          <a:p>
            <a:pPr marL="77470" marR="5080" lvl="1">
              <a:lnSpc>
                <a:spcPct val="120000"/>
              </a:lnSpc>
              <a:spcBef>
                <a:spcPts val="1000"/>
              </a:spcBef>
              <a:buSzPct val="125000"/>
              <a:buFont typeface="Wingdings"/>
              <a:buChar char=""/>
              <a:tabLst>
                <a:tab pos="410209" algn="l"/>
              </a:tabLst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As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can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see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plot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there are outliers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present 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"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AMT_GOODS_PRICE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".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Hence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null values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in the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column can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be imputed using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 median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column.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661909" y="1227200"/>
            <a:ext cx="2769870" cy="260159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37044" y="4120184"/>
            <a:ext cx="4419600" cy="1990725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692365"/>
            <a:ext cx="5510530" cy="553339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985"/>
              </a:spcBef>
              <a:buFont typeface="Wingdings"/>
              <a:buChar char=""/>
              <a:tabLst>
                <a:tab pos="583565" algn="l"/>
                <a:tab pos="584200" algn="l"/>
              </a:tabLst>
            </a:pPr>
            <a:r>
              <a:rPr sz="3200" spc="-10" dirty="0">
                <a:latin typeface="Carlito"/>
                <a:cs typeface="Carlito"/>
              </a:rPr>
              <a:t>Detecting </a:t>
            </a:r>
            <a:r>
              <a:rPr sz="3200" spc="-15" dirty="0">
                <a:latin typeface="Carlito"/>
                <a:cs typeface="Carlito"/>
              </a:rPr>
              <a:t>Outliers </a:t>
            </a:r>
            <a:r>
              <a:rPr sz="3200" dirty="0">
                <a:latin typeface="Carlito"/>
                <a:cs typeface="Carlito"/>
              </a:rPr>
              <a:t>in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Columns</a:t>
            </a:r>
            <a:endParaRPr sz="3200">
              <a:latin typeface="Carlito"/>
              <a:cs typeface="Carlito"/>
            </a:endParaRPr>
          </a:p>
          <a:p>
            <a:pPr marL="384810" indent="-352425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385445" algn="l"/>
              </a:tabLst>
            </a:pPr>
            <a:r>
              <a:rPr sz="2800" spc="-20" dirty="0">
                <a:solidFill>
                  <a:srgbClr val="FFFFFF"/>
                </a:solidFill>
                <a:latin typeface="Carlito"/>
                <a:cs typeface="Carlito"/>
              </a:rPr>
              <a:t>VARIABLE:</a:t>
            </a:r>
            <a:r>
              <a:rPr sz="28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30" dirty="0">
                <a:solidFill>
                  <a:srgbClr val="FFFFFF"/>
                </a:solidFill>
                <a:latin typeface="Carlito"/>
                <a:cs typeface="Carlito"/>
              </a:rPr>
              <a:t>AMT_INCOME_TOTAL</a:t>
            </a:r>
            <a:endParaRPr sz="2800">
              <a:latin typeface="Carlito"/>
              <a:cs typeface="Carlito"/>
            </a:endParaRPr>
          </a:p>
          <a:p>
            <a:pPr marL="12700" marR="757555">
              <a:lnSpc>
                <a:spcPct val="120100"/>
              </a:lnSpc>
              <a:spcBef>
                <a:spcPts val="790"/>
              </a:spcBef>
            </a:pP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AMT_INCOME_TOTAL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tells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us about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income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of 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client.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It is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clearly visible that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value of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1.2 is  an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outlier.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Carlito"/>
              <a:cs typeface="Carlito"/>
            </a:endParaRPr>
          </a:p>
          <a:p>
            <a:pPr marL="384810" indent="-352425">
              <a:lnSpc>
                <a:spcPct val="100000"/>
              </a:lnSpc>
              <a:buAutoNum type="arabicPeriod" startAt="2"/>
              <a:tabLst>
                <a:tab pos="385445" algn="l"/>
              </a:tabLst>
            </a:pPr>
            <a:r>
              <a:rPr sz="2800" spc="-20" dirty="0">
                <a:solidFill>
                  <a:srgbClr val="FFFFFF"/>
                </a:solidFill>
                <a:latin typeface="Carlito"/>
                <a:cs typeface="Carlito"/>
              </a:rPr>
              <a:t>VARIABLE:</a:t>
            </a:r>
            <a:r>
              <a:rPr sz="28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rlito"/>
                <a:cs typeface="Carlito"/>
              </a:rPr>
              <a:t>CNT_FAM_MEMBERS</a:t>
            </a:r>
            <a:endParaRPr sz="2800">
              <a:latin typeface="Carlito"/>
              <a:cs typeface="Carlito"/>
            </a:endParaRPr>
          </a:p>
          <a:p>
            <a:pPr marL="33020" marR="191135">
              <a:lnSpc>
                <a:spcPct val="120100"/>
              </a:lnSpc>
              <a:spcBef>
                <a:spcPts val="1080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CNT_FAM_MEMBERS tells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us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How many family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members  does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client</a:t>
            </a:r>
            <a:r>
              <a:rPr sz="1800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have.</a:t>
            </a:r>
            <a:endParaRPr sz="1800">
              <a:latin typeface="Carlito"/>
              <a:cs typeface="Carlito"/>
            </a:endParaRPr>
          </a:p>
          <a:p>
            <a:pPr marL="33020" marR="149860">
              <a:lnSpc>
                <a:spcPct val="120000"/>
              </a:lnSpc>
              <a:spcBef>
                <a:spcPts val="994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box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plot,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can observe that it has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detected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some 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outliers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maximum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family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member's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count 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20,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which is very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rare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but it cannot be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considered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as a 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outlier.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06463" y="1375917"/>
            <a:ext cx="4419600" cy="1990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06463" y="4120184"/>
            <a:ext cx="4419600" cy="1990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2181207"/>
            <a:ext cx="4572635" cy="248729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given pie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chart, it is clear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 that:</a:t>
            </a:r>
            <a:endParaRPr sz="2000">
              <a:latin typeface="Carlito"/>
              <a:cs typeface="Carlito"/>
            </a:endParaRPr>
          </a:p>
          <a:p>
            <a:pPr marL="165100" indent="-152400">
              <a:lnSpc>
                <a:spcPct val="100000"/>
              </a:lnSpc>
              <a:spcBef>
                <a:spcPts val="1460"/>
              </a:spcBef>
              <a:buSzPct val="125000"/>
              <a:buFont typeface="Arial"/>
              <a:buChar char="•"/>
              <a:tabLst>
                <a:tab pos="165100" algn="l"/>
              </a:tabLst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There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imbalance between people</a:t>
            </a:r>
            <a:r>
              <a:rPr sz="1800" spc="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who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defaulted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and who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didn't</a:t>
            </a:r>
            <a:r>
              <a:rPr sz="1800" spc="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default.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120000"/>
              </a:lnSpc>
              <a:spcBef>
                <a:spcPts val="1005"/>
              </a:spcBef>
              <a:buSzPct val="125000"/>
              <a:buFont typeface="Arial"/>
              <a:buChar char="•"/>
              <a:tabLst>
                <a:tab pos="165100" algn="l"/>
              </a:tabLst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More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than 91%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of people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are non-defaulters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as 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opposed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9% who</a:t>
            </a:r>
            <a:r>
              <a:rPr sz="1800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defaulted.</a:t>
            </a:r>
            <a:endParaRPr sz="1800">
              <a:latin typeface="Carlito"/>
              <a:cs typeface="Carlito"/>
            </a:endParaRPr>
          </a:p>
          <a:p>
            <a:pPr marL="113030" indent="-100965">
              <a:lnSpc>
                <a:spcPct val="100000"/>
              </a:lnSpc>
              <a:spcBef>
                <a:spcPts val="980"/>
              </a:spcBef>
              <a:buSzPct val="125000"/>
              <a:buFont typeface="Arial"/>
              <a:buChar char="•"/>
              <a:tabLst>
                <a:tab pos="113664" algn="l"/>
              </a:tabLst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Imbalance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ratio for 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TARGET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variable is</a:t>
            </a:r>
            <a:r>
              <a:rPr sz="18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10.55.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804163"/>
            <a:ext cx="66433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583565" algn="l"/>
                <a:tab pos="584200" algn="l"/>
              </a:tabLst>
            </a:pPr>
            <a:r>
              <a:rPr sz="3200" dirty="0">
                <a:latin typeface="Carlito"/>
                <a:cs typeface="Carlito"/>
              </a:rPr>
              <a:t>Imbalance </a:t>
            </a:r>
            <a:r>
              <a:rPr sz="3200" spc="-5" dirty="0">
                <a:latin typeface="Carlito"/>
                <a:cs typeface="Carlito"/>
              </a:rPr>
              <a:t>Ration </a:t>
            </a:r>
            <a:r>
              <a:rPr sz="3200" dirty="0">
                <a:latin typeface="Carlito"/>
                <a:cs typeface="Carlito"/>
              </a:rPr>
              <a:t>in </a:t>
            </a:r>
            <a:r>
              <a:rPr sz="3200" spc="-50" dirty="0">
                <a:latin typeface="Carlito"/>
                <a:cs typeface="Carlito"/>
              </a:rPr>
              <a:t>TARGET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variable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02248" y="2021967"/>
            <a:ext cx="5650991" cy="31295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25" y="0"/>
              <a:ext cx="1166018" cy="23670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49650"/>
              <a:ext cx="219075" cy="660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481448"/>
              <a:ext cx="242887" cy="23622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3837" y="4867275"/>
              <a:ext cx="975518" cy="19907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371992" y="0"/>
              <a:ext cx="529558" cy="62712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531600" y="5551551"/>
              <a:ext cx="508000" cy="12969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631548" y="4825"/>
              <a:ext cx="384175" cy="172554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441048" y="4867275"/>
              <a:ext cx="384301" cy="19812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20216" y="705434"/>
            <a:ext cx="5466080" cy="312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213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84835" algn="l"/>
              </a:tabLst>
            </a:pPr>
            <a:r>
              <a:rPr sz="3600" spc="-15" dirty="0">
                <a:latin typeface="Carlito"/>
                <a:cs typeface="Carlito"/>
              </a:rPr>
              <a:t>Univariate </a:t>
            </a:r>
            <a:r>
              <a:rPr sz="3600" spc="-25" dirty="0">
                <a:latin typeface="Carlito"/>
                <a:cs typeface="Carlito"/>
              </a:rPr>
              <a:t>Data</a:t>
            </a:r>
            <a:r>
              <a:rPr sz="3600" spc="-30" dirty="0">
                <a:latin typeface="Carlito"/>
                <a:cs typeface="Carlito"/>
              </a:rPr>
              <a:t> </a:t>
            </a:r>
            <a:r>
              <a:rPr sz="3600" spc="-10" dirty="0">
                <a:latin typeface="Carlito"/>
                <a:cs typeface="Carlito"/>
              </a:rPr>
              <a:t>Analysis</a:t>
            </a:r>
            <a:endParaRPr sz="3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00">
              <a:latin typeface="Carlito"/>
              <a:cs typeface="Carlito"/>
            </a:endParaRPr>
          </a:p>
          <a:p>
            <a:pPr marL="13970" marR="5080">
              <a:lnSpc>
                <a:spcPts val="3130"/>
              </a:lnSpc>
            </a:pPr>
            <a:r>
              <a:rPr sz="2900" spc="-25" dirty="0">
                <a:solidFill>
                  <a:srgbClr val="FFFFFF"/>
                </a:solidFill>
                <a:latin typeface="Carlito"/>
                <a:cs typeface="Carlito"/>
              </a:rPr>
              <a:t>CATEGORICAL </a:t>
            </a:r>
            <a:r>
              <a:rPr sz="2900" spc="-40" dirty="0">
                <a:solidFill>
                  <a:srgbClr val="FFFFFF"/>
                </a:solidFill>
                <a:latin typeface="Carlito"/>
                <a:cs typeface="Carlito"/>
              </a:rPr>
              <a:t>UNIVARIATE </a:t>
            </a:r>
            <a:r>
              <a:rPr sz="2900" spc="-35" dirty="0">
                <a:solidFill>
                  <a:srgbClr val="FFFFFF"/>
                </a:solidFill>
                <a:latin typeface="Carlito"/>
                <a:cs typeface="Carlito"/>
              </a:rPr>
              <a:t>ANALYSIS  </a:t>
            </a:r>
            <a:r>
              <a:rPr sz="2900" spc="-15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endParaRPr sz="2900">
              <a:latin typeface="Carlito"/>
              <a:cs typeface="Carlito"/>
            </a:endParaRPr>
          </a:p>
          <a:p>
            <a:pPr marL="13970">
              <a:lnSpc>
                <a:spcPts val="2915"/>
              </a:lnSpc>
            </a:pPr>
            <a:r>
              <a:rPr sz="2900" spc="-45" dirty="0">
                <a:solidFill>
                  <a:srgbClr val="FFFFFF"/>
                </a:solidFill>
                <a:latin typeface="Carlito"/>
                <a:cs typeface="Carlito"/>
              </a:rPr>
              <a:t>TARGET </a:t>
            </a:r>
            <a:r>
              <a:rPr sz="2900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r>
              <a:rPr sz="29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900" spc="-35" dirty="0">
                <a:solidFill>
                  <a:srgbClr val="FFFFFF"/>
                </a:solidFill>
                <a:latin typeface="Carlito"/>
                <a:cs typeface="Carlito"/>
              </a:rPr>
              <a:t>(NON-DEFAULTERS)</a:t>
            </a:r>
            <a:endParaRPr sz="2900">
              <a:latin typeface="Carlito"/>
              <a:cs typeface="Carlito"/>
            </a:endParaRPr>
          </a:p>
          <a:p>
            <a:pPr marL="13970">
              <a:lnSpc>
                <a:spcPts val="3135"/>
              </a:lnSpc>
            </a:pPr>
            <a:r>
              <a:rPr sz="2900" dirty="0">
                <a:solidFill>
                  <a:srgbClr val="FFFFFF"/>
                </a:solidFill>
                <a:latin typeface="Carlito"/>
                <a:cs typeface="Carlito"/>
              </a:rPr>
              <a:t>&amp;</a:t>
            </a:r>
            <a:endParaRPr sz="2900">
              <a:latin typeface="Carlito"/>
              <a:cs typeface="Carlito"/>
            </a:endParaRPr>
          </a:p>
          <a:p>
            <a:pPr marL="13970">
              <a:lnSpc>
                <a:spcPts val="3310"/>
              </a:lnSpc>
            </a:pPr>
            <a:r>
              <a:rPr sz="2900" spc="-45" dirty="0">
                <a:solidFill>
                  <a:srgbClr val="FFFFFF"/>
                </a:solidFill>
                <a:latin typeface="Carlito"/>
                <a:cs typeface="Carlito"/>
              </a:rPr>
              <a:t>TARGET </a:t>
            </a:r>
            <a:r>
              <a:rPr sz="2900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r>
              <a:rPr sz="29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900" spc="-45" dirty="0">
                <a:solidFill>
                  <a:srgbClr val="FFFFFF"/>
                </a:solidFill>
                <a:latin typeface="Carlito"/>
                <a:cs typeface="Carlito"/>
              </a:rPr>
              <a:t>(DEFAULTERS)</a:t>
            </a:r>
            <a:endParaRPr sz="2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2772</Words>
  <Application>Microsoft Office PowerPoint</Application>
  <PresentationFormat>Custom</PresentationFormat>
  <Paragraphs>260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CREDIT EDA CASE STUDY</vt:lpstr>
      <vt:lpstr>Problem Statement</vt:lpstr>
      <vt:lpstr>Analysis Approach – Part 1</vt:lpstr>
      <vt:lpstr>Analysis Approach</vt:lpstr>
      <vt:lpstr>Slide 5</vt:lpstr>
      <vt:lpstr>3. VARIABLE: NAME_TYPE_SUITE</vt:lpstr>
      <vt:lpstr>Slide 7</vt:lpstr>
      <vt:lpstr>Slide 8</vt:lpstr>
      <vt:lpstr>Slide 9</vt:lpstr>
      <vt:lpstr>DISTRIBUTION OF  AGE GROUP</vt:lpstr>
      <vt:lpstr>DISTRIBUTION OF  CODE GENDER</vt:lpstr>
      <vt:lpstr>DISTRIBUTION OF  NAME INCOME  TYPE</vt:lpstr>
      <vt:lpstr>DISTRIBUTION OF  INCOME RANGE</vt:lpstr>
      <vt:lpstr>DISTRIBUTION OF  NAME FAMILY  STATUS</vt:lpstr>
      <vt:lpstr>DISTRIBUTION OF  NAME HOUSING  TYPE</vt:lpstr>
      <vt:lpstr>DISTRIBUTION OF  CREDIT RANGE</vt:lpstr>
      <vt:lpstr>DISTRIBUTION OF  NAME EDUCATION  TYPE</vt:lpstr>
      <vt:lpstr>DISTRIBUTION OF  NAME CONTRACT  TYPE</vt:lpstr>
      <vt:lpstr>DISTRIBUTION OF  OCCUPATION TYPE</vt:lpstr>
      <vt:lpstr>Slide 20</vt:lpstr>
      <vt:lpstr>DISTRIBUTION OF  INCOME RANGE &amp;  CODE GENDER</vt:lpstr>
      <vt:lpstr>Slide 22</vt:lpstr>
      <vt:lpstr>DISTRIBUTION OF  AMT CREDIT</vt:lpstr>
      <vt:lpstr>DISTRIBUTION OF  CNT FAM  MEMBERS</vt:lpstr>
      <vt:lpstr>Slide 25</vt:lpstr>
      <vt:lpstr>DISTRIBUTION OF  CREDIT AMOUNT V/S  EDUCATION STATUS –  TARGET 0</vt:lpstr>
      <vt:lpstr>DISTRIBUTION OF  INCOME AMOUNT  V/S EDUCATION  STATUS- TARGET 0</vt:lpstr>
      <vt:lpstr>Slide 28</vt:lpstr>
      <vt:lpstr>DISTRIBUTION OF  AMT GOODS PRICE,  AMT CREDIT</vt:lpstr>
      <vt:lpstr>Slide 30</vt:lpstr>
      <vt:lpstr>DISTRIBUTION OF  AMT CREDIT, AMT  INCOME TOTAL, CNT  FAM MEMBERS-  TARGET 0</vt:lpstr>
      <vt:lpstr>DISTRIBUTION OF  AMT CREDIT, AMT  INCOME TOTAL, CNT  FAM MEMBERS-  TARGET 1</vt:lpstr>
      <vt:lpstr>Slide 33</vt:lpstr>
      <vt:lpstr>Slide 34</vt:lpstr>
      <vt:lpstr>CORRELATION FOR TARGET 0</vt:lpstr>
      <vt:lpstr>Slide 36</vt:lpstr>
      <vt:lpstr>Slide 37</vt:lpstr>
      <vt:lpstr>CORRELATION FOR TYPE 1</vt:lpstr>
      <vt:lpstr>Analysis Approach – Part 2</vt:lpstr>
      <vt:lpstr>Slide 40</vt:lpstr>
      <vt:lpstr>DISTRIBUTION OF  NAME CONTRACT  STATUS</vt:lpstr>
      <vt:lpstr>DISTRIBUTION OF  NAME CONTRACT  TYPE PREV</vt:lpstr>
      <vt:lpstr>DISTRIBUTION OF  NAME CLIENT  TYPE</vt:lpstr>
      <vt:lpstr>DISTRIBUTION OF  CONTRACT STATUS  WITH PURPOSES</vt:lpstr>
      <vt:lpstr>DISTRIBUTION OF  CONTRACT STATUS  WITH AGE GROUP</vt:lpstr>
      <vt:lpstr>DISTRIBUTION OF  CONTRACT STATUS  WITH REALTY</vt:lpstr>
      <vt:lpstr>DISTRIBUTION OF  CONTRACT STATUS  WITH EDUCATION  TYPE</vt:lpstr>
      <vt:lpstr>Slide 48</vt:lpstr>
      <vt:lpstr>PREV CREDIT  AMOUNT VS  HOUSING TYPE</vt:lpstr>
      <vt:lpstr>Slide 50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Samrat Sinha</dc:creator>
  <cp:lastModifiedBy>hp</cp:lastModifiedBy>
  <cp:revision>1</cp:revision>
  <dcterms:created xsi:type="dcterms:W3CDTF">2021-09-04T13:52:27Z</dcterms:created>
  <dcterms:modified xsi:type="dcterms:W3CDTF">2021-09-04T13:57:41Z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2021-08-04T00:00:00Z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2021-09-04T00:00:00Z</vt:filetime>
  </property>
</Properties>
</file>