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8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76" r:id="rId6"/>
    <p:sldId id="269" r:id="rId7"/>
    <p:sldId id="277" r:id="rId8"/>
    <p:sldId id="279" r:id="rId9"/>
    <p:sldId id="280" r:id="rId10"/>
    <p:sldId id="281" r:id="rId11"/>
    <p:sldId id="272" r:id="rId12"/>
    <p:sldId id="271" r:id="rId13"/>
    <p:sldId id="283" r:id="rId14"/>
    <p:sldId id="284" r:id="rId15"/>
    <p:sldId id="291" r:id="rId16"/>
    <p:sldId id="273" r:id="rId17"/>
    <p:sldId id="274" r:id="rId18"/>
    <p:sldId id="275" r:id="rId19"/>
    <p:sldId id="285" r:id="rId20"/>
    <p:sldId id="288" r:id="rId21"/>
    <p:sldId id="289" r:id="rId22"/>
    <p:sldId id="29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1F6A62-6FD2-6AAB-F7D6-FE8F879444B2}" v="1494" dt="2019-12-03T12:21:34.158"/>
    <p1510:client id="{4AC33C16-5070-5F68-F276-8201663B1B1E}" v="1213" dt="2019-12-04T10:29:58.485"/>
    <p1510:client id="{5D6DEB5C-0E55-73B9-32A2-7928CE100F70}" v="4" dt="2019-12-06T10:48:37.003"/>
    <p1510:client id="{ED8C5337-A856-BCAE-3917-C94EF628A8B7}" v="4" dt="2019-12-06T10:51:45.4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237530B-6F3E-4C1B-8A40-2484222616C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5F07C8-98AB-4E11-B3FA-E48FCEDB9E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54A68-C959-424B-9329-E96870FBDAC1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2F0F72-5E8E-496E-A6AD-2806A604741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66CF72-931A-4D32-B985-E520240BC38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E4A5E4-E11D-4071-A883-AA7C183D2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82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CCB918-4568-45D4-BFC8-2E6BC6DF968B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DBD86-A950-4035-A3DD-FF8A5736F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05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3DBD86-A950-4035-A3DD-FF8A5736FB9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91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37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239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955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802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68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945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5281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6672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0152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uter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 descr="Rectangle shape">
            <a:extLst>
              <a:ext uri="{FF2B5EF4-FFF2-40B4-BE49-F238E27FC236}">
                <a16:creationId xmlns:a16="http://schemas.microsoft.com/office/drawing/2014/main" id="{0348B992-DA91-41CC-A9C7-B1E6405BB768}"/>
              </a:ext>
            </a:extLst>
          </p:cNvPr>
          <p:cNvSpPr/>
          <p:nvPr userDrawn="1"/>
        </p:nvSpPr>
        <p:spPr>
          <a:xfrm>
            <a:off x="1" y="3120256"/>
            <a:ext cx="922396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64" y="871857"/>
            <a:ext cx="5076191" cy="5114286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7D975D9-06B9-4C78-AD70-6CDDD65987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8722" y="1656048"/>
            <a:ext cx="4405067" cy="1325563"/>
          </a:xfrm>
        </p:spPr>
        <p:txBody>
          <a:bodyPr lIns="0" tIns="0" rIns="0" bIns="0" anchor="b" anchorCtr="0">
            <a:normAutofit/>
          </a:bodyPr>
          <a:lstStyle>
            <a:lvl1pPr>
              <a:defRPr sz="3600" b="1"/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F8424E24-3E04-4F28-8CE4-6A2078198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8722" y="3495781"/>
            <a:ext cx="4412151" cy="539496"/>
          </a:xfrm>
        </p:spPr>
        <p:txBody>
          <a:bodyPr lIns="0" tIns="0" rIns="0" bIns="0" anchor="b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5AA4AD4A-8E8A-4E95-9E11-6FE9B001838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942680" y="4179662"/>
            <a:ext cx="4405066" cy="1159884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D8E759F5-A035-4785-8820-32AD1B0FD02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84270" y="1243173"/>
            <a:ext cx="4387066" cy="2427874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027A9CD4-070D-43A3-88C7-FA9F42DA277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13409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350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32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90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860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33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768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665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403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00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50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6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e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jpeg"/><Relationship Id="rId9" Type="http://schemas.openxmlformats.org/officeDocument/2006/relationships/image" Target="../media/image1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eg"/><Relationship Id="rId3" Type="http://schemas.openxmlformats.org/officeDocument/2006/relationships/image" Target="../media/image21.png"/><Relationship Id="rId7" Type="http://schemas.openxmlformats.org/officeDocument/2006/relationships/image" Target="../media/image30.png"/><Relationship Id="rId12" Type="http://schemas.openxmlformats.org/officeDocument/2006/relationships/image" Target="../media/image3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33.png"/><Relationship Id="rId5" Type="http://schemas.openxmlformats.org/officeDocument/2006/relationships/image" Target="../media/image29.png"/><Relationship Id="rId10" Type="http://schemas.openxmlformats.org/officeDocument/2006/relationships/image" Target="../media/image22.jpeg"/><Relationship Id="rId4" Type="http://schemas.openxmlformats.org/officeDocument/2006/relationships/image" Target="../media/image28.png"/><Relationship Id="rId9" Type="http://schemas.openxmlformats.org/officeDocument/2006/relationships/image" Target="../media/image3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7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ocky beach&#10;&#10;">
            <a:extLst>
              <a:ext uri="{FF2B5EF4-FFF2-40B4-BE49-F238E27FC236}">
                <a16:creationId xmlns:a16="http://schemas.microsoft.com/office/drawing/2014/main" id="{1D741830-4E4E-4CA5-B92A-047E598CB2C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F41A68A-8CD1-4105-B4EC-A56286CB0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02616" y="1411015"/>
            <a:ext cx="7808159" cy="4103960"/>
            <a:chOff x="2202616" y="1411015"/>
            <a:chExt cx="7808159" cy="4103960"/>
          </a:xfrm>
        </p:grpSpPr>
        <p:sp>
          <p:nvSpPr>
            <p:cNvPr id="11" name="Freeform 16">
              <a:extLst>
                <a:ext uri="{FF2B5EF4-FFF2-40B4-BE49-F238E27FC236}">
                  <a16:creationId xmlns:a16="http://schemas.microsoft.com/office/drawing/2014/main" id="{7B955F46-02E4-4A82-96F5-CBAFDD4A7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02616" y="1411015"/>
              <a:ext cx="7808159" cy="4103960"/>
            </a:xfrm>
            <a:custGeom>
              <a:avLst/>
              <a:gdLst>
                <a:gd name="connsiteX0" fmla="*/ 7589084 w 7808159"/>
                <a:gd name="connsiteY0" fmla="*/ 3803605 h 4103960"/>
                <a:gd name="connsiteX1" fmla="*/ 7512884 w 7808159"/>
                <a:gd name="connsiteY1" fmla="*/ 3879805 h 4103960"/>
                <a:gd name="connsiteX2" fmla="*/ 7589084 w 7808159"/>
                <a:gd name="connsiteY2" fmla="*/ 3956005 h 4103960"/>
                <a:gd name="connsiteX3" fmla="*/ 7665284 w 7808159"/>
                <a:gd name="connsiteY3" fmla="*/ 3879805 h 4103960"/>
                <a:gd name="connsiteX4" fmla="*/ 7589084 w 7808159"/>
                <a:gd name="connsiteY4" fmla="*/ 3803605 h 4103960"/>
                <a:gd name="connsiteX5" fmla="*/ 197684 w 7808159"/>
                <a:gd name="connsiteY5" fmla="*/ 3803605 h 4103960"/>
                <a:gd name="connsiteX6" fmla="*/ 121484 w 7808159"/>
                <a:gd name="connsiteY6" fmla="*/ 3879805 h 4103960"/>
                <a:gd name="connsiteX7" fmla="*/ 197684 w 7808159"/>
                <a:gd name="connsiteY7" fmla="*/ 3956005 h 4103960"/>
                <a:gd name="connsiteX8" fmla="*/ 273884 w 7808159"/>
                <a:gd name="connsiteY8" fmla="*/ 3879805 h 4103960"/>
                <a:gd name="connsiteX9" fmla="*/ 197684 w 7808159"/>
                <a:gd name="connsiteY9" fmla="*/ 3803605 h 4103960"/>
                <a:gd name="connsiteX10" fmla="*/ 7604324 w 7808159"/>
                <a:gd name="connsiteY10" fmla="*/ 130765 h 4103960"/>
                <a:gd name="connsiteX11" fmla="*/ 7528124 w 7808159"/>
                <a:gd name="connsiteY11" fmla="*/ 206965 h 4103960"/>
                <a:gd name="connsiteX12" fmla="*/ 7604324 w 7808159"/>
                <a:gd name="connsiteY12" fmla="*/ 283165 h 4103960"/>
                <a:gd name="connsiteX13" fmla="*/ 7680524 w 7808159"/>
                <a:gd name="connsiteY13" fmla="*/ 206965 h 4103960"/>
                <a:gd name="connsiteX14" fmla="*/ 7604324 w 7808159"/>
                <a:gd name="connsiteY14" fmla="*/ 130765 h 4103960"/>
                <a:gd name="connsiteX15" fmla="*/ 197684 w 7808159"/>
                <a:gd name="connsiteY15" fmla="*/ 130765 h 4103960"/>
                <a:gd name="connsiteX16" fmla="*/ 121484 w 7808159"/>
                <a:gd name="connsiteY16" fmla="*/ 206965 h 4103960"/>
                <a:gd name="connsiteX17" fmla="*/ 197684 w 7808159"/>
                <a:gd name="connsiteY17" fmla="*/ 283165 h 4103960"/>
                <a:gd name="connsiteX18" fmla="*/ 273884 w 7808159"/>
                <a:gd name="connsiteY18" fmla="*/ 206965 h 4103960"/>
                <a:gd name="connsiteX19" fmla="*/ 197684 w 7808159"/>
                <a:gd name="connsiteY19" fmla="*/ 130765 h 4103960"/>
                <a:gd name="connsiteX20" fmla="*/ 0 w 7808159"/>
                <a:gd name="connsiteY20" fmla="*/ 0 h 4103960"/>
                <a:gd name="connsiteX21" fmla="*/ 7808159 w 7808159"/>
                <a:gd name="connsiteY21" fmla="*/ 0 h 4103960"/>
                <a:gd name="connsiteX22" fmla="*/ 7808159 w 7808159"/>
                <a:gd name="connsiteY22" fmla="*/ 4103960 h 4103960"/>
                <a:gd name="connsiteX23" fmla="*/ 0 w 7808159"/>
                <a:gd name="connsiteY23" fmla="*/ 4103960 h 4103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808159" h="4103960">
                  <a:moveTo>
                    <a:pt x="7589084" y="3803605"/>
                  </a:moveTo>
                  <a:cubicBezTo>
                    <a:pt x="7547000" y="3803605"/>
                    <a:pt x="7512884" y="3837721"/>
                    <a:pt x="7512884" y="3879805"/>
                  </a:cubicBezTo>
                  <a:cubicBezTo>
                    <a:pt x="7512884" y="3921889"/>
                    <a:pt x="7547000" y="3956005"/>
                    <a:pt x="7589084" y="3956005"/>
                  </a:cubicBezTo>
                  <a:cubicBezTo>
                    <a:pt x="7631168" y="3956005"/>
                    <a:pt x="7665284" y="3921889"/>
                    <a:pt x="7665284" y="3879805"/>
                  </a:cubicBezTo>
                  <a:cubicBezTo>
                    <a:pt x="7665284" y="3837721"/>
                    <a:pt x="7631168" y="3803605"/>
                    <a:pt x="7589084" y="3803605"/>
                  </a:cubicBezTo>
                  <a:close/>
                  <a:moveTo>
                    <a:pt x="197684" y="3803605"/>
                  </a:moveTo>
                  <a:cubicBezTo>
                    <a:pt x="155600" y="3803605"/>
                    <a:pt x="121484" y="3837721"/>
                    <a:pt x="121484" y="3879805"/>
                  </a:cubicBezTo>
                  <a:cubicBezTo>
                    <a:pt x="121484" y="3921889"/>
                    <a:pt x="155600" y="3956005"/>
                    <a:pt x="197684" y="3956005"/>
                  </a:cubicBezTo>
                  <a:cubicBezTo>
                    <a:pt x="239768" y="3956005"/>
                    <a:pt x="273884" y="3921889"/>
                    <a:pt x="273884" y="3879805"/>
                  </a:cubicBezTo>
                  <a:cubicBezTo>
                    <a:pt x="273884" y="3837721"/>
                    <a:pt x="239768" y="3803605"/>
                    <a:pt x="197684" y="3803605"/>
                  </a:cubicBezTo>
                  <a:close/>
                  <a:moveTo>
                    <a:pt x="7604324" y="130765"/>
                  </a:moveTo>
                  <a:cubicBezTo>
                    <a:pt x="7562240" y="130765"/>
                    <a:pt x="7528124" y="164881"/>
                    <a:pt x="7528124" y="206965"/>
                  </a:cubicBezTo>
                  <a:cubicBezTo>
                    <a:pt x="7528124" y="249049"/>
                    <a:pt x="7562240" y="283165"/>
                    <a:pt x="7604324" y="283165"/>
                  </a:cubicBezTo>
                  <a:cubicBezTo>
                    <a:pt x="7646408" y="283165"/>
                    <a:pt x="7680524" y="249049"/>
                    <a:pt x="7680524" y="206965"/>
                  </a:cubicBezTo>
                  <a:cubicBezTo>
                    <a:pt x="7680524" y="164881"/>
                    <a:pt x="7646408" y="130765"/>
                    <a:pt x="7604324" y="130765"/>
                  </a:cubicBezTo>
                  <a:close/>
                  <a:moveTo>
                    <a:pt x="197684" y="130765"/>
                  </a:moveTo>
                  <a:cubicBezTo>
                    <a:pt x="155600" y="130765"/>
                    <a:pt x="121484" y="164881"/>
                    <a:pt x="121484" y="206965"/>
                  </a:cubicBezTo>
                  <a:cubicBezTo>
                    <a:pt x="121484" y="249049"/>
                    <a:pt x="155600" y="283165"/>
                    <a:pt x="197684" y="283165"/>
                  </a:cubicBezTo>
                  <a:cubicBezTo>
                    <a:pt x="239768" y="283165"/>
                    <a:pt x="273884" y="249049"/>
                    <a:pt x="273884" y="206965"/>
                  </a:cubicBezTo>
                  <a:cubicBezTo>
                    <a:pt x="273884" y="164881"/>
                    <a:pt x="239768" y="130765"/>
                    <a:pt x="197684" y="130765"/>
                  </a:cubicBezTo>
                  <a:close/>
                  <a:moveTo>
                    <a:pt x="0" y="0"/>
                  </a:moveTo>
                  <a:lnTo>
                    <a:pt x="7808159" y="0"/>
                  </a:lnTo>
                  <a:lnTo>
                    <a:pt x="7808159" y="4103960"/>
                  </a:lnTo>
                  <a:lnTo>
                    <a:pt x="0" y="4103960"/>
                  </a:lnTo>
                  <a:close/>
                </a:path>
              </a:pathLst>
            </a:custGeom>
            <a:blipFill dpi="0" rotWithShape="1">
              <a:blip r:embed="rId5">
                <a:alphaModFix amt="83000"/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90000" sy="100000" flip="none" algn="ctr"/>
            </a:blipFill>
            <a:ln>
              <a:noFill/>
            </a:ln>
            <a:effectLst>
              <a:outerShdw blurRad="114300" dist="127000" dir="5400000" sx="99000" sy="99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woPt" dir="t"/>
            </a:scene3d>
            <a:sp3d contourW="6350">
              <a:bevelT w="12700" h="0" prst="coolSlant"/>
              <a:contourClr>
                <a:schemeClr val="bg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79775EF-026C-4E4A-873B-185915FB4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278995" y="1501257"/>
              <a:ext cx="7645811" cy="3928374"/>
              <a:chOff x="2278995" y="1501257"/>
              <a:chExt cx="7645811" cy="3928374"/>
            </a:xfrm>
          </p:grpSpPr>
          <p:sp>
            <p:nvSpPr>
              <p:cNvPr id="13" name="Donut 19">
                <a:extLst>
                  <a:ext uri="{FF2B5EF4-FFF2-40B4-BE49-F238E27FC236}">
                    <a16:creationId xmlns:a16="http://schemas.microsoft.com/office/drawing/2014/main" id="{400D0967-F02F-4275-8520-75D52A1DF6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9677918" y="1501257"/>
                <a:ext cx="246888" cy="246888"/>
              </a:xfrm>
              <a:prstGeom prst="donut">
                <a:avLst>
                  <a:gd name="adj" fmla="val 26304"/>
                </a:avLst>
              </a:prstGeom>
              <a:gradFill>
                <a:gsLst>
                  <a:gs pos="20000">
                    <a:srgbClr val="949494"/>
                  </a:gs>
                  <a:gs pos="30000">
                    <a:srgbClr val="B2B2B2"/>
                  </a:gs>
                  <a:gs pos="51000">
                    <a:srgbClr val="E0DEDE">
                      <a:lumMod val="92000"/>
                    </a:srgbClr>
                  </a:gs>
                  <a:gs pos="8000">
                    <a:schemeClr val="bg1">
                      <a:lumMod val="41000"/>
                      <a:lumOff val="59000"/>
                    </a:schemeClr>
                  </a:gs>
                  <a:gs pos="89000">
                    <a:srgbClr val="7A7A7A"/>
                  </a:gs>
                </a:gsLst>
                <a:lin ang="3600000" scaled="0"/>
              </a:gra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48000"/>
                  </a:prstClr>
                </a:outerShdw>
              </a:effectLst>
              <a:scene3d>
                <a:camera prst="orthographicFront"/>
                <a:lightRig rig="threePt" dir="t">
                  <a:rot lat="0" lon="0" rev="21360000"/>
                </a:lightRig>
              </a:scene3d>
              <a:sp3d>
                <a:bevelT w="19050" h="31750"/>
                <a:contourClr>
                  <a:srgbClr val="F1F1F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Donut 21">
                <a:extLst>
                  <a:ext uri="{FF2B5EF4-FFF2-40B4-BE49-F238E27FC236}">
                    <a16:creationId xmlns:a16="http://schemas.microsoft.com/office/drawing/2014/main" id="{B4B16BA1-0F90-43DD-9D6C-6F196A15A3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9673719" y="5174722"/>
                <a:ext cx="246888" cy="246888"/>
              </a:xfrm>
              <a:prstGeom prst="donut">
                <a:avLst>
                  <a:gd name="adj" fmla="val 26304"/>
                </a:avLst>
              </a:prstGeom>
              <a:gradFill>
                <a:gsLst>
                  <a:gs pos="20000">
                    <a:srgbClr val="949494"/>
                  </a:gs>
                  <a:gs pos="30000">
                    <a:srgbClr val="B2B2B2"/>
                  </a:gs>
                  <a:gs pos="51000">
                    <a:srgbClr val="E0DEDE">
                      <a:lumMod val="92000"/>
                    </a:srgbClr>
                  </a:gs>
                  <a:gs pos="8000">
                    <a:schemeClr val="bg1">
                      <a:lumMod val="41000"/>
                      <a:lumOff val="59000"/>
                    </a:schemeClr>
                  </a:gs>
                  <a:gs pos="89000">
                    <a:srgbClr val="7A7A7A"/>
                  </a:gs>
                </a:gsLst>
                <a:lin ang="3600000" scaled="0"/>
              </a:gra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48000"/>
                  </a:prstClr>
                </a:outerShdw>
              </a:effectLst>
              <a:scene3d>
                <a:camera prst="orthographicFront"/>
                <a:lightRig rig="threePt" dir="t">
                  <a:rot lat="0" lon="0" rev="21360000"/>
                </a:lightRig>
              </a:scene3d>
              <a:sp3d>
                <a:bevelT w="19050" h="31750"/>
                <a:contourClr>
                  <a:srgbClr val="F1F1F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Donut 22">
                <a:extLst>
                  <a:ext uri="{FF2B5EF4-FFF2-40B4-BE49-F238E27FC236}">
                    <a16:creationId xmlns:a16="http://schemas.microsoft.com/office/drawing/2014/main" id="{7B652CBC-3D51-4C0E-8DDE-2C4A49B387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278995" y="1501257"/>
                <a:ext cx="246888" cy="246888"/>
              </a:xfrm>
              <a:prstGeom prst="donut">
                <a:avLst>
                  <a:gd name="adj" fmla="val 26304"/>
                </a:avLst>
              </a:prstGeom>
              <a:gradFill>
                <a:gsLst>
                  <a:gs pos="20000">
                    <a:srgbClr val="949494"/>
                  </a:gs>
                  <a:gs pos="30000">
                    <a:srgbClr val="B2B2B2"/>
                  </a:gs>
                  <a:gs pos="51000">
                    <a:srgbClr val="E0DEDE">
                      <a:lumMod val="92000"/>
                    </a:srgbClr>
                  </a:gs>
                  <a:gs pos="8000">
                    <a:schemeClr val="bg1">
                      <a:lumMod val="41000"/>
                      <a:lumOff val="59000"/>
                    </a:schemeClr>
                  </a:gs>
                  <a:gs pos="89000">
                    <a:srgbClr val="7A7A7A"/>
                  </a:gs>
                </a:gsLst>
                <a:lin ang="3600000" scaled="0"/>
              </a:gra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48000"/>
                  </a:prstClr>
                </a:outerShdw>
              </a:effectLst>
              <a:scene3d>
                <a:camera prst="orthographicFront"/>
                <a:lightRig rig="threePt" dir="t">
                  <a:rot lat="0" lon="0" rev="21360000"/>
                </a:lightRig>
              </a:scene3d>
              <a:sp3d>
                <a:bevelT w="19050" h="31750"/>
                <a:contourClr>
                  <a:srgbClr val="F1F1F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Donut 23">
                <a:extLst>
                  <a:ext uri="{FF2B5EF4-FFF2-40B4-BE49-F238E27FC236}">
                    <a16:creationId xmlns:a16="http://schemas.microsoft.com/office/drawing/2014/main" id="{3AFF0419-6554-4FDD-93AB-8A8C45FF5B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278995" y="5182743"/>
                <a:ext cx="246888" cy="246888"/>
              </a:xfrm>
              <a:prstGeom prst="donut">
                <a:avLst>
                  <a:gd name="adj" fmla="val 26304"/>
                </a:avLst>
              </a:prstGeom>
              <a:gradFill>
                <a:gsLst>
                  <a:gs pos="20000">
                    <a:srgbClr val="949494"/>
                  </a:gs>
                  <a:gs pos="30000">
                    <a:srgbClr val="B2B2B2"/>
                  </a:gs>
                  <a:gs pos="51000">
                    <a:srgbClr val="E0DEDE">
                      <a:lumMod val="92000"/>
                    </a:srgbClr>
                  </a:gs>
                  <a:gs pos="8000">
                    <a:schemeClr val="bg1">
                      <a:lumMod val="41000"/>
                      <a:lumOff val="59000"/>
                    </a:schemeClr>
                  </a:gs>
                  <a:gs pos="89000">
                    <a:srgbClr val="7A7A7A"/>
                  </a:gs>
                </a:gsLst>
                <a:lin ang="3600000" scaled="0"/>
              </a:gra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48000"/>
                  </a:prstClr>
                </a:outerShdw>
              </a:effectLst>
              <a:scene3d>
                <a:camera prst="orthographicFront"/>
                <a:lightRig rig="threePt" dir="t">
                  <a:rot lat="0" lon="0" rev="21360000"/>
                </a:lightRig>
              </a:scene3d>
              <a:sp3d>
                <a:bevelT w="19050" h="31750"/>
                <a:contourClr>
                  <a:srgbClr val="F1F1F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4774D57-151E-4936-9AF4-E70073D4E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36369" y="1781484"/>
            <a:ext cx="6815669" cy="1515533"/>
          </a:xfrm>
        </p:spPr>
        <p:txBody>
          <a:bodyPr>
            <a:noAutofit/>
          </a:bodyPr>
          <a:lstStyle/>
          <a:p>
            <a:r>
              <a:rPr lang="en-US" sz="4400" b="1">
                <a:latin typeface="Cooper Black"/>
              </a:rPr>
              <a:t>SLK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F310D7E-8F1E-4C2F-8824-E43E043DD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Palm tree">
            <a:extLst>
              <a:ext uri="{FF2B5EF4-FFF2-40B4-BE49-F238E27FC236}">
                <a16:creationId xmlns:a16="http://schemas.microsoft.com/office/drawing/2014/main" id="{5A75EE0A-53B5-4719-9CB7-5387E99D98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80409" y="1629189"/>
            <a:ext cx="914400" cy="914400"/>
          </a:xfrm>
          <a:prstGeom prst="rect">
            <a:avLst/>
          </a:prstGeom>
        </p:spPr>
      </p:pic>
      <p:pic>
        <p:nvPicPr>
          <p:cNvPr id="17" name="Graphic 16" descr="Beach ball">
            <a:extLst>
              <a:ext uri="{FF2B5EF4-FFF2-40B4-BE49-F238E27FC236}">
                <a16:creationId xmlns:a16="http://schemas.microsoft.com/office/drawing/2014/main" id="{48F21C9B-2A2B-49E0-A15C-401F0E8DE9C1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48889" y="1993669"/>
            <a:ext cx="548640" cy="548640"/>
          </a:xfrm>
          <a:prstGeom prst="rect">
            <a:avLst/>
          </a:prstGeom>
        </p:spPr>
      </p:pic>
      <p:pic>
        <p:nvPicPr>
          <p:cNvPr id="20" name="Graphic 19" descr="Bucket and shovel">
            <a:extLst>
              <a:ext uri="{FF2B5EF4-FFF2-40B4-BE49-F238E27FC236}">
                <a16:creationId xmlns:a16="http://schemas.microsoft.com/office/drawing/2014/main" id="{02432592-29B9-4972-91B0-C8987327EC8D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94809" y="1874056"/>
            <a:ext cx="7315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913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81E466-92C5-4D4E-ABA4-682C225C1897}"/>
              </a:ext>
            </a:extLst>
          </p:cNvPr>
          <p:cNvSpPr txBox="1"/>
          <p:nvPr/>
        </p:nvSpPr>
        <p:spPr>
          <a:xfrm>
            <a:off x="3637430" y="992841"/>
            <a:ext cx="4558553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>
                <a:latin typeface="Cooper Black"/>
              </a:rPr>
              <a:t>Team Sapphire</a:t>
            </a:r>
          </a:p>
        </p:txBody>
      </p:sp>
      <p:pic>
        <p:nvPicPr>
          <p:cNvPr id="3" name="Picture 3" descr="A close up of a person&#10;&#10;Description generated with very high confidence">
            <a:extLst>
              <a:ext uri="{FF2B5EF4-FFF2-40B4-BE49-F238E27FC236}">
                <a16:creationId xmlns:a16="http://schemas.microsoft.com/office/drawing/2014/main" id="{83C35B7A-D9AC-454C-8BB8-39344787C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699" y="2204757"/>
            <a:ext cx="1619250" cy="16192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F5D97F-9CCF-4FD1-BC06-B47977612794}"/>
              </a:ext>
            </a:extLst>
          </p:cNvPr>
          <p:cNvSpPr txBox="1"/>
          <p:nvPr/>
        </p:nvSpPr>
        <p:spPr>
          <a:xfrm>
            <a:off x="1676400" y="4052047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Amit Balyan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567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oiletry&#10;&#10;Description generated with very high confidence">
            <a:extLst>
              <a:ext uri="{FF2B5EF4-FFF2-40B4-BE49-F238E27FC236}">
                <a16:creationId xmlns:a16="http://schemas.microsoft.com/office/drawing/2014/main" id="{F5473F5C-894A-4359-B416-7EE190211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163" y="644459"/>
            <a:ext cx="1562997" cy="117319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D3858A5-2242-490F-9881-154C5F14A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3210079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picture containing toiletry&#10;&#10;Description generated with very high confidence">
            <a:extLst>
              <a:ext uri="{FF2B5EF4-FFF2-40B4-BE49-F238E27FC236}">
                <a16:creationId xmlns:a16="http://schemas.microsoft.com/office/drawing/2014/main" id="{36ABEA4B-DD97-4776-BAAE-B69D652F7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214" y="655665"/>
            <a:ext cx="1775908" cy="1061131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AA2AFD9-DA9F-4A81-B109-F6B2500D0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6072595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picture containing toiletry&#10;&#10;Description generated with very high confidence">
            <a:extLst>
              <a:ext uri="{FF2B5EF4-FFF2-40B4-BE49-F238E27FC236}">
                <a16:creationId xmlns:a16="http://schemas.microsoft.com/office/drawing/2014/main" id="{D06B3E31-0D6B-4D2A-8674-658D66791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7198" y="655665"/>
            <a:ext cx="2414643" cy="101630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855A13-27E5-46E3-9C21-CE8FF1E7E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89566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picture containing toiletry&#10;&#10;Description generated with very high confidence">
            <a:extLst>
              <a:ext uri="{FF2B5EF4-FFF2-40B4-BE49-F238E27FC236}">
                <a16:creationId xmlns:a16="http://schemas.microsoft.com/office/drawing/2014/main" id="{41B73924-525E-4BAF-B854-BC080C400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7412" y="745311"/>
            <a:ext cx="1899173" cy="9266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7AC81E8-6DDB-49A0-839F-B80F7306B86F}"/>
              </a:ext>
            </a:extLst>
          </p:cNvPr>
          <p:cNvSpPr txBox="1"/>
          <p:nvPr/>
        </p:nvSpPr>
        <p:spPr>
          <a:xfrm>
            <a:off x="1348628" y="1034863"/>
            <a:ext cx="2149289" cy="3385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/>
              <a:t>FRONTEND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6E4BBE-5314-4B1E-A868-2F9B2BB67D1A}"/>
              </a:ext>
            </a:extLst>
          </p:cNvPr>
          <p:cNvSpPr txBox="1"/>
          <p:nvPr/>
        </p:nvSpPr>
        <p:spPr>
          <a:xfrm>
            <a:off x="4057650" y="987239"/>
            <a:ext cx="2743200" cy="3385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/>
              <a:t>BACKEND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75AA30-E76D-4670-AFF8-1BFB6A6F89B0}"/>
              </a:ext>
            </a:extLst>
          </p:cNvPr>
          <p:cNvSpPr txBox="1"/>
          <p:nvPr/>
        </p:nvSpPr>
        <p:spPr>
          <a:xfrm>
            <a:off x="6800290" y="894790"/>
            <a:ext cx="2743200" cy="3385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/>
              <a:t>DevOps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0F5FF3-CA40-4230-AB6A-884C5AAA515F}"/>
              </a:ext>
            </a:extLst>
          </p:cNvPr>
          <p:cNvSpPr txBox="1"/>
          <p:nvPr/>
        </p:nvSpPr>
        <p:spPr>
          <a:xfrm>
            <a:off x="9834283" y="992842"/>
            <a:ext cx="2743200" cy="3385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/>
              <a:t>DATA</a:t>
            </a:r>
          </a:p>
        </p:txBody>
      </p:sp>
      <p:pic>
        <p:nvPicPr>
          <p:cNvPr id="13" name="Picture 12" descr="A stop sign&#10;&#10;Description generated with very high confidence">
            <a:extLst>
              <a:ext uri="{FF2B5EF4-FFF2-40B4-BE49-F238E27FC236}">
                <a16:creationId xmlns:a16="http://schemas.microsoft.com/office/drawing/2014/main" id="{233ED024-7A2E-47DE-B931-CAF515B95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98" y="1718094"/>
            <a:ext cx="1064559" cy="806825"/>
          </a:xfrm>
          <a:prstGeom prst="rect">
            <a:avLst/>
          </a:prstGeom>
        </p:spPr>
      </p:pic>
      <p:pic>
        <p:nvPicPr>
          <p:cNvPr id="14" name="Picture 13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BE152AFF-D544-42B7-BE68-0D477C3BD8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9923" y="2103930"/>
            <a:ext cx="1309240" cy="1280485"/>
          </a:xfrm>
          <a:prstGeom prst="rect">
            <a:avLst/>
          </a:prstGeom>
        </p:spPr>
      </p:pic>
      <p:pic>
        <p:nvPicPr>
          <p:cNvPr id="15" name="Picture 1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51972B76-2144-4CEC-97D5-3B699EFF77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339" y="3434106"/>
            <a:ext cx="821572" cy="870402"/>
          </a:xfrm>
          <a:prstGeom prst="rect">
            <a:avLst/>
          </a:prstGeom>
        </p:spPr>
      </p:pic>
      <p:pic>
        <p:nvPicPr>
          <p:cNvPr id="17" name="Picture 1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F297021F-7C8A-401D-9C42-C0F2F20DD9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5233" y="3746967"/>
            <a:ext cx="1145802" cy="1145803"/>
          </a:xfrm>
          <a:prstGeom prst="rect">
            <a:avLst/>
          </a:prstGeom>
        </p:spPr>
      </p:pic>
      <p:pic>
        <p:nvPicPr>
          <p:cNvPr id="18" name="Picture 17" descr="A picture containing drawing, food&#10;&#10;Description generated with very high confidence">
            <a:extLst>
              <a:ext uri="{FF2B5EF4-FFF2-40B4-BE49-F238E27FC236}">
                <a16:creationId xmlns:a16="http://schemas.microsoft.com/office/drawing/2014/main" id="{2DE220FC-64A3-4C15-9848-73773C2FCA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0425" y="1577787"/>
            <a:ext cx="1166533" cy="1281953"/>
          </a:xfrm>
          <a:prstGeom prst="rect">
            <a:avLst/>
          </a:prstGeom>
        </p:spPr>
      </p:pic>
      <p:pic>
        <p:nvPicPr>
          <p:cNvPr id="19" name="Picture 18" descr="A picture containing cat, sky&#10;&#10;Description generated with very high confidence">
            <a:extLst>
              <a:ext uri="{FF2B5EF4-FFF2-40B4-BE49-F238E27FC236}">
                <a16:creationId xmlns:a16="http://schemas.microsoft.com/office/drawing/2014/main" id="{1F34B298-0E6E-4940-917D-24702DCE7B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33901" y="4325470"/>
            <a:ext cx="1488143" cy="963706"/>
          </a:xfrm>
          <a:prstGeom prst="rect">
            <a:avLst/>
          </a:prstGeom>
        </p:spPr>
      </p:pic>
      <p:pic>
        <p:nvPicPr>
          <p:cNvPr id="20" name="Picture 19" descr="A drawing of a person&#10;&#10;Description generated with high confidence">
            <a:extLst>
              <a:ext uri="{FF2B5EF4-FFF2-40B4-BE49-F238E27FC236}">
                <a16:creationId xmlns:a16="http://schemas.microsoft.com/office/drawing/2014/main" id="{A7367A85-259D-4722-8524-DA1117FBD12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67636" y="3498944"/>
            <a:ext cx="1577789" cy="801405"/>
          </a:xfrm>
          <a:prstGeom prst="rect">
            <a:avLst/>
          </a:prstGeom>
        </p:spPr>
      </p:pic>
      <p:pic>
        <p:nvPicPr>
          <p:cNvPr id="21" name="Picture 20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E89D50B2-C367-42CE-BD25-54956BB561F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76165" y="2793260"/>
            <a:ext cx="1656230" cy="632744"/>
          </a:xfrm>
          <a:prstGeom prst="rect">
            <a:avLst/>
          </a:prstGeom>
        </p:spPr>
      </p:pic>
      <p:pic>
        <p:nvPicPr>
          <p:cNvPr id="22" name="Picture 21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3520AD23-5DC1-48B7-8B42-2FA846D76B1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02761" y="2155732"/>
            <a:ext cx="2143125" cy="2143125"/>
          </a:xfrm>
          <a:prstGeom prst="rect">
            <a:avLst/>
          </a:prstGeom>
        </p:spPr>
      </p:pic>
      <p:pic>
        <p:nvPicPr>
          <p:cNvPr id="23" name="Picture 22" descr="A picture containing drawing, food&#10;&#10;Description generated with very high confidence">
            <a:extLst>
              <a:ext uri="{FF2B5EF4-FFF2-40B4-BE49-F238E27FC236}">
                <a16:creationId xmlns:a16="http://schemas.microsoft.com/office/drawing/2014/main" id="{02F38B26-7C48-4D20-ABFB-CD90581BA88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161929" y="2521775"/>
            <a:ext cx="2182906" cy="141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889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close up of a piece of paper&#10;&#10;Description generated with high confidence">
            <a:extLst>
              <a:ext uri="{FF2B5EF4-FFF2-40B4-BE49-F238E27FC236}">
                <a16:creationId xmlns:a16="http://schemas.microsoft.com/office/drawing/2014/main" id="{0A3C4843-FE21-44E7-AD31-42BF03FB0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703" y="904296"/>
            <a:ext cx="7415840" cy="503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427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4E0B0-2E0B-4B18-B977-06926739F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Sapphire Bank Management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B2BFB-822C-4165-97D6-FB344B850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BF71CA-5E0C-4A72-AECD-2496C6F0B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8589" y="738109"/>
            <a:ext cx="835908" cy="68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276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90C40-041C-4CC1-B8FD-142973BB8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6A32C-66E8-4A8D-B637-02428EB48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main objective of Online Banking Management Application is to View the transaction of the customer ,View customers of particular branch ,Approve the customers.</a:t>
            </a:r>
          </a:p>
        </p:txBody>
      </p:sp>
      <p:pic>
        <p:nvPicPr>
          <p:cNvPr id="5" name="Picture 4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389ADFED-8281-4F6C-BAF7-58296021C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6702" y="738109"/>
            <a:ext cx="835908" cy="68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216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BFBFF-80B3-492D-AAB1-F19F9E270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26A46-1A26-45DF-844F-A6666D574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Garamond"/>
                <a:cs typeface="Calibri"/>
              </a:rPr>
              <a:t>Agent will handle the customer transaction ,view the transaction of the customer and Approve the customer</a:t>
            </a:r>
          </a:p>
          <a:p>
            <a:endParaRPr lang="en-US">
              <a:latin typeface="Calibri"/>
              <a:cs typeface="Calibri"/>
            </a:endParaRPr>
          </a:p>
        </p:txBody>
      </p:sp>
      <p:pic>
        <p:nvPicPr>
          <p:cNvPr id="5" name="Picture 4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962DB0D0-D81B-4E85-8751-08EA26A4C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7947" y="723731"/>
            <a:ext cx="835908" cy="68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104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212E7-C340-4715-AF89-4644A7CFC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Overview of Bank Management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629FC-62B7-44B4-828D-1396E455B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600"/>
              <a:t>These are various job positions within Bank System. The positions are as follows</a:t>
            </a:r>
          </a:p>
          <a:p>
            <a:r>
              <a:rPr lang="en-US" sz="1600"/>
              <a:t>Superuser</a:t>
            </a:r>
          </a:p>
          <a:p>
            <a:r>
              <a:rPr lang="en-US" sz="1600"/>
              <a:t>Admin </a:t>
            </a:r>
          </a:p>
          <a:p>
            <a:r>
              <a:rPr lang="en-US" sz="1600"/>
              <a:t>Agent</a:t>
            </a:r>
          </a:p>
          <a:p>
            <a:r>
              <a:rPr lang="en-US" sz="1600"/>
              <a:t>Customer</a:t>
            </a:r>
          </a:p>
          <a:p>
            <a:pPr marL="0" indent="0">
              <a:buNone/>
            </a:pPr>
            <a:r>
              <a:rPr lang="en-US" b="1"/>
              <a:t>Agent : </a:t>
            </a:r>
            <a:r>
              <a:rPr lang="en-US"/>
              <a:t>Agent can Approve the customer , delete the customer</a:t>
            </a:r>
          </a:p>
          <a:p>
            <a:pPr marL="0" indent="0">
              <a:buNone/>
            </a:pPr>
            <a:r>
              <a:rPr lang="en-US"/>
              <a:t>Can view customer</a:t>
            </a:r>
          </a:p>
          <a:p>
            <a:pPr marL="0" indent="0">
              <a:buNone/>
            </a:pPr>
            <a:r>
              <a:rPr lang="en-US"/>
              <a:t>Can view transaction</a:t>
            </a:r>
            <a:r>
              <a:rPr lang="en-US" b="1"/>
              <a:t> </a:t>
            </a:r>
          </a:p>
          <a:p>
            <a:endParaRPr lang="en-US"/>
          </a:p>
        </p:txBody>
      </p:sp>
      <p:pic>
        <p:nvPicPr>
          <p:cNvPr id="5" name="Picture 4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D95F1A4A-2678-4F2F-BA10-30B6F35C2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6702" y="766863"/>
            <a:ext cx="835908" cy="68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689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C8A9C14-B81F-4ABA-AF45-4C94F9427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144CCF4-CC56-408E-8884-15972C826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354E3600-D362-46A1-AC41-EF70A3737E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588" y="858110"/>
            <a:ext cx="10383563" cy="5101391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409444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E54AA-5A2A-455D-9741-8731D0E88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Scope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23C62-0507-4EE8-9271-7C7DF04E1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Scope</a:t>
            </a:r>
          </a:p>
          <a:p>
            <a:r>
              <a:rPr lang="en-US"/>
              <a:t>This project can be implemented in any bank by fulfilling the basic need</a:t>
            </a:r>
            <a:endParaRPr lang="en-US">
              <a:ea typeface="+mn-lt"/>
              <a:cs typeface="+mn-lt"/>
            </a:endParaRPr>
          </a:p>
          <a:p>
            <a:r>
              <a:rPr lang="en-US" b="1"/>
              <a:t>Conclusion</a:t>
            </a:r>
          </a:p>
          <a:p>
            <a:endParaRPr lang="en-US" b="1"/>
          </a:p>
        </p:txBody>
      </p:sp>
      <p:pic>
        <p:nvPicPr>
          <p:cNvPr id="5" name="Picture 4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04B55879-B454-46DE-8C09-738E6510C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0438" y="853127"/>
            <a:ext cx="835908" cy="68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909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CAB57-41BF-406B-A91A-2403DB0AE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close up of a device&#10;&#10;Description generated with high confidence">
            <a:extLst>
              <a:ext uri="{FF2B5EF4-FFF2-40B4-BE49-F238E27FC236}">
                <a16:creationId xmlns:a16="http://schemas.microsoft.com/office/drawing/2014/main" id="{16D211A8-8649-4D0D-90F2-119F0FDFE7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5428" y="756490"/>
            <a:ext cx="10418010" cy="5295179"/>
          </a:xfrm>
        </p:spPr>
      </p:pic>
    </p:spTree>
    <p:extLst>
      <p:ext uri="{BB962C8B-B14F-4D97-AF65-F5344CB8AC3E}">
        <p14:creationId xmlns:p14="http://schemas.microsoft.com/office/powerpoint/2010/main" val="2684030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32A1E47-A968-404F-8DBE-B31240A9B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0DDDCF8-BC1A-4404-8ACA-D8D2BB4BE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BB3FB69-D504-412A-90F9-1D1BAA6AC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F28889C0-9941-4147-A5FD-D6BF4006C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960" y="1373186"/>
            <a:ext cx="3660057" cy="3382094"/>
          </a:xfr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  <a:spcAft>
                <a:spcPts val="0"/>
              </a:spcAft>
            </a:pPr>
            <a:r>
              <a:rPr lang="en-US" sz="2800">
                <a:latin typeface="Cooper Black"/>
              </a:rPr>
              <a:t>The Ask where we started</a:t>
            </a:r>
            <a:endParaRPr lang="en-US" sz="2800">
              <a:ea typeface="+mn-lt"/>
              <a:cs typeface="+mn-lt"/>
            </a:endParaRPr>
          </a:p>
          <a:p>
            <a:pPr algn="ctr"/>
            <a:endParaRPr lang="en-US" sz="2800"/>
          </a:p>
        </p:txBody>
      </p:sp>
      <p:pic>
        <p:nvPicPr>
          <p:cNvPr id="4" name="Picture 4" descr="A close up of a bicycle&#10;&#10;Description generated with high confidence">
            <a:extLst>
              <a:ext uri="{FF2B5EF4-FFF2-40B4-BE49-F238E27FC236}">
                <a16:creationId xmlns:a16="http://schemas.microsoft.com/office/drawing/2014/main" id="{D26CF04E-F4E2-42FA-902A-0A3FAF41A6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4761" b="229"/>
          <a:stretch/>
        </p:blipFill>
        <p:spPr>
          <a:xfrm>
            <a:off x="5362640" y="836455"/>
            <a:ext cx="5535420" cy="5185144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249696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F851-3E42-44C6-BE85-71AFBBAC8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015749"/>
            <a:ext cx="9601196" cy="1303867"/>
          </a:xfrm>
        </p:spPr>
        <p:txBody>
          <a:bodyPr/>
          <a:lstStyle/>
          <a:p>
            <a:r>
              <a:rPr lang="en-US" b="1">
                <a:latin typeface="Cooper Black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DDFD8-17E7-464D-958A-C1DD37A97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1200" b="1">
                <a:latin typeface="Garamond"/>
                <a:cs typeface="Times New Roman"/>
              </a:rPr>
              <a:t>Objective of the Training</a:t>
            </a:r>
            <a:endParaRPr lang="en-US" sz="1200" b="1">
              <a:latin typeface="Garamond"/>
              <a:cs typeface="Calibri"/>
            </a:endParaRPr>
          </a:p>
          <a:p>
            <a:r>
              <a:rPr lang="en-US" sz="1200" b="1">
                <a:latin typeface="Garamond"/>
                <a:cs typeface="Times New Roman"/>
              </a:rPr>
              <a:t>Framework for 8 Weeks</a:t>
            </a:r>
            <a:endParaRPr lang="en-US" sz="1200" b="1">
              <a:latin typeface="Garamond"/>
              <a:cs typeface="Calibri"/>
            </a:endParaRPr>
          </a:p>
          <a:p>
            <a:r>
              <a:rPr lang="en-US" sz="1200" b="1">
                <a:latin typeface="Garamond"/>
                <a:cs typeface="Times New Roman"/>
              </a:rPr>
              <a:t>Overview</a:t>
            </a:r>
            <a:endParaRPr lang="en-US" sz="1200" b="1">
              <a:latin typeface="Garamond"/>
              <a:cs typeface="Calibri"/>
            </a:endParaRPr>
          </a:p>
          <a:p>
            <a:r>
              <a:rPr lang="en-US" sz="1200" b="1">
                <a:latin typeface="Garamond"/>
                <a:cs typeface="Times New Roman"/>
              </a:rPr>
              <a:t>Our Journey</a:t>
            </a:r>
          </a:p>
          <a:p>
            <a:r>
              <a:rPr lang="en-US" sz="1200" b="1">
                <a:latin typeface="Garamond"/>
                <a:cs typeface="Times New Roman"/>
              </a:rPr>
              <a:t>Tools Used</a:t>
            </a:r>
          </a:p>
          <a:p>
            <a:r>
              <a:rPr lang="en-US" sz="1200" b="1">
                <a:latin typeface="Garamond"/>
                <a:cs typeface="Times New Roman"/>
              </a:rPr>
              <a:t>Objectives</a:t>
            </a:r>
          </a:p>
          <a:p>
            <a:r>
              <a:rPr lang="en-US" sz="1200" b="1">
                <a:latin typeface="Garamond"/>
                <a:cs typeface="Times New Roman"/>
              </a:rPr>
              <a:t>Problem definition</a:t>
            </a:r>
          </a:p>
          <a:p>
            <a:r>
              <a:rPr lang="en-US" sz="1200" b="1">
                <a:latin typeface="Garamond"/>
                <a:cs typeface="Times New Roman"/>
              </a:rPr>
              <a:t>Challenges</a:t>
            </a:r>
          </a:p>
          <a:p>
            <a:r>
              <a:rPr lang="en-US" sz="1200" b="1">
                <a:latin typeface="Garamond"/>
                <a:cs typeface="Times New Roman"/>
              </a:rPr>
              <a:t>Scope and conclusion</a:t>
            </a:r>
          </a:p>
          <a:p>
            <a:r>
              <a:rPr lang="en-US" sz="1200" b="1">
                <a:latin typeface="Garamond"/>
                <a:cs typeface="Times New Roman"/>
              </a:rPr>
              <a:t>Our Team</a:t>
            </a:r>
          </a:p>
          <a:p>
            <a:r>
              <a:rPr lang="en-US" sz="1200" b="1">
                <a:latin typeface="Garamond"/>
                <a:cs typeface="Times New Roman"/>
              </a:rPr>
              <a:t>Demo</a:t>
            </a:r>
            <a:endParaRPr lang="en-US" sz="1200" b="1">
              <a:latin typeface="Garamond"/>
              <a:cs typeface="Calibri"/>
            </a:endParaRPr>
          </a:p>
          <a:p>
            <a:endParaRPr lang="en-US" sz="1400" b="1">
              <a:latin typeface="Times New Roman"/>
              <a:cs typeface="Times New Roman"/>
            </a:endParaRPr>
          </a:p>
          <a:p>
            <a:endParaRPr lang="en-US" b="1">
              <a:latin typeface="Times New Roman"/>
              <a:cs typeface="Times New Roman"/>
            </a:endParaRPr>
          </a:p>
          <a:p>
            <a:endParaRPr lang="en-US" b="1">
              <a:latin typeface="Times New Roman"/>
              <a:cs typeface="Times New Roman"/>
            </a:endParaRPr>
          </a:p>
        </p:txBody>
      </p:sp>
      <p:pic>
        <p:nvPicPr>
          <p:cNvPr id="5" name="Picture 4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F21592ED-42A4-4FC5-9646-54E0E0185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9474" y="762000"/>
            <a:ext cx="835908" cy="68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345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024F6EB-04DC-4C6D-8485-FCD53A4A9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795FBE-101B-4063-A5FC-8C0624B35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E74744-D1AC-4B97-BF18-3DB70F433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3061" y="1295896"/>
            <a:ext cx="2150536" cy="1438338"/>
          </a:xfrm>
        </p:spPr>
        <p:txBody>
          <a:bodyPr>
            <a:normAutofit/>
          </a:bodyPr>
          <a:lstStyle/>
          <a:p>
            <a:r>
              <a:rPr lang="en-US" sz="2800">
                <a:latin typeface="Cooper Black"/>
                <a:ea typeface="+mj-lt"/>
                <a:cs typeface="+mj-lt"/>
              </a:rPr>
              <a:t>Objective of the Training</a:t>
            </a:r>
          </a:p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81F853-6081-4216-9876-4D863309A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erson that is standing in the snow&#10;&#10;Description generated with high confidence">
            <a:extLst>
              <a:ext uri="{FF2B5EF4-FFF2-40B4-BE49-F238E27FC236}">
                <a16:creationId xmlns:a16="http://schemas.microsoft.com/office/drawing/2014/main" id="{7181E39A-BA87-4ADA-BDB5-A0E49B77CF0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0" r="45263"/>
          <a:stretch/>
        </p:blipFill>
        <p:spPr>
          <a:xfrm>
            <a:off x="1652447" y="1423528"/>
            <a:ext cx="4446427" cy="3777763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8EF61C2-EE68-43FF-A497-F2E60EA53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49525EA-A914-467D-90D1-9060AD04C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824" y="2556932"/>
            <a:ext cx="3360771" cy="3318936"/>
          </a:xfrm>
        </p:spPr>
        <p:txBody>
          <a:bodyPr>
            <a:normAutofit/>
          </a:bodyPr>
          <a:lstStyle/>
          <a:p>
            <a:r>
              <a:rPr lang="en-US" sz="2000" b="1">
                <a:solidFill>
                  <a:srgbClr val="262626"/>
                </a:solidFill>
              </a:rPr>
              <a:t>Become a Full Stack web developer by gaining all the skills required to work with front-end and </a:t>
            </a:r>
            <a:r>
              <a:rPr lang="en-US" sz="2000" b="1"/>
              <a:t>back-end web technologies</a:t>
            </a:r>
            <a:endParaRPr lang="en-US" sz="20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13ADC9-8F52-4A83-9374-FBBC03D457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49268" y="795618"/>
            <a:ext cx="835908" cy="68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914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id="{71323406-83CF-4E9B-B9AF-22D3166763A3}"/>
              </a:ext>
            </a:extLst>
          </p:cNvPr>
          <p:cNvSpPr>
            <a:spLocks noGrp="1"/>
          </p:cNvSpPr>
          <p:nvPr/>
        </p:nvSpPr>
        <p:spPr>
          <a:xfrm>
            <a:off x="2888877" y="684493"/>
            <a:ext cx="7800832" cy="594132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latin typeface="Cooper Black"/>
              </a:rPr>
              <a:t>Framework for 8 Weeks</a:t>
            </a: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9FA61BB9-CC3B-4E1C-8274-CF4C98040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/>
        </p:nvSpPr>
        <p:spPr>
          <a:xfrm>
            <a:off x="1154206" y="1638187"/>
            <a:ext cx="449132" cy="359925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vert="horz" lIns="0" tIns="0" rIns="0" bIns="0" rtlCol="0" anchor="ctr" anchorCtr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Wingdings" pitchFamily="2" charset="2"/>
              <a:buNone/>
              <a:defRPr sz="7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>
                <a:solidFill>
                  <a:srgbClr val="006F83"/>
                </a:solidFill>
              </a:rPr>
              <a:t>1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93D48078-21F2-4D2B-9923-AA0FC7E4EADF}"/>
              </a:ext>
            </a:extLst>
          </p:cNvPr>
          <p:cNvSpPr>
            <a:spLocks noGrp="1"/>
          </p:cNvSpPr>
          <p:nvPr/>
        </p:nvSpPr>
        <p:spPr>
          <a:xfrm>
            <a:off x="1752754" y="1643095"/>
            <a:ext cx="2941311" cy="89120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accent6">
                    <a:lumMod val="50000"/>
                  </a:schemeClr>
                </a:solidFill>
              </a:rPr>
              <a:t>Database Concepts  and SQL</a:t>
            </a:r>
          </a:p>
          <a:p>
            <a:r>
              <a:rPr lang="en-US" sz="1200">
                <a:solidFill>
                  <a:schemeClr val="accent6">
                    <a:lumMod val="50000"/>
                  </a:schemeClr>
                </a:solidFill>
              </a:rPr>
              <a:t>Introduction to Applications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B1B7CA7E-BFE9-43F5-818A-33D848BA1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/>
        </p:nvSpPr>
        <p:spPr>
          <a:xfrm>
            <a:off x="1741139" y="2177600"/>
            <a:ext cx="549985" cy="38829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vert="horz" lIns="0" tIns="0" rIns="0" bIns="0" rtlCol="0" anchor="ctr" anchorCtr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Wingdings" pitchFamily="2" charset="2"/>
              <a:buNone/>
              <a:defRPr sz="7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>
                <a:solidFill>
                  <a:srgbClr val="006F83"/>
                </a:solidFill>
              </a:rPr>
              <a:t>2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76206E00-F64D-4D0F-90FB-BC46928E86DA}"/>
              </a:ext>
            </a:extLst>
          </p:cNvPr>
          <p:cNvSpPr>
            <a:spLocks noGrp="1"/>
          </p:cNvSpPr>
          <p:nvPr/>
        </p:nvSpPr>
        <p:spPr>
          <a:xfrm>
            <a:off x="6140977" y="5871233"/>
            <a:ext cx="3086881" cy="1135351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Project Presentation</a:t>
            </a:r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451285FD-FAF7-4A8A-831E-CD04352B5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/>
        </p:nvSpPr>
        <p:spPr>
          <a:xfrm>
            <a:off x="2294634" y="2765194"/>
            <a:ext cx="594809" cy="386003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vert="horz" lIns="0" tIns="0" rIns="0" bIns="0" rtlCol="0" anchor="ctr" anchorCtr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Wingdings" pitchFamily="2" charset="2"/>
              <a:buNone/>
              <a:defRPr sz="7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>
                <a:solidFill>
                  <a:srgbClr val="006F83"/>
                </a:solidFill>
              </a:rPr>
              <a:t>3</a:t>
            </a:r>
          </a:p>
        </p:txBody>
      </p:sp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262C5E03-2C4C-4C3F-A68D-246CC4618499}"/>
              </a:ext>
            </a:extLst>
          </p:cNvPr>
          <p:cNvSpPr>
            <a:spLocks noGrp="1"/>
          </p:cNvSpPr>
          <p:nvPr/>
        </p:nvSpPr>
        <p:spPr>
          <a:xfrm>
            <a:off x="3068337" y="2767699"/>
            <a:ext cx="2635457" cy="923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accent6">
                    <a:lumMod val="50000"/>
                  </a:schemeClr>
                </a:solidFill>
              </a:rPr>
              <a:t>Project- Banking Application</a:t>
            </a:r>
          </a:p>
          <a:p>
            <a:r>
              <a:rPr lang="en-US" sz="1200">
                <a:solidFill>
                  <a:schemeClr val="accent6">
                    <a:lumMod val="50000"/>
                  </a:schemeClr>
                </a:solidFill>
              </a:rPr>
              <a:t>JDBC and Web Design fundamentals</a:t>
            </a:r>
          </a:p>
          <a:p>
            <a:endParaRPr lang="en-US" sz="120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ECC1D4D-C5CE-45B7-AE46-F1D9190A627B}"/>
              </a:ext>
            </a:extLst>
          </p:cNvPr>
          <p:cNvSpPr>
            <a:spLocks noGrp="1"/>
          </p:cNvSpPr>
          <p:nvPr/>
        </p:nvSpPr>
        <p:spPr>
          <a:xfrm>
            <a:off x="4450091" y="3892350"/>
            <a:ext cx="2926080" cy="1135351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accent6">
                    <a:lumMod val="50000"/>
                  </a:schemeClr>
                </a:solidFill>
              </a:rPr>
              <a:t>Java Script, ES5, ES6, Angular7</a:t>
            </a:r>
          </a:p>
          <a:p>
            <a:r>
              <a:rPr lang="en-US" sz="1200">
                <a:solidFill>
                  <a:schemeClr val="accent6">
                    <a:lumMod val="50000"/>
                  </a:schemeClr>
                </a:solidFill>
              </a:rPr>
              <a:t>UML Daigrams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D174C7E3-4E0A-4069-83E5-8ED176E7BB05}"/>
              </a:ext>
            </a:extLst>
          </p:cNvPr>
          <p:cNvSpPr>
            <a:spLocks noGrp="1"/>
          </p:cNvSpPr>
          <p:nvPr/>
        </p:nvSpPr>
        <p:spPr>
          <a:xfrm>
            <a:off x="5697436" y="5035663"/>
            <a:ext cx="2926080" cy="1135351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accent6">
                    <a:lumMod val="50000"/>
                  </a:schemeClr>
                </a:solidFill>
              </a:rPr>
              <a:t>JSP Servlet</a:t>
            </a:r>
          </a:p>
          <a:p>
            <a:r>
              <a:rPr lang="en-US" sz="1200">
                <a:solidFill>
                  <a:schemeClr val="accent6">
                    <a:lumMod val="50000"/>
                  </a:schemeClr>
                </a:solidFill>
              </a:rPr>
              <a:t>Spring REST( Core &amp; MVC)</a:t>
            </a:r>
          </a:p>
          <a:p>
            <a:r>
              <a:rPr lang="en-US" sz="1200">
                <a:solidFill>
                  <a:schemeClr val="accent6">
                    <a:lumMod val="50000"/>
                  </a:schemeClr>
                </a:solidFill>
              </a:rPr>
              <a:t>myBatis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994D327-71B4-4974-BB77-4D8EB7EE85C7}"/>
              </a:ext>
            </a:extLst>
          </p:cNvPr>
          <p:cNvSpPr>
            <a:spLocks noGrp="1"/>
          </p:cNvSpPr>
          <p:nvPr/>
        </p:nvSpPr>
        <p:spPr>
          <a:xfrm>
            <a:off x="5200155" y="4462599"/>
            <a:ext cx="2643963" cy="1135351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accent6">
                    <a:lumMod val="50000"/>
                  </a:schemeClr>
                </a:solidFill>
              </a:rPr>
              <a:t>Architecture,framework of angular.</a:t>
            </a:r>
          </a:p>
          <a:p>
            <a:r>
              <a:rPr lang="en-US" sz="1200">
                <a:solidFill>
                  <a:schemeClr val="accent6">
                    <a:lumMod val="50000"/>
                  </a:schemeClr>
                </a:solidFill>
              </a:rPr>
              <a:t>JEE Architecture</a:t>
            </a:r>
          </a:p>
          <a:p>
            <a:endParaRPr lang="en-US" sz="1200"/>
          </a:p>
          <a:p>
            <a:endParaRPr lang="en-US" sz="120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B474C11-A839-48B2-9B29-C00F33E89562}"/>
              </a:ext>
            </a:extLst>
          </p:cNvPr>
          <p:cNvSpPr>
            <a:spLocks noGrp="1"/>
          </p:cNvSpPr>
          <p:nvPr/>
        </p:nvSpPr>
        <p:spPr>
          <a:xfrm>
            <a:off x="3844453" y="3322310"/>
            <a:ext cx="2926080" cy="1135351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accent6">
                    <a:lumMod val="50000"/>
                  </a:schemeClr>
                </a:solidFill>
              </a:rPr>
              <a:t>Html, CSS, </a:t>
            </a:r>
          </a:p>
          <a:p>
            <a:r>
              <a:rPr lang="en-US" sz="1200">
                <a:solidFill>
                  <a:schemeClr val="accent6">
                    <a:lumMod val="50000"/>
                  </a:schemeClr>
                </a:solidFill>
              </a:rPr>
              <a:t>Bootstrap, AJAX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ECA2A112-3B09-4A20-8863-B3880231C4C3}"/>
              </a:ext>
            </a:extLst>
          </p:cNvPr>
          <p:cNvSpPr>
            <a:spLocks noGrp="1"/>
          </p:cNvSpPr>
          <p:nvPr/>
        </p:nvSpPr>
        <p:spPr>
          <a:xfrm>
            <a:off x="2421358" y="2179727"/>
            <a:ext cx="2926080" cy="92664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>
                <a:solidFill>
                  <a:schemeClr val="accent6">
                    <a:lumMod val="50000"/>
                  </a:schemeClr>
                </a:solidFill>
              </a:rPr>
              <a:t>Object Oriented Programming</a:t>
            </a:r>
          </a:p>
          <a:p>
            <a:r>
              <a:rPr lang="en-US" sz="1100">
                <a:solidFill>
                  <a:schemeClr val="accent6">
                    <a:lumMod val="50000"/>
                  </a:schemeClr>
                </a:solidFill>
              </a:rPr>
              <a:t>Data Structures Core Java </a:t>
            </a:r>
            <a:r>
              <a:rPr lang="en-US" sz="1200">
                <a:solidFill>
                  <a:schemeClr val="accent6">
                    <a:lumMod val="50000"/>
                  </a:schemeClr>
                </a:solidFill>
              </a:rPr>
              <a:t>Programming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28BD89C8-2E45-4DD3-8921-181E8C87EC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/>
        </p:nvSpPr>
        <p:spPr>
          <a:xfrm>
            <a:off x="3081618" y="3383864"/>
            <a:ext cx="572397" cy="352385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vert="horz" lIns="0" tIns="0" rIns="0" bIns="0" rtlCol="0" anchor="ctr" anchorCtr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Wingdings" pitchFamily="2" charset="2"/>
              <a:buNone/>
              <a:defRPr sz="7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>
                <a:solidFill>
                  <a:srgbClr val="006F83"/>
                </a:solidFill>
              </a:rPr>
              <a:t>4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E2A61EC1-5C8A-4BBD-B2FA-FA103DA09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/>
        </p:nvSpPr>
        <p:spPr>
          <a:xfrm>
            <a:off x="3698394" y="3944731"/>
            <a:ext cx="594808" cy="363592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vert="horz" lIns="0" tIns="0" rIns="0" bIns="0" rtlCol="0" anchor="ctr" anchorCtr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Wingdings" pitchFamily="2" charset="2"/>
              <a:buNone/>
              <a:defRPr sz="7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>
                <a:solidFill>
                  <a:srgbClr val="006F83"/>
                </a:solidFill>
              </a:rPr>
              <a:t>5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05546CF-FBB7-4714-B1B8-54260683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/>
        </p:nvSpPr>
        <p:spPr>
          <a:xfrm>
            <a:off x="4912084" y="5108631"/>
            <a:ext cx="639632" cy="408415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vert="horz" lIns="0" tIns="0" rIns="0" bIns="0" rtlCol="0" anchor="ctr" anchorCtr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Wingdings" pitchFamily="2" charset="2"/>
              <a:buNone/>
              <a:defRPr sz="7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>
                <a:solidFill>
                  <a:srgbClr val="006F83"/>
                </a:solidFill>
              </a:rPr>
              <a:t>7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996FD404-F234-4583-A742-933A822A4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/>
        </p:nvSpPr>
        <p:spPr>
          <a:xfrm>
            <a:off x="4386591" y="4514302"/>
            <a:ext cx="617220" cy="386003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vert="horz" lIns="0" tIns="0" rIns="0" bIns="0" rtlCol="0" anchor="ctr" anchorCtr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Wingdings" pitchFamily="2" charset="2"/>
              <a:buNone/>
              <a:defRPr sz="7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>
                <a:solidFill>
                  <a:srgbClr val="006F83"/>
                </a:solidFill>
              </a:rPr>
              <a:t>6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C109C2B7-5D95-4F75-9CBE-946FFC6EC5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/>
        </p:nvSpPr>
        <p:spPr>
          <a:xfrm>
            <a:off x="5301929" y="5816896"/>
            <a:ext cx="662045" cy="374798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vert="horz" lIns="0" tIns="0" rIns="0" bIns="0" rtlCol="0" anchor="ctr" anchorCtr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Wingdings" pitchFamily="2" charset="2"/>
              <a:buNone/>
              <a:defRPr sz="7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>
                <a:solidFill>
                  <a:srgbClr val="006F83"/>
                </a:solidFill>
              </a:rPr>
              <a:t>8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1A43CA2-54AF-4B46-977B-7DEF00AD4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4504" y="605118"/>
            <a:ext cx="1060025" cy="935404"/>
          </a:xfrm>
          <a:prstGeom prst="rect">
            <a:avLst/>
          </a:prstGeom>
        </p:spPr>
      </p:pic>
      <p:pic>
        <p:nvPicPr>
          <p:cNvPr id="21" name="Picture 5" descr="A clock on top of a wooden table&#10;&#10;Description generated with high confidence">
            <a:extLst>
              <a:ext uri="{FF2B5EF4-FFF2-40B4-BE49-F238E27FC236}">
                <a16:creationId xmlns:a16="http://schemas.microsoft.com/office/drawing/2014/main" id="{5FAF9D54-7F6C-4D2F-9EBD-1F9786A210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1" r="-1" b="-1"/>
          <a:stretch/>
        </p:blipFill>
        <p:spPr>
          <a:xfrm>
            <a:off x="7781853" y="1453339"/>
            <a:ext cx="3380966" cy="275172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4A253DE-88BC-4985-8297-847363CD0125}"/>
              </a:ext>
            </a:extLst>
          </p:cNvPr>
          <p:cNvSpPr txBox="1"/>
          <p:nvPr/>
        </p:nvSpPr>
        <p:spPr>
          <a:xfrm>
            <a:off x="8016128" y="4463863"/>
            <a:ext cx="309058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Cooper Black"/>
                <a:ea typeface="+mn-lt"/>
                <a:cs typeface="+mn-lt"/>
              </a:rPr>
              <a:t>40 Days- 200 Hours of Training</a:t>
            </a:r>
            <a:endParaRPr lang="en-US" sz="1400">
              <a:latin typeface="Cooper Black"/>
            </a:endParaRPr>
          </a:p>
        </p:txBody>
      </p:sp>
    </p:spTree>
    <p:extLst>
      <p:ext uri="{BB962C8B-B14F-4D97-AF65-F5344CB8AC3E}">
        <p14:creationId xmlns:p14="http://schemas.microsoft.com/office/powerpoint/2010/main" val="658595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id="{ABE10911-3A0F-48AA-A488-89687524DAE4}"/>
              </a:ext>
            </a:extLst>
          </p:cNvPr>
          <p:cNvSpPr>
            <a:spLocks noGrp="1"/>
          </p:cNvSpPr>
          <p:nvPr/>
        </p:nvSpPr>
        <p:spPr>
          <a:xfrm>
            <a:off x="3650877" y="1942"/>
            <a:ext cx="4422014" cy="132556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Overview</a:t>
            </a:r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67DBB8DB-5425-4F9C-A8A4-D0185D5BCDE2}"/>
              </a:ext>
            </a:extLst>
          </p:cNvPr>
          <p:cNvSpPr>
            <a:spLocks noGrp="1"/>
          </p:cNvSpPr>
          <p:nvPr/>
        </p:nvSpPr>
        <p:spPr>
          <a:xfrm>
            <a:off x="1901373" y="1732638"/>
            <a:ext cx="4955429" cy="539496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Wingdings" pitchFamily="2" charset="2"/>
              <a:buNone/>
              <a:defRPr sz="2000" b="1" i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Java script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D431218C-07E8-4C3B-B676-952190E93FD7}"/>
              </a:ext>
            </a:extLst>
          </p:cNvPr>
          <p:cNvSpPr>
            <a:spLocks noGrp="1"/>
          </p:cNvSpPr>
          <p:nvPr/>
        </p:nvSpPr>
        <p:spPr>
          <a:xfrm>
            <a:off x="1665477" y="2442450"/>
            <a:ext cx="4955429" cy="78447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History,  Introduction, Types of Java Script,</a:t>
            </a:r>
            <a:endParaRPr lang="en-US"/>
          </a:p>
          <a:p>
            <a:r>
              <a:rPr lang="en-US" sz="1600"/>
              <a:t> Components of JS, Introduction of Typescript,</a:t>
            </a:r>
            <a:endParaRPr lang="en-US"/>
          </a:p>
          <a:p>
            <a:r>
              <a:rPr lang="en-US" sz="1600"/>
              <a:t> ES5 and ES6</a:t>
            </a:r>
            <a:endParaRPr lang="en-US"/>
          </a:p>
        </p:txBody>
      </p:sp>
      <p:sp>
        <p:nvSpPr>
          <p:cNvPr id="6" name="Text Placeholder 31">
            <a:extLst>
              <a:ext uri="{FF2B5EF4-FFF2-40B4-BE49-F238E27FC236}">
                <a16:creationId xmlns:a16="http://schemas.microsoft.com/office/drawing/2014/main" id="{85754730-EC7F-43C6-80F0-658A0E0E5B68}"/>
              </a:ext>
            </a:extLst>
          </p:cNvPr>
          <p:cNvSpPr>
            <a:spLocks noGrp="1"/>
          </p:cNvSpPr>
          <p:nvPr/>
        </p:nvSpPr>
        <p:spPr>
          <a:xfrm>
            <a:off x="6195442" y="1496757"/>
            <a:ext cx="4955429" cy="539496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Wingdings" pitchFamily="2" charset="2"/>
              <a:buNone/>
              <a:defRPr sz="2000" b="1" i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Angular7</a:t>
            </a:r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673675E2-AB40-461D-807E-CD4AE43FCB9C}"/>
              </a:ext>
            </a:extLst>
          </p:cNvPr>
          <p:cNvSpPr>
            <a:spLocks noGrp="1"/>
          </p:cNvSpPr>
          <p:nvPr/>
        </p:nvSpPr>
        <p:spPr>
          <a:xfrm>
            <a:off x="1456539" y="4399561"/>
            <a:ext cx="4955429" cy="15241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Introduction, Environmental Setup,</a:t>
            </a:r>
            <a:endParaRPr lang="en-US"/>
          </a:p>
          <a:p>
            <a:r>
              <a:rPr lang="en-US" sz="1800"/>
              <a:t> Architecture, Lifecycle, </a:t>
            </a:r>
            <a:endParaRPr lang="en-US"/>
          </a:p>
          <a:p>
            <a:r>
              <a:rPr lang="en-US" sz="1800"/>
              <a:t>Container(Apache TomCat),</a:t>
            </a:r>
            <a:endParaRPr lang="en-US"/>
          </a:p>
          <a:p>
            <a:r>
              <a:rPr lang="en-US" sz="1800"/>
              <a:t> Inbuilt services, API</a:t>
            </a:r>
            <a:endParaRPr lang="en-US"/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E1E0F55D-8303-4308-824E-6DCCF75E051C}"/>
              </a:ext>
            </a:extLst>
          </p:cNvPr>
          <p:cNvSpPr>
            <a:spLocks noGrp="1"/>
          </p:cNvSpPr>
          <p:nvPr/>
        </p:nvSpPr>
        <p:spPr>
          <a:xfrm>
            <a:off x="6411220" y="3988447"/>
            <a:ext cx="4955429" cy="39058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Wingdings" pitchFamily="2" charset="2"/>
              <a:buNone/>
              <a:defRPr sz="2000" b="1" i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Spring Rest</a:t>
            </a:r>
          </a:p>
        </p:txBody>
      </p:sp>
      <p:sp>
        <p:nvSpPr>
          <p:cNvPr id="9" name="Text Placeholder 28">
            <a:extLst>
              <a:ext uri="{FF2B5EF4-FFF2-40B4-BE49-F238E27FC236}">
                <a16:creationId xmlns:a16="http://schemas.microsoft.com/office/drawing/2014/main" id="{C931D38C-A11B-4323-848D-CA322AED8CD0}"/>
              </a:ext>
            </a:extLst>
          </p:cNvPr>
          <p:cNvSpPr>
            <a:spLocks noGrp="1"/>
          </p:cNvSpPr>
          <p:nvPr/>
        </p:nvSpPr>
        <p:spPr>
          <a:xfrm>
            <a:off x="6205045" y="4531077"/>
            <a:ext cx="4955429" cy="10712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Introduction, Spring framework, Environmental setup in eclipse Mars, Architecture, Containers, Configurations, Annotations, Components of Spring Application</a:t>
            </a:r>
          </a:p>
        </p:txBody>
      </p:sp>
      <p:sp>
        <p:nvSpPr>
          <p:cNvPr id="13" name="Text Placeholder 30">
            <a:extLst>
              <a:ext uri="{FF2B5EF4-FFF2-40B4-BE49-F238E27FC236}">
                <a16:creationId xmlns:a16="http://schemas.microsoft.com/office/drawing/2014/main" id="{7DE5752E-748F-412D-A617-A635966F960A}"/>
              </a:ext>
            </a:extLst>
          </p:cNvPr>
          <p:cNvSpPr>
            <a:spLocks noGrp="1"/>
          </p:cNvSpPr>
          <p:nvPr/>
        </p:nvSpPr>
        <p:spPr>
          <a:xfrm>
            <a:off x="6315919" y="2170319"/>
            <a:ext cx="4955429" cy="151198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History,  Introduction, Environmental setup, Architecture of Angular, Installation using Angular CLI, Components,  Modules, Data Binding, Event Binding,  Directives, Pipes, Routing, Services, Testing and building Angular Project.</a:t>
            </a:r>
          </a:p>
        </p:txBody>
      </p:sp>
      <p:sp>
        <p:nvSpPr>
          <p:cNvPr id="14" name="Text Placeholder 31">
            <a:extLst>
              <a:ext uri="{FF2B5EF4-FFF2-40B4-BE49-F238E27FC236}">
                <a16:creationId xmlns:a16="http://schemas.microsoft.com/office/drawing/2014/main" id="{C9EE1261-FBA4-40CB-903E-B9C161F3FA8C}"/>
              </a:ext>
            </a:extLst>
          </p:cNvPr>
          <p:cNvSpPr>
            <a:spLocks noGrp="1"/>
          </p:cNvSpPr>
          <p:nvPr/>
        </p:nvSpPr>
        <p:spPr>
          <a:xfrm>
            <a:off x="1517664" y="3985683"/>
            <a:ext cx="4955429" cy="3066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Wingdings" pitchFamily="2" charset="2"/>
              <a:buNone/>
              <a:defRPr sz="2000" b="1" i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Jsp and Servlet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71A7173-A8F6-433D-9E56-D4C6E5A93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9476" y="806824"/>
            <a:ext cx="891936" cy="812140"/>
          </a:xfrm>
          <a:prstGeom prst="rect">
            <a:avLst/>
          </a:prstGeom>
        </p:spPr>
      </p:pic>
      <p:pic>
        <p:nvPicPr>
          <p:cNvPr id="5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5BA1B361-0825-46B8-B6E5-8D0616637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586" y="2166937"/>
            <a:ext cx="630332" cy="473451"/>
          </a:xfrm>
          <a:prstGeom prst="rect">
            <a:avLst/>
          </a:prstGeom>
        </p:spPr>
      </p:pic>
      <p:pic>
        <p:nvPicPr>
          <p:cNvPr id="10" name="Picture 9" descr="A stop sign&#10;&#10;Description generated with very high confidence">
            <a:extLst>
              <a:ext uri="{FF2B5EF4-FFF2-40B4-BE49-F238E27FC236}">
                <a16:creationId xmlns:a16="http://schemas.microsoft.com/office/drawing/2014/main" id="{B7D40D34-91F3-423B-AB70-F9A7F8B581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7122" y="2166330"/>
            <a:ext cx="448236" cy="414619"/>
          </a:xfrm>
          <a:prstGeom prst="rect">
            <a:avLst/>
          </a:prstGeom>
        </p:spPr>
      </p:pic>
      <p:pic>
        <p:nvPicPr>
          <p:cNvPr id="11" name="Picture 10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E6581214-9A42-4CBC-9975-9CB2BCB353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2429" y="4081937"/>
            <a:ext cx="658909" cy="397421"/>
          </a:xfrm>
          <a:prstGeom prst="rect">
            <a:avLst/>
          </a:prstGeom>
        </p:spPr>
      </p:pic>
      <p:pic>
        <p:nvPicPr>
          <p:cNvPr id="19" name="Picture 4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47E1DD82-AF64-4A1D-AB90-DC37C6785C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498" y="3780766"/>
            <a:ext cx="831192" cy="69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81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ACE0436-0037-4A46-9C44-2EB95BF30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5E6FF9D-6599-42FC-BD0E-BAA1B1997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024F6EB-04DC-4C6D-8485-FCD53A4A9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A795FBE-101B-4063-A5FC-8C0624B35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7CDE8B-469A-427A-8B66-58EC5A7DE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7712" y="1284057"/>
            <a:ext cx="3360772" cy="13038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/>
              <a:t>Our Journey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81F853-6081-4216-9876-4D863309A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A person with red hair and a sunset in the background&#10;&#10;Description generated with high confidence">
            <a:extLst>
              <a:ext uri="{FF2B5EF4-FFF2-40B4-BE49-F238E27FC236}">
                <a16:creationId xmlns:a16="http://schemas.microsoft.com/office/drawing/2014/main" id="{06972151-5028-4C97-826B-3979EB0C640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/>
          <a:srcRect l="4062" r="4969" b="2"/>
          <a:stretch/>
        </p:blipFill>
        <p:spPr>
          <a:xfrm>
            <a:off x="1412683" y="1410208"/>
            <a:ext cx="5278777" cy="385878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8EF61C2-EE68-43FF-A497-F2E60EA53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B3AB1F9D-9370-46DD-9D6C-F99CDBBD36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77381" y="752486"/>
            <a:ext cx="835908" cy="68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770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1E3A9-3AEE-4841-847C-8C1B0FE6B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Sapphire Bank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ADA6A-5D23-4E63-8E76-D0F657426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>
                <a:ea typeface="+mn-lt"/>
                <a:cs typeface="+mn-lt"/>
              </a:rPr>
              <a:t>Project-Banking Application</a:t>
            </a:r>
          </a:p>
          <a:p>
            <a:r>
              <a:rPr lang="en-US" sz="2000">
                <a:ea typeface="+mn-lt"/>
                <a:cs typeface="+mn-lt"/>
              </a:rPr>
              <a:t>Low Level Diagrams- Use Case , Class, Application Flow.</a:t>
            </a:r>
          </a:p>
          <a:p>
            <a:r>
              <a:rPr lang="en-US" sz="2000">
                <a:ea typeface="+mn-lt"/>
                <a:cs typeface="+mn-lt"/>
              </a:rPr>
              <a:t>Data Base Schema Design</a:t>
            </a:r>
          </a:p>
          <a:p>
            <a:r>
              <a:rPr lang="en-US" sz="2000">
                <a:ea typeface="+mn-lt"/>
                <a:cs typeface="+mn-lt"/>
              </a:rPr>
              <a:t>Architecture of Banking Application.</a:t>
            </a:r>
          </a:p>
          <a:p>
            <a:r>
              <a:rPr lang="en-US" sz="2000">
                <a:ea typeface="+mn-lt"/>
                <a:cs typeface="+mn-lt"/>
              </a:rPr>
              <a:t>UI Structure using Angular7( HTML/CSS/JS).</a:t>
            </a:r>
          </a:p>
          <a:p>
            <a:r>
              <a:rPr lang="en-US" sz="2000">
                <a:ea typeface="+mn-lt"/>
                <a:cs typeface="+mn-lt"/>
              </a:rPr>
              <a:t>Backend  Structure using JAVA, Spring Rest, Database.</a:t>
            </a:r>
          </a:p>
          <a:p>
            <a:endParaRPr lang="en-US"/>
          </a:p>
        </p:txBody>
      </p:sp>
      <p:pic>
        <p:nvPicPr>
          <p:cNvPr id="5" name="Picture 4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E1F245CD-3243-44CA-831C-EBD0EB3C8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9796" y="795618"/>
            <a:ext cx="835908" cy="68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053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32A1E47-A968-404F-8DBE-B31240A9B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0DDDCF8-BC1A-4404-8ACA-D8D2BB4BE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98C329-B29F-49FF-94CA-8C67680A4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anchor="b">
            <a:normAutofit/>
          </a:bodyPr>
          <a:lstStyle/>
          <a:p>
            <a:r>
              <a:rPr lang="en-US" sz="4800"/>
              <a:t>Our Team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B3FB69-D504-412A-90F9-1D1BAA6AC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A group of people posing for the camera&#10;&#10;Description generated with very high confidence">
            <a:extLst>
              <a:ext uri="{FF2B5EF4-FFF2-40B4-BE49-F238E27FC236}">
                <a16:creationId xmlns:a16="http://schemas.microsoft.com/office/drawing/2014/main" id="{DC2F7C85-1781-4D77-A7FA-E5187990E2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37" r="8023" b="-2"/>
          <a:stretch/>
        </p:blipFill>
        <p:spPr>
          <a:xfrm>
            <a:off x="5474697" y="914896"/>
            <a:ext cx="5469466" cy="489373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1465956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Custom 46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FF9900"/>
      </a:accent2>
      <a:accent3>
        <a:srgbClr val="DD8C3C"/>
      </a:accent3>
      <a:accent4>
        <a:srgbClr val="8E684C"/>
      </a:accent4>
      <a:accent5>
        <a:srgbClr val="CBAF62"/>
      </a:accent5>
      <a:accent6>
        <a:srgbClr val="33CCCC"/>
      </a:accent6>
      <a:hlink>
        <a:srgbClr val="86724D"/>
      </a:hlink>
      <a:folHlink>
        <a:srgbClr val="B99E84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58D3906-6C4B-4C66-BE68-0D1FA2ED447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C2FB02F-45D9-43FA-84AE-288820E2261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1407BB-19AF-4059-8191-DED6DB66DC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19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Organic</vt:lpstr>
      <vt:lpstr>SLK</vt:lpstr>
      <vt:lpstr>PowerPoint Presentation</vt:lpstr>
      <vt:lpstr>Agenda</vt:lpstr>
      <vt:lpstr>Objective of the Training </vt:lpstr>
      <vt:lpstr>PowerPoint Presentation</vt:lpstr>
      <vt:lpstr>PowerPoint Presentation</vt:lpstr>
      <vt:lpstr>Our Journey</vt:lpstr>
      <vt:lpstr>Sapphire Bank</vt:lpstr>
      <vt:lpstr>Our Team</vt:lpstr>
      <vt:lpstr>PowerPoint Presentation</vt:lpstr>
      <vt:lpstr>PowerPoint Presentation</vt:lpstr>
      <vt:lpstr>PowerPoint Presentation</vt:lpstr>
      <vt:lpstr>Sapphire Bank Management Application</vt:lpstr>
      <vt:lpstr>Objective</vt:lpstr>
      <vt:lpstr>Problem Definition</vt:lpstr>
      <vt:lpstr>Overview of Bank Management Application</vt:lpstr>
      <vt:lpstr>PowerPoint Presentation</vt:lpstr>
      <vt:lpstr>Scope and 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RECREATION ORGANIC DESIGN</dc:title>
  <dc:creator/>
  <cp:revision>2</cp:revision>
  <dcterms:created xsi:type="dcterms:W3CDTF">2019-12-03T04:46:11Z</dcterms:created>
  <dcterms:modified xsi:type="dcterms:W3CDTF">2019-12-06T13:29:22Z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