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61" r:id="rId1"/>
  </p:sldMasterIdLst>
  <p:notesMasterIdLst>
    <p:notesMasterId r:id="rId19"/>
  </p:notesMasterIdLst>
  <p:sldIdLst>
    <p:sldId id="315" r:id="rId2"/>
    <p:sldId id="316" r:id="rId3"/>
    <p:sldId id="370" r:id="rId4"/>
    <p:sldId id="373" r:id="rId5"/>
    <p:sldId id="371" r:id="rId6"/>
    <p:sldId id="375" r:id="rId7"/>
    <p:sldId id="376" r:id="rId8"/>
    <p:sldId id="372" r:id="rId9"/>
    <p:sldId id="374" r:id="rId10"/>
    <p:sldId id="377" r:id="rId11"/>
    <p:sldId id="381" r:id="rId12"/>
    <p:sldId id="382" r:id="rId13"/>
    <p:sldId id="383" r:id="rId14"/>
    <p:sldId id="378" r:id="rId15"/>
    <p:sldId id="380" r:id="rId16"/>
    <p:sldId id="379" r:id="rId17"/>
    <p:sldId id="29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p:scale>
          <a:sx n="75" d="100"/>
          <a:sy n="75" d="100"/>
        </p:scale>
        <p:origin x="-1699" y="-365"/>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pPr algn="r"/>
              <a:t>‹#›</a:t>
            </a:fld>
            <a:endParaRPr/>
          </a:p>
        </p:txBody>
      </p:sp>
    </p:spTree>
    <p:extLst>
      <p:ext uri="{BB962C8B-B14F-4D97-AF65-F5344CB8AC3E}">
        <p14:creationId xmlns:p14="http://schemas.microsoft.com/office/powerpoint/2010/main" xmlns=""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1AC4DD-2F69-4267-B891-12DFCA97E370}" type="datetimeFigureOut">
              <a:rPr lang="en-US" smtClean="0"/>
              <a:pPr/>
              <a:t>8/17/2021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CD4637FC-2F3B-4485-AEAA-A7FF6643ECE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nSpc>
                <a:spcPct val="100000"/>
              </a:lnSpc>
            </a:pPr>
            <a:r>
              <a:rPr lang="en-IN" sz="1200" smtClean="0">
                <a:solidFill>
                  <a:srgbClr val="045C75"/>
                </a:solidFill>
                <a:latin typeface="Constantia"/>
              </a:rPr>
              <a:t>19/05/18</a:t>
            </a:r>
            <a:endParaRPr lang="en-IN"/>
          </a:p>
        </p:txBody>
      </p:sp>
      <p:sp>
        <p:nvSpPr>
          <p:cNvPr id="5" name="Footer Placeholder 4"/>
          <p:cNvSpPr>
            <a:spLocks noGrp="1"/>
          </p:cNvSpPr>
          <p:nvPr>
            <p:ph type="ftr" sz="quarter" idx="11"/>
          </p:nvPr>
        </p:nvSpPr>
        <p:spPr/>
        <p:txBody>
          <a:bodyPr/>
          <a:lstStyle/>
          <a:p>
            <a:pPr>
              <a:lnSpc>
                <a:spcPct val="100000"/>
              </a:lnSpc>
            </a:pPr>
            <a:r>
              <a:rPr lang="en-IN" sz="1200" smtClean="0">
                <a:solidFill>
                  <a:srgbClr val="045C75"/>
                </a:solidFill>
                <a:latin typeface="Constantia"/>
              </a:rPr>
              <a:t>Jaipur National University, Jaipur</a:t>
            </a:r>
            <a:endParaRPr lang="en-IN"/>
          </a:p>
        </p:txBody>
      </p:sp>
      <p:sp>
        <p:nvSpPr>
          <p:cNvPr id="6" name="Slide Number Placeholder 5"/>
          <p:cNvSpPr>
            <a:spLocks noGrp="1"/>
          </p:cNvSpPr>
          <p:nvPr>
            <p:ph type="sldNum" sz="quarter" idx="12"/>
          </p:nvPr>
        </p:nvSpPr>
        <p:spPr/>
        <p:txBody>
          <a:bodyPr/>
          <a:lstStyle/>
          <a:p>
            <a:pPr>
              <a:lnSpc>
                <a:spcPct val="100000"/>
              </a:lnSpc>
            </a:pPr>
            <a:fld id="{7F9D2E82-5BF0-4D7A-A492-3F0A401E0928}" type="slidenum">
              <a:rPr lang="en-IN" sz="1200" smtClean="0">
                <a:solidFill>
                  <a:srgbClr val="045C75"/>
                </a:solidFill>
                <a:latin typeface="Constantia"/>
              </a:rPr>
              <a:pPr>
                <a:lnSpc>
                  <a:spcPct val="100000"/>
                </a:lnSpc>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nSpc>
                <a:spcPct val="100000"/>
              </a:lnSpc>
            </a:pPr>
            <a:r>
              <a:rPr lang="en-IN" sz="1200" smtClean="0">
                <a:solidFill>
                  <a:srgbClr val="045C75"/>
                </a:solidFill>
                <a:latin typeface="Constantia"/>
              </a:rPr>
              <a:t>19/05/18</a:t>
            </a:r>
            <a:endParaRPr lang="en-IN"/>
          </a:p>
        </p:txBody>
      </p:sp>
      <p:sp>
        <p:nvSpPr>
          <p:cNvPr id="5" name="Footer Placeholder 4"/>
          <p:cNvSpPr>
            <a:spLocks noGrp="1"/>
          </p:cNvSpPr>
          <p:nvPr>
            <p:ph type="ftr" sz="quarter" idx="11"/>
          </p:nvPr>
        </p:nvSpPr>
        <p:spPr/>
        <p:txBody>
          <a:bodyPr/>
          <a:lstStyle/>
          <a:p>
            <a:pPr>
              <a:lnSpc>
                <a:spcPct val="100000"/>
              </a:lnSpc>
            </a:pPr>
            <a:r>
              <a:rPr lang="en-IN" sz="1200" smtClean="0">
                <a:solidFill>
                  <a:srgbClr val="045C75"/>
                </a:solidFill>
                <a:latin typeface="Constantia"/>
              </a:rPr>
              <a:t>Jaipur National University, Jaipur</a:t>
            </a:r>
            <a:endParaRPr lang="en-IN"/>
          </a:p>
        </p:txBody>
      </p:sp>
      <p:sp>
        <p:nvSpPr>
          <p:cNvPr id="6" name="Slide Number Placeholder 5"/>
          <p:cNvSpPr>
            <a:spLocks noGrp="1"/>
          </p:cNvSpPr>
          <p:nvPr>
            <p:ph type="sldNum" sz="quarter" idx="12"/>
          </p:nvPr>
        </p:nvSpPr>
        <p:spPr/>
        <p:txBody>
          <a:bodyPr/>
          <a:lstStyle/>
          <a:p>
            <a:pPr>
              <a:lnSpc>
                <a:spcPct val="100000"/>
              </a:lnSpc>
            </a:pPr>
            <a:fld id="{7F9D2E82-5BF0-4D7A-A492-3F0A401E0928}" type="slidenum">
              <a:rPr lang="en-IN" sz="1200" smtClean="0">
                <a:solidFill>
                  <a:srgbClr val="045C75"/>
                </a:solidFill>
                <a:latin typeface="Constantia"/>
              </a:rPr>
              <a:pPr>
                <a:lnSpc>
                  <a:spcPct val="100000"/>
                </a:lnSpc>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nSpc>
                <a:spcPct val="100000"/>
              </a:lnSpc>
            </a:pPr>
            <a:r>
              <a:rPr lang="en-IN" sz="1200" smtClean="0">
                <a:solidFill>
                  <a:srgbClr val="045C75"/>
                </a:solidFill>
                <a:latin typeface="Constantia"/>
              </a:rPr>
              <a:t>19/05/18</a:t>
            </a:r>
            <a:endParaRPr lang="en-IN"/>
          </a:p>
        </p:txBody>
      </p:sp>
      <p:sp>
        <p:nvSpPr>
          <p:cNvPr id="5" name="Footer Placeholder 4"/>
          <p:cNvSpPr>
            <a:spLocks noGrp="1"/>
          </p:cNvSpPr>
          <p:nvPr>
            <p:ph type="ftr" sz="quarter" idx="11"/>
          </p:nvPr>
        </p:nvSpPr>
        <p:spPr/>
        <p:txBody>
          <a:bodyPr/>
          <a:lstStyle/>
          <a:p>
            <a:pPr>
              <a:lnSpc>
                <a:spcPct val="100000"/>
              </a:lnSpc>
            </a:pPr>
            <a:r>
              <a:rPr lang="en-IN" sz="1200" smtClean="0">
                <a:solidFill>
                  <a:srgbClr val="045C75"/>
                </a:solidFill>
                <a:latin typeface="Constantia"/>
              </a:rPr>
              <a:t>Jaipur National University, Jaipur</a:t>
            </a:r>
            <a:endParaRPr lang="en-IN"/>
          </a:p>
        </p:txBody>
      </p:sp>
      <p:sp>
        <p:nvSpPr>
          <p:cNvPr id="6" name="Slide Number Placeholder 5"/>
          <p:cNvSpPr>
            <a:spLocks noGrp="1"/>
          </p:cNvSpPr>
          <p:nvPr>
            <p:ph type="sldNum" sz="quarter" idx="12"/>
          </p:nvPr>
        </p:nvSpPr>
        <p:spPr/>
        <p:txBody>
          <a:bodyPr/>
          <a:lstStyle/>
          <a:p>
            <a:pPr>
              <a:lnSpc>
                <a:spcPct val="100000"/>
              </a:lnSpc>
            </a:pPr>
            <a:fld id="{7F9D2E82-5BF0-4D7A-A492-3F0A401E0928}" type="slidenum">
              <a:rPr lang="en-IN" sz="1200" smtClean="0">
                <a:solidFill>
                  <a:srgbClr val="045C75"/>
                </a:solidFill>
                <a:latin typeface="Constantia"/>
              </a:rPr>
              <a:pPr>
                <a:lnSpc>
                  <a:spcPct val="100000"/>
                </a:lnSpc>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IN" sz="1200" smtClean="0">
                <a:solidFill>
                  <a:srgbClr val="045C75"/>
                </a:solidFill>
                <a:latin typeface="Constantia"/>
              </a:rPr>
              <a:t>19/05/18</a:t>
            </a:r>
            <a:endParaRPr lang="en-IN"/>
          </a:p>
        </p:txBody>
      </p:sp>
      <p:sp>
        <p:nvSpPr>
          <p:cNvPr id="5" name="Footer Placeholder 4"/>
          <p:cNvSpPr>
            <a:spLocks noGrp="1"/>
          </p:cNvSpPr>
          <p:nvPr>
            <p:ph type="ftr" sz="quarter" idx="11"/>
          </p:nvPr>
        </p:nvSpPr>
        <p:spPr/>
        <p:txBody>
          <a:bodyPr/>
          <a:lstStyle/>
          <a:p>
            <a:pPr>
              <a:lnSpc>
                <a:spcPct val="100000"/>
              </a:lnSpc>
            </a:pPr>
            <a:r>
              <a:rPr lang="en-IN" sz="1200" smtClean="0">
                <a:solidFill>
                  <a:srgbClr val="045C75"/>
                </a:solidFill>
                <a:latin typeface="Constantia"/>
              </a:rPr>
              <a:t>Jaipur National University, Jaipur</a:t>
            </a:r>
            <a:endParaRPr lang="en-IN"/>
          </a:p>
        </p:txBody>
      </p:sp>
      <p:sp>
        <p:nvSpPr>
          <p:cNvPr id="6" name="Slide Number Placeholder 5"/>
          <p:cNvSpPr>
            <a:spLocks noGrp="1"/>
          </p:cNvSpPr>
          <p:nvPr>
            <p:ph type="sldNum" sz="quarter" idx="12"/>
          </p:nvPr>
        </p:nvSpPr>
        <p:spPr/>
        <p:txBody>
          <a:bodyPr/>
          <a:lstStyle/>
          <a:p>
            <a:pPr>
              <a:lnSpc>
                <a:spcPct val="100000"/>
              </a:lnSpc>
            </a:pPr>
            <a:fld id="{7F9D2E82-5BF0-4D7A-A492-3F0A401E0928}" type="slidenum">
              <a:rPr lang="en-IN" sz="1200" smtClean="0">
                <a:solidFill>
                  <a:srgbClr val="045C75"/>
                </a:solidFill>
                <a:latin typeface="Constantia"/>
              </a:rPr>
              <a:pPr>
                <a:lnSpc>
                  <a:spcPct val="100000"/>
                </a:lnSpc>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nSpc>
                <a:spcPct val="100000"/>
              </a:lnSpc>
            </a:pPr>
            <a:r>
              <a:rPr lang="en-IN" sz="1200" smtClean="0">
                <a:solidFill>
                  <a:srgbClr val="045C75"/>
                </a:solidFill>
                <a:latin typeface="Constantia"/>
              </a:rPr>
              <a:t>19/05/18</a:t>
            </a:r>
            <a:endParaRPr lang="en-IN"/>
          </a:p>
        </p:txBody>
      </p:sp>
      <p:sp>
        <p:nvSpPr>
          <p:cNvPr id="6" name="Footer Placeholder 5"/>
          <p:cNvSpPr>
            <a:spLocks noGrp="1"/>
          </p:cNvSpPr>
          <p:nvPr>
            <p:ph type="ftr" sz="quarter" idx="11"/>
          </p:nvPr>
        </p:nvSpPr>
        <p:spPr/>
        <p:txBody>
          <a:bodyPr/>
          <a:lstStyle/>
          <a:p>
            <a:pPr>
              <a:lnSpc>
                <a:spcPct val="100000"/>
              </a:lnSpc>
            </a:pPr>
            <a:r>
              <a:rPr lang="en-IN" sz="1200" smtClean="0">
                <a:solidFill>
                  <a:srgbClr val="045C75"/>
                </a:solidFill>
                <a:latin typeface="Constantia"/>
              </a:rPr>
              <a:t>Jaipur National University, Jaipur</a:t>
            </a:r>
            <a:endParaRPr lang="en-IN"/>
          </a:p>
        </p:txBody>
      </p:sp>
      <p:sp>
        <p:nvSpPr>
          <p:cNvPr id="7" name="Slide Number Placeholder 6"/>
          <p:cNvSpPr>
            <a:spLocks noGrp="1"/>
          </p:cNvSpPr>
          <p:nvPr>
            <p:ph type="sldNum" sz="quarter" idx="12"/>
          </p:nvPr>
        </p:nvSpPr>
        <p:spPr/>
        <p:txBody>
          <a:bodyPr/>
          <a:lstStyle/>
          <a:p>
            <a:pPr>
              <a:lnSpc>
                <a:spcPct val="100000"/>
              </a:lnSpc>
            </a:pPr>
            <a:fld id="{7F9D2E82-5BF0-4D7A-A492-3F0A401E0928}" type="slidenum">
              <a:rPr lang="en-IN" sz="1200" smtClean="0">
                <a:solidFill>
                  <a:srgbClr val="045C75"/>
                </a:solidFill>
                <a:latin typeface="Constantia"/>
              </a:rPr>
              <a:pPr>
                <a:lnSpc>
                  <a:spcPct val="100000"/>
                </a:lnSpc>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nSpc>
                <a:spcPct val="100000"/>
              </a:lnSpc>
            </a:pPr>
            <a:r>
              <a:rPr lang="en-IN" sz="1200" smtClean="0">
                <a:solidFill>
                  <a:srgbClr val="045C75"/>
                </a:solidFill>
                <a:latin typeface="Constantia"/>
              </a:rPr>
              <a:t>19/05/18</a:t>
            </a:r>
            <a:endParaRPr lang="en-IN"/>
          </a:p>
        </p:txBody>
      </p:sp>
      <p:sp>
        <p:nvSpPr>
          <p:cNvPr id="8" name="Footer Placeholder 7"/>
          <p:cNvSpPr>
            <a:spLocks noGrp="1"/>
          </p:cNvSpPr>
          <p:nvPr>
            <p:ph type="ftr" sz="quarter" idx="11"/>
          </p:nvPr>
        </p:nvSpPr>
        <p:spPr/>
        <p:txBody>
          <a:bodyPr/>
          <a:lstStyle/>
          <a:p>
            <a:pPr>
              <a:lnSpc>
                <a:spcPct val="100000"/>
              </a:lnSpc>
            </a:pPr>
            <a:r>
              <a:rPr lang="en-IN" sz="1200" smtClean="0">
                <a:solidFill>
                  <a:srgbClr val="045C75"/>
                </a:solidFill>
                <a:latin typeface="Constantia"/>
              </a:rPr>
              <a:t>Jaipur National University, Jaipur</a:t>
            </a:r>
            <a:endParaRPr lang="en-IN"/>
          </a:p>
        </p:txBody>
      </p:sp>
      <p:sp>
        <p:nvSpPr>
          <p:cNvPr id="9" name="Slide Number Placeholder 8"/>
          <p:cNvSpPr>
            <a:spLocks noGrp="1"/>
          </p:cNvSpPr>
          <p:nvPr>
            <p:ph type="sldNum" sz="quarter" idx="12"/>
          </p:nvPr>
        </p:nvSpPr>
        <p:spPr/>
        <p:txBody>
          <a:bodyPr/>
          <a:lstStyle/>
          <a:p>
            <a:pPr>
              <a:lnSpc>
                <a:spcPct val="100000"/>
              </a:lnSpc>
            </a:pPr>
            <a:fld id="{7F9D2E82-5BF0-4D7A-A492-3F0A401E0928}" type="slidenum">
              <a:rPr lang="en-IN" sz="1200" smtClean="0">
                <a:solidFill>
                  <a:srgbClr val="045C75"/>
                </a:solidFill>
                <a:latin typeface="Constantia"/>
              </a:rPr>
              <a:pPr>
                <a:lnSpc>
                  <a:spcPct val="100000"/>
                </a:lnSpc>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1AC4DD-2F69-4267-B891-12DFCA97E370}" type="datetimeFigureOut">
              <a:rPr lang="en-US" smtClean="0"/>
              <a:pPr/>
              <a:t>8/17/2021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4637FC-2F3B-4485-AEAA-A7FF6643ECE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n-IN" sz="1200" smtClean="0">
                <a:solidFill>
                  <a:srgbClr val="045C75"/>
                </a:solidFill>
                <a:latin typeface="Constantia"/>
              </a:rPr>
              <a:t>19/05/18</a:t>
            </a:r>
            <a:endParaRPr lang="en-IN"/>
          </a:p>
        </p:txBody>
      </p:sp>
      <p:sp>
        <p:nvSpPr>
          <p:cNvPr id="3" name="Footer Placeholder 2"/>
          <p:cNvSpPr>
            <a:spLocks noGrp="1"/>
          </p:cNvSpPr>
          <p:nvPr>
            <p:ph type="ftr" sz="quarter" idx="11"/>
          </p:nvPr>
        </p:nvSpPr>
        <p:spPr/>
        <p:txBody>
          <a:bodyPr/>
          <a:lstStyle/>
          <a:p>
            <a:pPr>
              <a:lnSpc>
                <a:spcPct val="100000"/>
              </a:lnSpc>
            </a:pPr>
            <a:r>
              <a:rPr lang="en-IN" sz="1200" smtClean="0">
                <a:solidFill>
                  <a:srgbClr val="045C75"/>
                </a:solidFill>
                <a:latin typeface="Constantia"/>
              </a:rPr>
              <a:t>Jaipur National University, Jaipur</a:t>
            </a:r>
            <a:endParaRPr lang="en-IN"/>
          </a:p>
        </p:txBody>
      </p:sp>
      <p:sp>
        <p:nvSpPr>
          <p:cNvPr id="4" name="Slide Number Placeholder 3"/>
          <p:cNvSpPr>
            <a:spLocks noGrp="1"/>
          </p:cNvSpPr>
          <p:nvPr>
            <p:ph type="sldNum" sz="quarter" idx="12"/>
          </p:nvPr>
        </p:nvSpPr>
        <p:spPr/>
        <p:txBody>
          <a:bodyPr/>
          <a:lstStyle/>
          <a:p>
            <a:pPr>
              <a:lnSpc>
                <a:spcPct val="100000"/>
              </a:lnSpc>
            </a:pPr>
            <a:fld id="{7F9D2E82-5BF0-4D7A-A492-3F0A401E0928}" type="slidenum">
              <a:rPr lang="en-IN" sz="1200" smtClean="0">
                <a:solidFill>
                  <a:srgbClr val="045C75"/>
                </a:solidFill>
                <a:latin typeface="Constantia"/>
              </a:rPr>
              <a:pPr>
                <a:lnSpc>
                  <a:spcPct val="100000"/>
                </a:lnSpc>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nSpc>
                <a:spcPct val="100000"/>
              </a:lnSpc>
            </a:pPr>
            <a:r>
              <a:rPr lang="en-IN" sz="1200" smtClean="0">
                <a:solidFill>
                  <a:srgbClr val="045C75"/>
                </a:solidFill>
                <a:latin typeface="Constantia"/>
              </a:rPr>
              <a:t>19/05/18</a:t>
            </a:r>
            <a:endParaRPr lang="en-IN"/>
          </a:p>
        </p:txBody>
      </p:sp>
      <p:sp>
        <p:nvSpPr>
          <p:cNvPr id="6" name="Footer Placeholder 5"/>
          <p:cNvSpPr>
            <a:spLocks noGrp="1"/>
          </p:cNvSpPr>
          <p:nvPr>
            <p:ph type="ftr" sz="quarter" idx="11"/>
          </p:nvPr>
        </p:nvSpPr>
        <p:spPr/>
        <p:txBody>
          <a:bodyPr/>
          <a:lstStyle/>
          <a:p>
            <a:pPr>
              <a:lnSpc>
                <a:spcPct val="100000"/>
              </a:lnSpc>
            </a:pPr>
            <a:r>
              <a:rPr lang="en-IN" sz="1200" smtClean="0">
                <a:solidFill>
                  <a:srgbClr val="045C75"/>
                </a:solidFill>
                <a:latin typeface="Constantia"/>
              </a:rPr>
              <a:t>Jaipur National University, Jaipur</a:t>
            </a:r>
            <a:endParaRPr lang="en-IN"/>
          </a:p>
        </p:txBody>
      </p:sp>
      <p:sp>
        <p:nvSpPr>
          <p:cNvPr id="7" name="Slide Number Placeholder 6"/>
          <p:cNvSpPr>
            <a:spLocks noGrp="1"/>
          </p:cNvSpPr>
          <p:nvPr>
            <p:ph type="sldNum" sz="quarter" idx="12"/>
          </p:nvPr>
        </p:nvSpPr>
        <p:spPr/>
        <p:txBody>
          <a:bodyPr/>
          <a:lstStyle/>
          <a:p>
            <a:pPr>
              <a:lnSpc>
                <a:spcPct val="100000"/>
              </a:lnSpc>
            </a:pPr>
            <a:fld id="{7F9D2E82-5BF0-4D7A-A492-3F0A401E0928}" type="slidenum">
              <a:rPr lang="en-IN" sz="1200" smtClean="0">
                <a:solidFill>
                  <a:srgbClr val="045C75"/>
                </a:solidFill>
                <a:latin typeface="Constantia"/>
              </a:rPr>
              <a:pPr>
                <a:lnSpc>
                  <a:spcPct val="100000"/>
                </a:lnSpc>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nSpc>
                <a:spcPct val="100000"/>
              </a:lnSpc>
            </a:pPr>
            <a:r>
              <a:rPr lang="en-IN" sz="1200" smtClean="0">
                <a:solidFill>
                  <a:srgbClr val="045C75"/>
                </a:solidFill>
                <a:latin typeface="Constantia"/>
              </a:rPr>
              <a:t>19/05/18</a:t>
            </a:r>
            <a:endParaRPr lang="en-IN"/>
          </a:p>
        </p:txBody>
      </p:sp>
      <p:sp>
        <p:nvSpPr>
          <p:cNvPr id="6" name="Footer Placeholder 5"/>
          <p:cNvSpPr>
            <a:spLocks noGrp="1"/>
          </p:cNvSpPr>
          <p:nvPr>
            <p:ph type="ftr" sz="quarter" idx="11"/>
          </p:nvPr>
        </p:nvSpPr>
        <p:spPr/>
        <p:txBody>
          <a:bodyPr/>
          <a:lstStyle/>
          <a:p>
            <a:pPr>
              <a:lnSpc>
                <a:spcPct val="100000"/>
              </a:lnSpc>
            </a:pPr>
            <a:r>
              <a:rPr lang="en-IN" sz="1200" smtClean="0">
                <a:solidFill>
                  <a:srgbClr val="045C75"/>
                </a:solidFill>
                <a:latin typeface="Constantia"/>
              </a:rPr>
              <a:t>Jaipur National University, Jaipur</a:t>
            </a:r>
            <a:endParaRPr lang="en-IN"/>
          </a:p>
        </p:txBody>
      </p:sp>
      <p:sp>
        <p:nvSpPr>
          <p:cNvPr id="7" name="Slide Number Placeholder 6"/>
          <p:cNvSpPr>
            <a:spLocks noGrp="1"/>
          </p:cNvSpPr>
          <p:nvPr>
            <p:ph type="sldNum" sz="quarter" idx="12"/>
          </p:nvPr>
        </p:nvSpPr>
        <p:spPr>
          <a:xfrm>
            <a:off x="8077200" y="6356350"/>
            <a:ext cx="609600" cy="365125"/>
          </a:xfrm>
        </p:spPr>
        <p:txBody>
          <a:bodyPr/>
          <a:lstStyle/>
          <a:p>
            <a:pPr>
              <a:lnSpc>
                <a:spcPct val="100000"/>
              </a:lnSpc>
            </a:pPr>
            <a:fld id="{7F9D2E82-5BF0-4D7A-A492-3F0A401E0928}" type="slidenum">
              <a:rPr lang="en-IN" sz="1200" smtClean="0">
                <a:solidFill>
                  <a:srgbClr val="045C75"/>
                </a:solidFill>
                <a:latin typeface="Constantia"/>
              </a:rPr>
              <a:pPr>
                <a:lnSpc>
                  <a:spcPct val="100000"/>
                </a:lnSpc>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nSpc>
                <a:spcPct val="100000"/>
              </a:lnSpc>
            </a:pPr>
            <a:r>
              <a:rPr lang="en-IN" sz="1200" smtClean="0">
                <a:solidFill>
                  <a:srgbClr val="045C75"/>
                </a:solidFill>
                <a:latin typeface="Constantia"/>
              </a:rPr>
              <a:t>19/05/18</a:t>
            </a:r>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nSpc>
                <a:spcPct val="100000"/>
              </a:lnSpc>
            </a:pPr>
            <a:r>
              <a:rPr lang="en-IN" sz="1200" smtClean="0">
                <a:solidFill>
                  <a:srgbClr val="045C75"/>
                </a:solidFill>
                <a:latin typeface="Constantia"/>
              </a:rPr>
              <a:t>Jaipur National University, Jaipur</a:t>
            </a: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lnSpc>
                <a:spcPct val="100000"/>
              </a:lnSpc>
            </a:pPr>
            <a:fld id="{7F9D2E82-5BF0-4D7A-A492-3F0A401E0928}" type="slidenum">
              <a:rPr lang="en-IN" sz="1200" smtClean="0">
                <a:solidFill>
                  <a:srgbClr val="045C75"/>
                </a:solidFill>
                <a:latin typeface="Constantia"/>
              </a:rPr>
              <a:pPr>
                <a:lnSpc>
                  <a:spcPct val="100000"/>
                </a:lnSpc>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xfrm>
            <a:off x="0" y="6356350"/>
            <a:ext cx="33528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smtClean="0">
                <a:solidFill>
                  <a:srgbClr val="045C75"/>
                </a:solidFill>
                <a:latin typeface="Constantia" panose="02030602050306030303" pitchFamily="18" charset="0"/>
              </a:rPr>
              <a:t>Dept. of CSE, </a:t>
            </a:r>
            <a:r>
              <a:rPr lang="en-US" dirty="0" smtClean="0">
                <a:solidFill>
                  <a:srgbClr val="045C75"/>
                </a:solidFill>
                <a:latin typeface="Constantia" panose="02030602050306030303" pitchFamily="18" charset="0"/>
              </a:rPr>
              <a:t>MSIT</a:t>
            </a:r>
            <a:endParaRPr lang="en-US" dirty="0" smtClean="0">
              <a:solidFill>
                <a:srgbClr val="045C75"/>
              </a:solidFill>
              <a:latin typeface="Constantia" panose="02030602050306030303" pitchFamily="18" charset="0"/>
            </a:endParaRPr>
          </a:p>
        </p:txBody>
      </p:sp>
      <p:sp>
        <p:nvSpPr>
          <p:cNvPr id="7" name="CustomShape 1"/>
          <p:cNvSpPr/>
          <p:nvPr/>
        </p:nvSpPr>
        <p:spPr>
          <a:xfrm>
            <a:off x="570423" y="1448621"/>
            <a:ext cx="7851240" cy="798190"/>
          </a:xfrm>
          <a:prstGeom prst="rect">
            <a:avLst/>
          </a:prstGeom>
          <a:noFill/>
          <a:ln w="9360">
            <a:noFill/>
          </a:ln>
        </p:spPr>
        <p:txBody>
          <a:bodyPr lIns="0" rIns="0" bIns="0" anchor="b"/>
          <a:lstStyle/>
          <a:p>
            <a:pPr algn="ctr">
              <a:lnSpc>
                <a:spcPct val="100000"/>
              </a:lnSpc>
            </a:pPr>
            <a:r>
              <a:rPr lang="en-IN" sz="4800" b="1" dirty="0" smtClean="0">
                <a:solidFill>
                  <a:srgbClr val="FF0000"/>
                </a:solidFill>
                <a:effectLst>
                  <a:outerShdw blurRad="38100" dist="38100" dir="2700000" algn="tl">
                    <a:srgbClr val="000000">
                      <a:alpha val="43137"/>
                    </a:srgbClr>
                  </a:outerShdw>
                </a:effectLst>
                <a:latin typeface="Calibri"/>
              </a:rPr>
              <a:t>Project Name : Snake game using Python</a:t>
            </a:r>
            <a:endParaRPr sz="4800" b="1" dirty="0">
              <a:solidFill>
                <a:srgbClr val="FF0000"/>
              </a:solidFill>
              <a:effectLst>
                <a:outerShdw blurRad="38100" dist="38100" dir="2700000" algn="tl">
                  <a:srgbClr val="000000">
                    <a:alpha val="43137"/>
                  </a:srgbClr>
                </a:outerShdw>
              </a:effectLst>
            </a:endParaRPr>
          </a:p>
        </p:txBody>
      </p:sp>
      <p:sp>
        <p:nvSpPr>
          <p:cNvPr id="8" name="CustomShape 2"/>
          <p:cNvSpPr/>
          <p:nvPr/>
        </p:nvSpPr>
        <p:spPr>
          <a:xfrm>
            <a:off x="383359" y="2174949"/>
            <a:ext cx="8353093" cy="3633566"/>
          </a:xfrm>
          <a:prstGeom prst="rect">
            <a:avLst/>
          </a:prstGeom>
          <a:noFill/>
          <a:ln w="9360">
            <a:noFill/>
          </a:ln>
        </p:spPr>
        <p:txBody>
          <a:bodyPr/>
          <a:lstStyle/>
          <a:p>
            <a:pPr algn="ctr">
              <a:lnSpc>
                <a:spcPct val="100000"/>
              </a:lnSpc>
            </a:pPr>
            <a:r>
              <a:rPr lang="en-IN" sz="2800" dirty="0" smtClean="0">
                <a:solidFill>
                  <a:srgbClr val="7030A0"/>
                </a:solidFill>
                <a:latin typeface="Times New Roman"/>
              </a:rPr>
              <a:t>By </a:t>
            </a:r>
            <a:endParaRPr dirty="0"/>
          </a:p>
          <a:p>
            <a:pPr algn="ctr">
              <a:lnSpc>
                <a:spcPct val="100000"/>
              </a:lnSpc>
            </a:pPr>
            <a:r>
              <a:rPr lang="en-US" sz="3000" b="1" dirty="0" smtClean="0">
                <a:solidFill>
                  <a:srgbClr val="FF0000"/>
                </a:solidFill>
                <a:latin typeface="Times New Roman"/>
              </a:rPr>
              <a:t>Soumajit </a:t>
            </a:r>
            <a:r>
              <a:rPr lang="en-US" sz="3000" b="1" dirty="0" err="1" smtClean="0">
                <a:solidFill>
                  <a:srgbClr val="FF0000"/>
                </a:solidFill>
                <a:latin typeface="Times New Roman"/>
              </a:rPr>
              <a:t>Chatterjee</a:t>
            </a:r>
            <a:endParaRPr dirty="0">
              <a:solidFill>
                <a:srgbClr val="FF0000"/>
              </a:solidFill>
            </a:endParaRPr>
          </a:p>
          <a:p>
            <a:pPr algn="ctr">
              <a:lnSpc>
                <a:spcPct val="100000"/>
              </a:lnSpc>
            </a:pPr>
            <a:r>
              <a:rPr lang="en-IN" sz="2400" b="1" dirty="0" smtClean="0">
                <a:solidFill>
                  <a:srgbClr val="7030A0"/>
                </a:solidFill>
                <a:latin typeface="Times New Roman"/>
              </a:rPr>
              <a:t>(</a:t>
            </a:r>
            <a:r>
              <a:rPr lang="en-IN" sz="2400" b="1" dirty="0" err="1" smtClean="0">
                <a:solidFill>
                  <a:srgbClr val="FF0000"/>
                </a:solidFill>
                <a:latin typeface="Times New Roman"/>
              </a:rPr>
              <a:t>B.Tech</a:t>
            </a:r>
            <a:r>
              <a:rPr lang="en-IN" sz="2400" b="1" dirty="0" smtClean="0">
                <a:solidFill>
                  <a:srgbClr val="FF0000"/>
                </a:solidFill>
                <a:latin typeface="Times New Roman"/>
              </a:rPr>
              <a:t> 3</a:t>
            </a:r>
            <a:r>
              <a:rPr lang="en-IN" sz="2400" b="1" baseline="30000" dirty="0" smtClean="0">
                <a:solidFill>
                  <a:srgbClr val="FF0000"/>
                </a:solidFill>
                <a:latin typeface="Times New Roman"/>
              </a:rPr>
              <a:t>rd</a:t>
            </a:r>
            <a:r>
              <a:rPr lang="en-IN" sz="2400" b="1" dirty="0" smtClean="0">
                <a:solidFill>
                  <a:srgbClr val="FF0000"/>
                </a:solidFill>
                <a:latin typeface="Times New Roman"/>
              </a:rPr>
              <a:t> Year,  Roll No: 14200119002 </a:t>
            </a:r>
            <a:r>
              <a:rPr lang="en-IN" sz="2400" b="1" dirty="0" smtClean="0">
                <a:solidFill>
                  <a:srgbClr val="7030A0"/>
                </a:solidFill>
                <a:latin typeface="Times New Roman"/>
              </a:rPr>
              <a:t>)</a:t>
            </a:r>
          </a:p>
          <a:p>
            <a:pPr algn="ctr">
              <a:lnSpc>
                <a:spcPct val="100000"/>
              </a:lnSpc>
            </a:pPr>
            <a:endParaRPr dirty="0"/>
          </a:p>
          <a:p>
            <a:pPr algn="ctr">
              <a:lnSpc>
                <a:spcPct val="100000"/>
              </a:lnSpc>
            </a:pPr>
            <a:endParaRPr dirty="0"/>
          </a:p>
          <a:p>
            <a:pPr algn="ctr">
              <a:lnSpc>
                <a:spcPct val="100000"/>
              </a:lnSpc>
            </a:pPr>
            <a:r>
              <a:rPr lang="en-US" sz="3000" b="1" dirty="0" smtClean="0">
                <a:solidFill>
                  <a:srgbClr val="7030A0"/>
                </a:solidFill>
                <a:latin typeface="Times New Roman"/>
              </a:rPr>
              <a:t>Dept. of Computer Science &amp; Engineering</a:t>
            </a:r>
            <a:endParaRPr dirty="0"/>
          </a:p>
          <a:p>
            <a:pPr algn="ctr">
              <a:lnSpc>
                <a:spcPct val="100000"/>
              </a:lnSpc>
            </a:pPr>
            <a:r>
              <a:rPr lang="en-IN" sz="3000" b="1" dirty="0" err="1" smtClean="0">
                <a:solidFill>
                  <a:srgbClr val="7030A0"/>
                </a:solidFill>
                <a:latin typeface="Times New Roman"/>
              </a:rPr>
              <a:t>Meghnad</a:t>
            </a:r>
            <a:r>
              <a:rPr lang="en-IN" sz="3000" b="1" dirty="0" smtClean="0">
                <a:solidFill>
                  <a:srgbClr val="7030A0"/>
                </a:solidFill>
                <a:latin typeface="Times New Roman"/>
              </a:rPr>
              <a:t> </a:t>
            </a:r>
            <a:r>
              <a:rPr lang="en-IN" sz="3000" b="1" dirty="0" err="1" smtClean="0">
                <a:solidFill>
                  <a:srgbClr val="7030A0"/>
                </a:solidFill>
                <a:latin typeface="Times New Roman"/>
              </a:rPr>
              <a:t>Saha</a:t>
            </a:r>
            <a:r>
              <a:rPr lang="en-IN" sz="3000" b="1" dirty="0" smtClean="0">
                <a:solidFill>
                  <a:srgbClr val="7030A0"/>
                </a:solidFill>
                <a:latin typeface="Times New Roman"/>
              </a:rPr>
              <a:t> Institute of Technology</a:t>
            </a:r>
            <a:endParaRPr dirty="0"/>
          </a:p>
          <a:p>
            <a:pPr algn="ctr">
              <a:lnSpc>
                <a:spcPct val="100000"/>
              </a:lnSpc>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85185457"/>
      </p:ext>
    </p:extLst>
  </p:cSld>
  <p:clrMapOvr>
    <a:masterClrMapping/>
  </p:clrMapOvr>
  <p:transition>
    <p:wheel spokes="3"/>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42112"/>
          </a:xfrm>
        </p:spPr>
        <p:txBody>
          <a:bodyPr>
            <a:noAutofit/>
          </a:bodyPr>
          <a:lstStyle/>
          <a:p>
            <a:pPr algn="ctr"/>
            <a:r>
              <a:rPr lang="en-IN" sz="4400" u="sng" dirty="0" smtClean="0">
                <a:solidFill>
                  <a:srgbClr val="002060"/>
                </a:solidFill>
                <a:effectLst>
                  <a:outerShdw blurRad="38100" dist="38100" dir="2700000" algn="tl">
                    <a:srgbClr val="000000">
                      <a:alpha val="43137"/>
                    </a:srgbClr>
                  </a:outerShdw>
                </a:effectLst>
              </a:rPr>
              <a:t>Result Analysis</a:t>
            </a:r>
            <a:endParaRPr lang="en-IN" sz="4400" u="sng" dirty="0">
              <a:solidFill>
                <a:srgbClr val="002060"/>
              </a:solidFill>
              <a:effectLst>
                <a:outerShdw blurRad="38100" dist="38100" dir="2700000" algn="tl">
                  <a:srgbClr val="000000">
                    <a:alpha val="43137"/>
                  </a:srgbClr>
                </a:outerShdw>
              </a:effectLst>
            </a:endParaRPr>
          </a:p>
        </p:txBody>
      </p:sp>
      <p:pic>
        <p:nvPicPr>
          <p:cNvPr id="4"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Content Placeholder 7" descr="pic 1.jfif"/>
          <p:cNvPicPr>
            <a:picLocks noGrp="1" noChangeAspect="1"/>
          </p:cNvPicPr>
          <p:nvPr>
            <p:ph idx="1"/>
          </p:nvPr>
        </p:nvPicPr>
        <p:blipFill>
          <a:blip r:embed="rId3" cstate="print"/>
          <a:stretch>
            <a:fillRect/>
          </a:stretch>
        </p:blipFill>
        <p:spPr bwMode="auto">
          <a:xfrm>
            <a:off x="2146852" y="2273300"/>
            <a:ext cx="4952448" cy="3556000"/>
          </a:xfrm>
          <a:prstGeom prst="rect">
            <a:avLst/>
          </a:prstGeom>
          <a:noFill/>
        </p:spPr>
      </p:pic>
      <p:sp>
        <p:nvSpPr>
          <p:cNvPr id="4100" name="AutoShape 4" descr="blob:https://web.whatsapp.com/2f5fd623-37ab-4d75-a53d-1a14a9ac2ee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02" name="AutoShape 6" descr="blob:https://web.whatsapp.com/2f5fd623-37ab-4d75-a53d-1a14a9ac2ee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 name="TextBox 10"/>
          <p:cNvSpPr txBox="1"/>
          <p:nvPr/>
        </p:nvSpPr>
        <p:spPr>
          <a:xfrm>
            <a:off x="2133600" y="1625600"/>
            <a:ext cx="1894301" cy="338554"/>
          </a:xfrm>
          <a:prstGeom prst="rect">
            <a:avLst/>
          </a:prstGeom>
          <a:noFill/>
        </p:spPr>
        <p:txBody>
          <a:bodyPr wrap="none" rtlCol="0">
            <a:spAutoFit/>
          </a:bodyPr>
          <a:lstStyle/>
          <a:p>
            <a:pPr>
              <a:buFont typeface="Wingdings" pitchFamily="2" charset="2"/>
              <a:buChar char="§"/>
            </a:pPr>
            <a:r>
              <a:rPr lang="en-IN" sz="1600" dirty="0" smtClean="0"/>
              <a:t> S</a:t>
            </a:r>
            <a:r>
              <a:rPr lang="en-IN" sz="1600" u="sng" dirty="0" smtClean="0"/>
              <a:t>tarting the game</a:t>
            </a:r>
            <a:endParaRPr lang="en-IN" sz="1600" u="sng" dirty="0"/>
          </a:p>
        </p:txBody>
      </p:sp>
      <p:sp>
        <p:nvSpPr>
          <p:cNvPr id="12" name="TextBox 11"/>
          <p:cNvSpPr txBox="1"/>
          <p:nvPr/>
        </p:nvSpPr>
        <p:spPr>
          <a:xfrm>
            <a:off x="190500" y="6210300"/>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IN"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88112"/>
          </a:xfrm>
        </p:spPr>
        <p:txBody>
          <a:bodyPr>
            <a:normAutofit fontScale="90000"/>
          </a:bodyPr>
          <a:lstStyle/>
          <a:p>
            <a:endParaRPr lang="en-IN" dirty="0"/>
          </a:p>
        </p:txBody>
      </p:sp>
      <p:pic>
        <p:nvPicPr>
          <p:cNvPr id="4" name="Content Placeholder 3" descr="pic 2.jfif"/>
          <p:cNvPicPr>
            <a:picLocks noGrp="1" noChangeAspect="1"/>
          </p:cNvPicPr>
          <p:nvPr>
            <p:ph idx="1"/>
          </p:nvPr>
        </p:nvPicPr>
        <p:blipFill>
          <a:blip r:embed="rId2" cstate="print"/>
          <a:stretch>
            <a:fillRect/>
          </a:stretch>
        </p:blipFill>
        <p:spPr>
          <a:xfrm>
            <a:off x="1752600" y="1930400"/>
            <a:ext cx="5397500" cy="3657600"/>
          </a:xfrm>
        </p:spPr>
      </p:pic>
      <p:sp>
        <p:nvSpPr>
          <p:cNvPr id="8" name="TextBox 7"/>
          <p:cNvSpPr txBox="1"/>
          <p:nvPr/>
        </p:nvSpPr>
        <p:spPr>
          <a:xfrm>
            <a:off x="1752600" y="1485900"/>
            <a:ext cx="4201407" cy="369332"/>
          </a:xfrm>
          <a:prstGeom prst="rect">
            <a:avLst/>
          </a:prstGeom>
          <a:noFill/>
        </p:spPr>
        <p:txBody>
          <a:bodyPr wrap="none" rtlCol="0">
            <a:spAutoFit/>
          </a:bodyPr>
          <a:lstStyle/>
          <a:p>
            <a:pPr>
              <a:buFont typeface="Wingdings" pitchFamily="2" charset="2"/>
              <a:buChar char="§"/>
            </a:pPr>
            <a:r>
              <a:rPr lang="en-IN" u="sng" dirty="0" smtClean="0"/>
              <a:t>Snake is moving and hits the boundary </a:t>
            </a:r>
            <a:endParaRPr lang="en-IN" u="sng" dirty="0"/>
          </a:p>
        </p:txBody>
      </p:sp>
      <p:sp>
        <p:nvSpPr>
          <p:cNvPr id="9" name="TextBox 8"/>
          <p:cNvSpPr txBox="1"/>
          <p:nvPr/>
        </p:nvSpPr>
        <p:spPr>
          <a:xfrm>
            <a:off x="406400" y="6299200"/>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endParaRPr lang="en-IN" dirty="0"/>
          </a:p>
        </p:txBody>
      </p:sp>
      <p:pic>
        <p:nvPicPr>
          <p:cNvPr id="4" name="Content Placeholder 3" descr="pic 3.jfif"/>
          <p:cNvPicPr>
            <a:picLocks noGrp="1" noChangeAspect="1"/>
          </p:cNvPicPr>
          <p:nvPr>
            <p:ph idx="1"/>
          </p:nvPr>
        </p:nvPicPr>
        <p:blipFill>
          <a:blip r:embed="rId2" cstate="print"/>
          <a:stretch>
            <a:fillRect/>
          </a:stretch>
        </p:blipFill>
        <p:spPr>
          <a:xfrm>
            <a:off x="1955801" y="1943100"/>
            <a:ext cx="5141298" cy="3721100"/>
          </a:xfrm>
        </p:spPr>
      </p:pic>
      <p:sp>
        <p:nvSpPr>
          <p:cNvPr id="5" name="TextBox 4"/>
          <p:cNvSpPr txBox="1"/>
          <p:nvPr/>
        </p:nvSpPr>
        <p:spPr>
          <a:xfrm>
            <a:off x="1955800" y="1511300"/>
            <a:ext cx="3634393" cy="369332"/>
          </a:xfrm>
          <a:prstGeom prst="rect">
            <a:avLst/>
          </a:prstGeom>
          <a:noFill/>
        </p:spPr>
        <p:txBody>
          <a:bodyPr wrap="none" rtlCol="0">
            <a:spAutoFit/>
          </a:bodyPr>
          <a:lstStyle/>
          <a:p>
            <a:pPr>
              <a:buFont typeface="Wingdings" pitchFamily="2" charset="2"/>
              <a:buChar char="§"/>
            </a:pPr>
            <a:r>
              <a:rPr lang="en-IN" u="sng" dirty="0" smtClean="0"/>
              <a:t>When the snake hits its own body</a:t>
            </a:r>
            <a:endParaRPr lang="en-IN" u="sng" dirty="0"/>
          </a:p>
        </p:txBody>
      </p:sp>
      <p:sp>
        <p:nvSpPr>
          <p:cNvPr id="6" name="TextBox 5"/>
          <p:cNvSpPr txBox="1"/>
          <p:nvPr/>
        </p:nvSpPr>
        <p:spPr>
          <a:xfrm>
            <a:off x="292100" y="6211669"/>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IN"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51612"/>
          </a:xfrm>
        </p:spPr>
        <p:txBody>
          <a:bodyPr>
            <a:normAutofit fontScale="90000"/>
          </a:bodyPr>
          <a:lstStyle/>
          <a:p>
            <a:endParaRPr lang="en-IN" dirty="0"/>
          </a:p>
        </p:txBody>
      </p:sp>
      <p:pic>
        <p:nvPicPr>
          <p:cNvPr id="4" name="Content Placeholder 3" descr="pic 4.jfif"/>
          <p:cNvPicPr>
            <a:picLocks noGrp="1" noChangeAspect="1"/>
          </p:cNvPicPr>
          <p:nvPr>
            <p:ph idx="1"/>
          </p:nvPr>
        </p:nvPicPr>
        <p:blipFill>
          <a:blip r:embed="rId2" cstate="print"/>
          <a:stretch>
            <a:fillRect/>
          </a:stretch>
        </p:blipFill>
        <p:spPr>
          <a:xfrm>
            <a:off x="1993900" y="1841500"/>
            <a:ext cx="5194300" cy="4013200"/>
          </a:xfrm>
        </p:spPr>
      </p:pic>
      <p:sp>
        <p:nvSpPr>
          <p:cNvPr id="5" name="TextBox 4"/>
          <p:cNvSpPr txBox="1"/>
          <p:nvPr/>
        </p:nvSpPr>
        <p:spPr>
          <a:xfrm>
            <a:off x="1981200" y="1435100"/>
            <a:ext cx="5355184" cy="369332"/>
          </a:xfrm>
          <a:prstGeom prst="rect">
            <a:avLst/>
          </a:prstGeom>
          <a:noFill/>
        </p:spPr>
        <p:txBody>
          <a:bodyPr wrap="none" rtlCol="0">
            <a:spAutoFit/>
          </a:bodyPr>
          <a:lstStyle/>
          <a:p>
            <a:pPr>
              <a:buFont typeface="Wingdings" pitchFamily="2" charset="2"/>
              <a:buChar char="§"/>
            </a:pPr>
            <a:r>
              <a:rPr lang="en-IN" u="sng" dirty="0" smtClean="0"/>
              <a:t>When game is over and you can view the high score</a:t>
            </a:r>
            <a:endParaRPr lang="en-IN" u="sng" dirty="0"/>
          </a:p>
        </p:txBody>
      </p:sp>
      <p:sp>
        <p:nvSpPr>
          <p:cNvPr id="6" name="TextBox 5"/>
          <p:cNvSpPr txBox="1"/>
          <p:nvPr/>
        </p:nvSpPr>
        <p:spPr>
          <a:xfrm>
            <a:off x="177800" y="6119336"/>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IN" sz="4400" u="sng" dirty="0" smtClean="0">
                <a:effectLst>
                  <a:outerShdw blurRad="38100" dist="38100" dir="2700000" algn="tl">
                    <a:srgbClr val="000000">
                      <a:alpha val="43137"/>
                    </a:srgbClr>
                  </a:outerShdw>
                </a:effectLst>
              </a:rPr>
              <a:t>Conclusion &amp; Future Scope</a:t>
            </a:r>
            <a:endParaRPr lang="en-IN" sz="44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85900"/>
            <a:ext cx="8229600" cy="4838700"/>
          </a:xfrm>
        </p:spPr>
        <p:txBody>
          <a:bodyPr>
            <a:normAutofit/>
          </a:bodyPr>
          <a:lstStyle/>
          <a:p>
            <a:r>
              <a:rPr lang="en-IN" sz="2000" dirty="0" smtClean="0"/>
              <a:t>We were successful in creating a single player version of snake game.  </a:t>
            </a:r>
          </a:p>
          <a:p>
            <a:r>
              <a:rPr lang="en-IN" sz="2000" dirty="0" smtClean="0"/>
              <a:t>Our project will be able to implement in future after making some changes and modifications as we make our project at a very low level. So the modifications that can be done in our project are:</a:t>
            </a:r>
          </a:p>
          <a:p>
            <a:pPr marL="457200" indent="-457200">
              <a:buFont typeface="+mj-lt"/>
              <a:buAutoNum type="arabicPeriod"/>
            </a:pPr>
            <a:r>
              <a:rPr lang="en-IN" sz="2000" dirty="0" smtClean="0"/>
              <a:t>It can be made with good graphics.</a:t>
            </a:r>
          </a:p>
          <a:p>
            <a:pPr marL="457200" indent="-457200">
              <a:buFont typeface="+mj-lt"/>
              <a:buAutoNum type="arabicPeriod"/>
            </a:pPr>
            <a:r>
              <a:rPr lang="en-IN" sz="2000" dirty="0" smtClean="0"/>
              <a:t>We  can add more options like Player Profile </a:t>
            </a:r>
          </a:p>
          <a:p>
            <a:pPr marL="457200" indent="-457200">
              <a:buFont typeface="+mj-lt"/>
              <a:buAutoNum type="arabicPeriod"/>
            </a:pPr>
            <a:r>
              <a:rPr lang="en-IN" sz="2000" dirty="0" smtClean="0"/>
              <a:t>We can add multiplayer  option.</a:t>
            </a:r>
          </a:p>
        </p:txBody>
      </p:sp>
      <p:pic>
        <p:nvPicPr>
          <p:cNvPr id="4"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177800" y="6211669"/>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IN"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5912"/>
          </a:xfrm>
        </p:spPr>
        <p:txBody>
          <a:bodyPr>
            <a:noAutofit/>
          </a:bodyPr>
          <a:lstStyle/>
          <a:p>
            <a:pPr algn="ctr"/>
            <a:r>
              <a:rPr lang="en-IN" sz="4400" u="sng" dirty="0" smtClean="0">
                <a:solidFill>
                  <a:srgbClr val="002060"/>
                </a:solidFill>
                <a:effectLst>
                  <a:outerShdw blurRad="38100" dist="38100" dir="2700000" algn="tl">
                    <a:srgbClr val="000000">
                      <a:alpha val="43137"/>
                    </a:srgbClr>
                  </a:outerShdw>
                </a:effectLst>
              </a:rPr>
              <a:t>References</a:t>
            </a:r>
            <a:endParaRPr lang="en-IN" sz="4400" u="sng"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98600"/>
            <a:ext cx="8229600" cy="4826000"/>
          </a:xfrm>
        </p:spPr>
        <p:txBody>
          <a:bodyPr>
            <a:normAutofit/>
          </a:bodyPr>
          <a:lstStyle/>
          <a:p>
            <a:r>
              <a:rPr lang="en-IN" sz="1800" dirty="0" smtClean="0"/>
              <a:t>https://www.python.org/</a:t>
            </a:r>
          </a:p>
          <a:p>
            <a:r>
              <a:rPr lang="en-IN" sz="1800" dirty="0" smtClean="0"/>
              <a:t>https://www.pygame.org/docs/</a:t>
            </a:r>
          </a:p>
          <a:p>
            <a:r>
              <a:rPr lang="en-IN" sz="1800" dirty="0" smtClean="0"/>
              <a:t>https://www.mathsisfun.com/games/snake.html</a:t>
            </a:r>
          </a:p>
          <a:p>
            <a:r>
              <a:rPr lang="en-IN" sz="1800" dirty="0" smtClean="0"/>
              <a:t>https://snake.googlemaps.com/</a:t>
            </a:r>
          </a:p>
          <a:p>
            <a:r>
              <a:rPr lang="en-IN" sz="1800" dirty="0" smtClean="0"/>
              <a:t>google.com</a:t>
            </a:r>
          </a:p>
          <a:p>
            <a:r>
              <a:rPr lang="en-IN" sz="1800" dirty="0" smtClean="0"/>
              <a:t>youtube.com</a:t>
            </a:r>
            <a:endParaRPr lang="en-IN" sz="1800" dirty="0"/>
          </a:p>
        </p:txBody>
      </p:sp>
      <p:pic>
        <p:nvPicPr>
          <p:cNvPr id="4"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177800" y="6211669"/>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IN"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53212"/>
          </a:xfrm>
        </p:spPr>
        <p:txBody>
          <a:bodyPr>
            <a:noAutofit/>
          </a:bodyPr>
          <a:lstStyle/>
          <a:p>
            <a:pPr algn="ctr"/>
            <a:r>
              <a:rPr lang="en-IN" sz="4400" u="sng" dirty="0" smtClean="0">
                <a:solidFill>
                  <a:srgbClr val="002060"/>
                </a:solidFill>
                <a:effectLst>
                  <a:outerShdw blurRad="38100" dist="38100" dir="2700000" algn="tl">
                    <a:srgbClr val="000000">
                      <a:alpha val="43137"/>
                    </a:srgbClr>
                  </a:outerShdw>
                </a:effectLst>
              </a:rPr>
              <a:t>Acknowledgement</a:t>
            </a:r>
            <a:endParaRPr lang="en-IN" sz="4400" u="sng"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84300"/>
            <a:ext cx="8229600" cy="4940300"/>
          </a:xfrm>
        </p:spPr>
        <p:txBody>
          <a:bodyPr>
            <a:normAutofit/>
          </a:bodyPr>
          <a:lstStyle/>
          <a:p>
            <a:r>
              <a:rPr lang="en-IN" sz="2000" dirty="0" smtClean="0"/>
              <a:t>I have taken efforts in this project. However,  it would not have been possible without the kind support and help of many individuals and organizations . I would like to extend my sincere thanks to all of them.</a:t>
            </a:r>
          </a:p>
          <a:p>
            <a:r>
              <a:rPr lang="en-IN" sz="2000" dirty="0" smtClean="0"/>
              <a:t>I am highly indebted to (Prof. </a:t>
            </a:r>
            <a:r>
              <a:rPr lang="en-IN" sz="2000" dirty="0" err="1" smtClean="0"/>
              <a:t>Krishnendu</a:t>
            </a:r>
            <a:r>
              <a:rPr lang="en-IN" sz="2000" dirty="0" smtClean="0"/>
              <a:t> </a:t>
            </a:r>
            <a:r>
              <a:rPr lang="en-IN" sz="2000" dirty="0" err="1" smtClean="0"/>
              <a:t>kundu</a:t>
            </a:r>
            <a:r>
              <a:rPr lang="en-IN" sz="2000" dirty="0" smtClean="0"/>
              <a:t>) for their guidance and constant supervision as well as for providing necessary information regarding the project &amp; also for their support in completing the project.</a:t>
            </a:r>
          </a:p>
          <a:p>
            <a:r>
              <a:rPr lang="en-IN" sz="2000" dirty="0" smtClean="0"/>
              <a:t>I would like to express my gratitude towards my parents for their kind co-operation and encouragement which help  me in completing of this project.</a:t>
            </a:r>
          </a:p>
          <a:p>
            <a:r>
              <a:rPr lang="en-IN" sz="2000" dirty="0" smtClean="0"/>
              <a:t>My thanks and appreciations  also go to the people who have willingly helped me out with their abilities. </a:t>
            </a:r>
            <a:endParaRPr lang="en-IN" sz="2000" dirty="0"/>
          </a:p>
        </p:txBody>
      </p:sp>
      <p:pic>
        <p:nvPicPr>
          <p:cNvPr id="4"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190500" y="6211669"/>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IN" sz="1200" dirty="0"/>
          </a:p>
        </p:txBody>
      </p:sp>
    </p:spTree>
  </p:cSld>
  <p:clrMapOvr>
    <a:masterClrMapping/>
  </p:clrMapOvr>
  <p:transition>
    <p:wheel spokes="2"/>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cstate="print"/>
          <a:stretch>
            <a:fillRect/>
          </a:stretch>
        </p:blipFill>
        <p:spPr>
          <a:xfrm>
            <a:off x="0" y="1143000"/>
            <a:ext cx="9143640" cy="5714640"/>
          </a:xfrm>
          <a:prstGeom prst="rect">
            <a:avLst/>
          </a:prstGeom>
          <a:ln w="9360">
            <a:noFill/>
          </a:ln>
        </p:spPr>
      </p:pic>
      <p:sp>
        <p:nvSpPr>
          <p:cNvPr id="201" name="TextShape 1"/>
          <p:cNvSpPr txBox="1"/>
          <p:nvPr/>
        </p:nvSpPr>
        <p:spPr>
          <a:xfrm>
            <a:off x="2666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US" sz="1200" dirty="0">
              <a:solidFill>
                <a:srgbClr val="045C75"/>
              </a:solidFill>
              <a:latin typeface="Constantia" panose="02030602050306030303" pitchFamily="18" charset="0"/>
            </a:endParaRP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xfrm>
            <a:off x="0" y="6356350"/>
            <a:ext cx="33528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a:t>
            </a:r>
            <a:r>
              <a:rPr lang="en-US" dirty="0" smtClean="0">
                <a:solidFill>
                  <a:srgbClr val="045C75"/>
                </a:solidFill>
                <a:latin typeface="Constantia" panose="02030602050306030303" pitchFamily="18" charset="0"/>
              </a:rPr>
              <a:t>MSIT</a:t>
            </a:r>
            <a:endParaRPr lang="en-US" dirty="0">
              <a:solidFill>
                <a:srgbClr val="045C75"/>
              </a:solidFill>
              <a:latin typeface="Constantia" panose="02030602050306030303" pitchFamily="18" charset="0"/>
            </a:endParaRPr>
          </a:p>
        </p:txBody>
      </p:sp>
      <p:sp>
        <p:nvSpPr>
          <p:cNvPr id="3" name="TextShape 1"/>
          <p:cNvSpPr txBox="1"/>
          <p:nvPr/>
        </p:nvSpPr>
        <p:spPr>
          <a:xfrm>
            <a:off x="457200" y="103030"/>
            <a:ext cx="8076960" cy="717641"/>
          </a:xfrm>
          <a:prstGeom prst="rect">
            <a:avLst/>
          </a:prstGeom>
        </p:spPr>
        <p:txBody>
          <a:bodyPr lIns="0" rIns="0" bIns="0" anchor="b"/>
          <a:lstStyle/>
          <a:p>
            <a:pPr algn="ctr"/>
            <a:r>
              <a:rPr lang="en-US" sz="4400" b="1" u="sng" dirty="0">
                <a:solidFill>
                  <a:srgbClr val="7030A0"/>
                </a:solidFill>
                <a:latin typeface="Times New Roman"/>
              </a:rPr>
              <a:t>Outlines</a:t>
            </a:r>
            <a:endParaRPr sz="4400" u="sng" dirty="0">
              <a:solidFill>
                <a:prstClr val="black"/>
              </a:solidFill>
              <a:latin typeface="Arial"/>
            </a:endParaRPr>
          </a:p>
        </p:txBody>
      </p:sp>
      <p:sp>
        <p:nvSpPr>
          <p:cNvPr id="4" name="TextShape 2"/>
          <p:cNvSpPr txBox="1"/>
          <p:nvPr/>
        </p:nvSpPr>
        <p:spPr>
          <a:xfrm>
            <a:off x="457200" y="1035930"/>
            <a:ext cx="8229240" cy="5105160"/>
          </a:xfrm>
          <a:prstGeom prst="rect">
            <a:avLst/>
          </a:prstGeom>
        </p:spPr>
        <p:txBody>
          <a:bodyPr/>
          <a:lstStyle/>
          <a:p>
            <a:pPr>
              <a:buSzPct val="95000"/>
              <a:buFont typeface="Wingdings 2" charset="2"/>
              <a:buChar char=""/>
            </a:pPr>
            <a:r>
              <a:rPr lang="en-US" sz="2400" b="1" dirty="0" smtClean="0">
                <a:solidFill>
                  <a:srgbClr val="000000"/>
                </a:solidFill>
                <a:latin typeface="Times New Roman"/>
              </a:rPr>
              <a:t>Introduction</a:t>
            </a:r>
          </a:p>
          <a:p>
            <a:pPr>
              <a:buSzPct val="95000"/>
              <a:buFont typeface="Wingdings 2" charset="2"/>
              <a:buChar char=""/>
            </a:pPr>
            <a:r>
              <a:rPr lang="en-US" sz="2400" b="1" dirty="0" smtClean="0">
                <a:solidFill>
                  <a:srgbClr val="000000"/>
                </a:solidFill>
                <a:latin typeface="Times New Roman"/>
              </a:rPr>
              <a:t>Motivation</a:t>
            </a:r>
            <a:endParaRPr dirty="0">
              <a:solidFill>
                <a:prstClr val="black"/>
              </a:solidFill>
              <a:latin typeface="Arial"/>
            </a:endParaRPr>
          </a:p>
          <a:p>
            <a:pPr>
              <a:buSzPct val="95000"/>
              <a:buFont typeface="Wingdings 2" charset="2"/>
              <a:buChar char=""/>
            </a:pPr>
            <a:r>
              <a:rPr lang="en-US" sz="2400" b="1" dirty="0" smtClean="0">
                <a:solidFill>
                  <a:srgbClr val="000000"/>
                </a:solidFill>
                <a:latin typeface="Times New Roman"/>
              </a:rPr>
              <a:t>Objectives</a:t>
            </a:r>
          </a:p>
          <a:p>
            <a:pPr>
              <a:buSzPct val="95000"/>
              <a:buFont typeface="Wingdings 2" charset="2"/>
              <a:buChar char=""/>
            </a:pPr>
            <a:r>
              <a:rPr lang="en-US" sz="2400" b="1" dirty="0" smtClean="0">
                <a:solidFill>
                  <a:srgbClr val="000000"/>
                </a:solidFill>
                <a:latin typeface="Times New Roman"/>
              </a:rPr>
              <a:t>Features</a:t>
            </a:r>
          </a:p>
          <a:p>
            <a:pPr>
              <a:buSzPct val="95000"/>
              <a:buFont typeface="Wingdings 2" charset="2"/>
              <a:buChar char=""/>
            </a:pPr>
            <a:r>
              <a:rPr lang="en-US" sz="2400" b="1" dirty="0" smtClean="0">
                <a:solidFill>
                  <a:srgbClr val="000000"/>
                </a:solidFill>
                <a:latin typeface="Times New Roman"/>
              </a:rPr>
              <a:t>Outcomes</a:t>
            </a:r>
          </a:p>
          <a:p>
            <a:pPr>
              <a:buSzPct val="95000"/>
              <a:buFont typeface="Wingdings 2" charset="2"/>
              <a:buChar char=""/>
            </a:pPr>
            <a:r>
              <a:rPr lang="en-US" sz="2400" b="1" dirty="0" smtClean="0">
                <a:solidFill>
                  <a:srgbClr val="000000"/>
                </a:solidFill>
                <a:latin typeface="Times New Roman"/>
              </a:rPr>
              <a:t>Literature Review</a:t>
            </a:r>
            <a:endParaRPr dirty="0" smtClean="0">
              <a:solidFill>
                <a:prstClr val="black"/>
              </a:solidFill>
              <a:latin typeface="Arial"/>
            </a:endParaRPr>
          </a:p>
          <a:p>
            <a:pPr>
              <a:buSzPct val="95000"/>
              <a:buFont typeface="Wingdings 2" charset="2"/>
              <a:buChar char=""/>
            </a:pPr>
            <a:r>
              <a:rPr lang="en-US" sz="2400" b="1" dirty="0" smtClean="0">
                <a:solidFill>
                  <a:srgbClr val="000000"/>
                </a:solidFill>
                <a:latin typeface="Times New Roman"/>
              </a:rPr>
              <a:t>Proposed Model</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Result Analysis</a:t>
            </a:r>
            <a:endParaRPr dirty="0">
              <a:solidFill>
                <a:prstClr val="black"/>
              </a:solidFill>
              <a:latin typeface="Arial"/>
            </a:endParaRPr>
          </a:p>
          <a:p>
            <a:pPr>
              <a:buSzPct val="95000"/>
              <a:buFont typeface="Wingdings 2" charset="2"/>
              <a:buChar char=""/>
            </a:pPr>
            <a:r>
              <a:rPr lang="en-US" sz="2400" b="1" dirty="0" smtClean="0">
                <a:solidFill>
                  <a:srgbClr val="000000"/>
                </a:solidFill>
                <a:latin typeface="Times New Roman"/>
              </a:rPr>
              <a:t>Conclusion &amp; Future Scope</a:t>
            </a:r>
            <a:endParaRPr dirty="0">
              <a:solidFill>
                <a:prstClr val="black"/>
              </a:solidFill>
              <a:latin typeface="Arial"/>
            </a:endParaRPr>
          </a:p>
          <a:p>
            <a:pPr>
              <a:buSzPct val="95000"/>
              <a:buFont typeface="Wingdings 2" charset="2"/>
              <a:buChar char=""/>
            </a:pPr>
            <a:r>
              <a:rPr lang="en-US" sz="2400" b="1" dirty="0" smtClean="0">
                <a:solidFill>
                  <a:srgbClr val="000000"/>
                </a:solidFill>
                <a:latin typeface="Times New Roman"/>
              </a:rPr>
              <a:t>Reference</a:t>
            </a:r>
          </a:p>
          <a:p>
            <a:pPr>
              <a:buSzPct val="95000"/>
              <a:buFont typeface="Wingdings 2" charset="2"/>
              <a:buChar char=""/>
            </a:pPr>
            <a:r>
              <a:rPr lang="en-US" sz="2400" b="1" dirty="0" smtClean="0">
                <a:solidFill>
                  <a:srgbClr val="00000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74701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15261"/>
          </a:xfrm>
        </p:spPr>
        <p:txBody>
          <a:bodyPr>
            <a:noAutofit/>
          </a:bodyPr>
          <a:lstStyle/>
          <a:p>
            <a:pPr algn="ctr"/>
            <a:r>
              <a:rPr lang="en-IN" sz="4400" u="sng" dirty="0" smtClean="0">
                <a:solidFill>
                  <a:srgbClr val="002060"/>
                </a:solidFill>
                <a:effectLst>
                  <a:outerShdw blurRad="38100" dist="38100" dir="2700000" algn="tl">
                    <a:srgbClr val="000000">
                      <a:alpha val="43137"/>
                    </a:srgbClr>
                  </a:outerShdw>
                </a:effectLst>
              </a:rPr>
              <a:t>Introduction</a:t>
            </a:r>
            <a:r>
              <a:rPr lang="en-IN" sz="4400" u="sng" dirty="0" smtClean="0">
                <a:effectLst>
                  <a:outerShdw blurRad="38100" dist="38100" dir="2700000" algn="tl">
                    <a:srgbClr val="000000">
                      <a:alpha val="43137"/>
                    </a:srgbClr>
                  </a:outerShdw>
                </a:effectLst>
              </a:rPr>
              <a:t>           </a:t>
            </a:r>
            <a:endParaRPr lang="en-IN" sz="44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93669"/>
            <a:ext cx="8229600" cy="4730931"/>
          </a:xfrm>
        </p:spPr>
        <p:txBody>
          <a:bodyPr>
            <a:normAutofit/>
          </a:bodyPr>
          <a:lstStyle/>
          <a:p>
            <a:r>
              <a:rPr lang="en-IN" sz="2000" dirty="0" smtClean="0"/>
              <a:t>The game called “Snake Game” typically involve the player controlling a snake, there is no official version of the game, so </a:t>
            </a:r>
            <a:r>
              <a:rPr lang="en-IN" sz="2000" dirty="0" err="1" smtClean="0"/>
              <a:t>gameplay</a:t>
            </a:r>
            <a:r>
              <a:rPr lang="en-IN" sz="2000" dirty="0" smtClean="0"/>
              <a:t> varies. The most common version of the game involves the snake  eating apple  which make it longer, with the objective being to avoid running into a border or the snake itself for as long as possible.</a:t>
            </a:r>
          </a:p>
          <a:p>
            <a:r>
              <a:rPr lang="en-IN" sz="2000" dirty="0" smtClean="0"/>
              <a:t> The player loses when the snake either runs into a border or its own body . Because of this, the game becomes more difficult as it goes on, due to the growth of the snake.</a:t>
            </a:r>
          </a:p>
          <a:p>
            <a:r>
              <a:rPr lang="en-IN" sz="2000" dirty="0" smtClean="0"/>
              <a:t>Nokia has installed the “Snake Game” on many of its phones. The game is also available on several websites, including YouTube, which allows viewers to play the game while a video loads. </a:t>
            </a:r>
          </a:p>
          <a:p>
            <a:endParaRPr lang="en-IN" dirty="0"/>
          </a:p>
        </p:txBody>
      </p:sp>
      <p:pic>
        <p:nvPicPr>
          <p:cNvPr id="4"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0" name="AutoShape 2" descr="blob:https://web.whatsapp.com/1e159ff5-e7c6-4acd-be5a-d42542b9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2292" name="AutoShape 4" descr="blob:https://web.whatsapp.com/1e159ff5-e7c6-4acd-be5a-d42542b9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 name="TextBox 6"/>
          <p:cNvSpPr txBox="1"/>
          <p:nvPr/>
        </p:nvSpPr>
        <p:spPr>
          <a:xfrm>
            <a:off x="0" y="6273800"/>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4449"/>
          </a:xfrm>
        </p:spPr>
        <p:txBody>
          <a:bodyPr>
            <a:noAutofit/>
          </a:bodyPr>
          <a:lstStyle/>
          <a:p>
            <a:pPr algn="ctr"/>
            <a:r>
              <a:rPr lang="en-IN" sz="4400" u="sng" dirty="0" smtClean="0">
                <a:solidFill>
                  <a:srgbClr val="002060"/>
                </a:solidFill>
                <a:effectLst>
                  <a:outerShdw blurRad="38100" dist="38100" dir="2700000" algn="tl">
                    <a:srgbClr val="000000">
                      <a:alpha val="43137"/>
                    </a:srgbClr>
                  </a:outerShdw>
                </a:effectLst>
              </a:rPr>
              <a:t>Motivation</a:t>
            </a:r>
            <a:endParaRPr lang="en-IN" sz="4400" u="sng"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54480"/>
            <a:ext cx="8229600" cy="4770120"/>
          </a:xfrm>
        </p:spPr>
        <p:txBody>
          <a:bodyPr>
            <a:normAutofit/>
          </a:bodyPr>
          <a:lstStyle/>
          <a:p>
            <a:r>
              <a:rPr lang="en-IN" sz="2000" dirty="0" smtClean="0"/>
              <a:t>This game motivates user to learns something how the game is working.</a:t>
            </a:r>
          </a:p>
          <a:p>
            <a:r>
              <a:rPr lang="en-IN" sz="2000" dirty="0" smtClean="0"/>
              <a:t>Though this game is about fun. And it will inspire us to build and understand a Snake game.</a:t>
            </a:r>
          </a:p>
          <a:p>
            <a:r>
              <a:rPr lang="en-IN" sz="2000" dirty="0" smtClean="0"/>
              <a:t>This is an excellent opportunity to learn about spatial awareness and plan ahead to your next move.</a:t>
            </a:r>
            <a:endParaRPr lang="en-IN" sz="2000" dirty="0"/>
          </a:p>
        </p:txBody>
      </p:sp>
      <p:sp>
        <p:nvSpPr>
          <p:cNvPr id="4" name="TextBox 3"/>
          <p:cNvSpPr txBox="1"/>
          <p:nvPr/>
        </p:nvSpPr>
        <p:spPr>
          <a:xfrm>
            <a:off x="165100" y="6211669"/>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IN"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15261"/>
          </a:xfrm>
        </p:spPr>
        <p:txBody>
          <a:bodyPr>
            <a:normAutofit fontScale="90000"/>
          </a:bodyPr>
          <a:lstStyle/>
          <a:p>
            <a:pPr algn="ctr"/>
            <a:r>
              <a:rPr lang="en-US" dirty="0" smtClean="0"/>
              <a:t/>
            </a:r>
            <a:br>
              <a:rPr lang="en-US" dirty="0" smtClean="0"/>
            </a:br>
            <a:r>
              <a:rPr lang="en-US" sz="4900" u="sng" dirty="0" smtClean="0">
                <a:solidFill>
                  <a:srgbClr val="002060"/>
                </a:solidFill>
                <a:effectLst>
                  <a:outerShdw blurRad="38100" dist="38100" dir="2700000" algn="tl">
                    <a:srgbClr val="000000">
                      <a:alpha val="43137"/>
                    </a:srgbClr>
                  </a:outerShdw>
                </a:effectLst>
                <a:latin typeface="Times New Roman"/>
              </a:rPr>
              <a:t>Objectives</a:t>
            </a:r>
            <a:r>
              <a:rPr lang="en-US" sz="4900" u="sng" dirty="0" smtClean="0">
                <a:solidFill>
                  <a:srgbClr val="7030A0"/>
                </a:solidFill>
                <a:effectLst>
                  <a:outerShdw blurRad="38100" dist="38100" dir="2700000" algn="tl">
                    <a:srgbClr val="000000">
                      <a:alpha val="43137"/>
                    </a:srgbClr>
                  </a:outerShdw>
                </a:effectLst>
                <a:latin typeface="Times New Roman"/>
              </a:rPr>
              <a:t>              </a:t>
            </a:r>
            <a:endParaRPr lang="en-IN" sz="49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54480"/>
            <a:ext cx="8229600" cy="4770120"/>
          </a:xfrm>
        </p:spPr>
        <p:txBody>
          <a:bodyPr>
            <a:normAutofit/>
          </a:bodyPr>
          <a:lstStyle/>
          <a:p>
            <a:r>
              <a:rPr lang="en-IN" sz="2000" b="1" dirty="0" smtClean="0"/>
              <a:t>This project in python language of  Snake game </a:t>
            </a:r>
            <a:r>
              <a:rPr lang="en-IN" sz="2000" dirty="0" smtClean="0"/>
              <a:t>is a simple Graphical User  Interface application with very simple graphics. In this project, you can play  the popular “snake Game” just like you  played it elsewhere. You have to use the up, down, right or left arrows to move the snake.    </a:t>
            </a:r>
          </a:p>
          <a:p>
            <a:pPr>
              <a:buFont typeface="Arial" pitchFamily="34" charset="0"/>
              <a:buChar char="•"/>
            </a:pPr>
            <a:r>
              <a:rPr lang="en-IN" sz="2000" dirty="0" smtClean="0"/>
              <a:t>Apples are provided at the several co-ordinates  of the screen for the snake to eat. Every time the snake eats the food, its length will by increased by one element along with the score.</a:t>
            </a:r>
          </a:p>
          <a:p>
            <a:pPr>
              <a:buFont typeface="Arial" pitchFamily="34" charset="0"/>
              <a:buChar char="•"/>
            </a:pPr>
            <a:r>
              <a:rPr lang="en-IN" sz="2000" dirty="0" smtClean="0"/>
              <a:t>It isn’t the world’s greatest game, but it does give you an idea of what you can achieve with a relatively simple  python program and perhaps the basis by which  to extend the principles  and create more interesting games of your own.</a:t>
            </a:r>
          </a:p>
          <a:p>
            <a:pPr>
              <a:buNone/>
            </a:pPr>
            <a:endParaRPr lang="en-IN" sz="1800" dirty="0" smtClean="0"/>
          </a:p>
        </p:txBody>
      </p:sp>
      <p:pic>
        <p:nvPicPr>
          <p:cNvPr id="4"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254000" y="6311900"/>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IN"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53212"/>
          </a:xfrm>
        </p:spPr>
        <p:txBody>
          <a:bodyPr>
            <a:noAutofit/>
          </a:bodyPr>
          <a:lstStyle/>
          <a:p>
            <a:pPr algn="ctr"/>
            <a:r>
              <a:rPr lang="en-IN" sz="4400" u="sng" dirty="0" smtClean="0">
                <a:solidFill>
                  <a:srgbClr val="002060"/>
                </a:solidFill>
                <a:effectLst>
                  <a:outerShdw blurRad="38100" dist="38100" dir="2700000" algn="tl">
                    <a:srgbClr val="000000">
                      <a:alpha val="43137"/>
                    </a:srgbClr>
                  </a:outerShdw>
                </a:effectLst>
              </a:rPr>
              <a:t>Features</a:t>
            </a:r>
            <a:endParaRPr lang="en-IN" sz="4400" u="sng"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98600"/>
            <a:ext cx="8229600" cy="4826000"/>
          </a:xfrm>
        </p:spPr>
        <p:txBody>
          <a:bodyPr>
            <a:normAutofit/>
          </a:bodyPr>
          <a:lstStyle/>
          <a:p>
            <a:r>
              <a:rPr lang="en-IN" sz="2000" dirty="0" smtClean="0"/>
              <a:t>There is only one level in the game.</a:t>
            </a:r>
          </a:p>
          <a:p>
            <a:r>
              <a:rPr lang="en-IN" sz="2000" dirty="0" smtClean="0"/>
              <a:t>The snake has to eat the apple.</a:t>
            </a:r>
          </a:p>
          <a:p>
            <a:r>
              <a:rPr lang="en-IN" sz="2000" dirty="0" smtClean="0"/>
              <a:t>When The Snake eats the apple, it's length and score both increases.</a:t>
            </a:r>
          </a:p>
          <a:p>
            <a:r>
              <a:rPr lang="en-IN" sz="2000" dirty="0" smtClean="0"/>
              <a:t>When the snake hits either the boundary or it's own body, the game ends.</a:t>
            </a:r>
          </a:p>
          <a:p>
            <a:r>
              <a:rPr lang="en-IN" sz="2000" dirty="0" smtClean="0"/>
              <a:t>As it is a simple game, anyone can play it.</a:t>
            </a:r>
          </a:p>
        </p:txBody>
      </p:sp>
      <p:pic>
        <p:nvPicPr>
          <p:cNvPr id="4"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215900" y="6211669"/>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4812"/>
          </a:xfrm>
        </p:spPr>
        <p:txBody>
          <a:bodyPr>
            <a:noAutofit/>
          </a:bodyPr>
          <a:lstStyle/>
          <a:p>
            <a:pPr algn="ctr"/>
            <a:r>
              <a:rPr lang="en-IN" sz="4400" u="sng" dirty="0" smtClean="0">
                <a:solidFill>
                  <a:srgbClr val="002060"/>
                </a:solidFill>
                <a:effectLst>
                  <a:outerShdw blurRad="38100" dist="38100" dir="2700000" algn="tl">
                    <a:srgbClr val="000000">
                      <a:alpha val="43137"/>
                    </a:srgbClr>
                  </a:outerShdw>
                </a:effectLst>
              </a:rPr>
              <a:t>Outcomes</a:t>
            </a:r>
            <a:endParaRPr lang="en-IN" sz="4400" u="sng"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74800"/>
            <a:ext cx="8229600" cy="4749800"/>
          </a:xfrm>
        </p:spPr>
        <p:txBody>
          <a:bodyPr>
            <a:normAutofit/>
          </a:bodyPr>
          <a:lstStyle/>
          <a:p>
            <a:pPr>
              <a:buNone/>
            </a:pPr>
            <a:r>
              <a:rPr lang="en-IN" sz="2000" dirty="0" smtClean="0"/>
              <a:t> Outcomes(Expected):</a:t>
            </a:r>
          </a:p>
          <a:p>
            <a:r>
              <a:rPr lang="en-IN" sz="2000" dirty="0" smtClean="0"/>
              <a:t>Start the game</a:t>
            </a:r>
          </a:p>
          <a:p>
            <a:r>
              <a:rPr lang="en-IN" sz="2000" dirty="0" smtClean="0"/>
              <a:t>view score</a:t>
            </a:r>
          </a:p>
          <a:p>
            <a:r>
              <a:rPr lang="en-IN" sz="2000" dirty="0" smtClean="0"/>
              <a:t>Pause the game</a:t>
            </a:r>
          </a:p>
          <a:p>
            <a:r>
              <a:rPr lang="en-IN" sz="2000" dirty="0" smtClean="0"/>
              <a:t>Resume the game</a:t>
            </a:r>
          </a:p>
          <a:p>
            <a:r>
              <a:rPr lang="en-IN" sz="2000" dirty="0" smtClean="0"/>
              <a:t>Exit the game</a:t>
            </a:r>
          </a:p>
          <a:p>
            <a:r>
              <a:rPr lang="en-IN" sz="2000" dirty="0" smtClean="0"/>
              <a:t>View score and highest score</a:t>
            </a:r>
            <a:endParaRPr lang="en-IN" sz="2000" dirty="0"/>
          </a:p>
        </p:txBody>
      </p:sp>
      <p:pic>
        <p:nvPicPr>
          <p:cNvPr id="4"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241300" y="6211669"/>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IN"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731521"/>
            <a:ext cx="8229600" cy="587828"/>
          </a:xfrm>
        </p:spPr>
        <p:txBody>
          <a:bodyPr>
            <a:normAutofit fontScale="90000"/>
          </a:bodyPr>
          <a:lstStyle/>
          <a:p>
            <a:pPr algn="ctr">
              <a:lnSpc>
                <a:spcPct val="100000"/>
              </a:lnSpc>
            </a:pPr>
            <a:r>
              <a:rPr lang="en-US" sz="5400" dirty="0" smtClean="0">
                <a:solidFill>
                  <a:srgbClr val="7030A0"/>
                </a:solidFill>
                <a:latin typeface="Times New Roman" panose="02020603050405020304" pitchFamily="18" charset="0"/>
                <a:cs typeface="Times New Roman" panose="02020603050405020304" pitchFamily="18" charset="0"/>
              </a:rPr>
              <a:t/>
            </a:r>
            <a:br>
              <a:rPr lang="en-US" sz="5400" dirty="0" smtClean="0">
                <a:solidFill>
                  <a:srgbClr val="7030A0"/>
                </a:solidFill>
                <a:latin typeface="Times New Roman" panose="02020603050405020304" pitchFamily="18" charset="0"/>
                <a:cs typeface="Times New Roman" panose="02020603050405020304" pitchFamily="18" charset="0"/>
              </a:rPr>
            </a:br>
            <a:r>
              <a:rPr lang="en-US" sz="5400" dirty="0" smtClean="0">
                <a:solidFill>
                  <a:srgbClr val="7030A0"/>
                </a:solidFill>
                <a:latin typeface="Times New Roman" panose="02020603050405020304" pitchFamily="18" charset="0"/>
                <a:cs typeface="Times New Roman" panose="02020603050405020304" pitchFamily="18" charset="0"/>
              </a:rPr>
              <a:t/>
            </a:r>
            <a:br>
              <a:rPr lang="en-US" sz="5400" dirty="0" smtClean="0">
                <a:solidFill>
                  <a:srgbClr val="7030A0"/>
                </a:solidFill>
                <a:latin typeface="Times New Roman" panose="02020603050405020304" pitchFamily="18" charset="0"/>
                <a:cs typeface="Times New Roman" panose="02020603050405020304" pitchFamily="18" charset="0"/>
              </a:rPr>
            </a:br>
            <a:r>
              <a:rPr lang="en-US" sz="4900" u="sng"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Review</a:t>
            </a:r>
            <a:endParaRPr lang="en-US" sz="4900" u="sng"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32856"/>
            <a:ext cx="8229600" cy="4691743"/>
          </a:xfrm>
        </p:spPr>
        <p:txBody>
          <a:bodyPr>
            <a:normAutofit/>
          </a:bodyPr>
          <a:lstStyle/>
          <a:p>
            <a:r>
              <a:rPr lang="en-IN" sz="2000" dirty="0" smtClean="0"/>
              <a:t>A literature review is described as a scholarly  paper which often includes current knowledge concerning theoretical and methodological contributions regarding a particular thought, idea or topic. In a more simple term, literature reviews are surveys of literature books, articles and other sources that help give a detailed insight on the theories and concepts regarding a research topic.</a:t>
            </a:r>
          </a:p>
          <a:p>
            <a:r>
              <a:rPr lang="en-IN" sz="2000" dirty="0" smtClean="0"/>
              <a:t>Literature reviews are written occasionally in the humanities but mostly in the sciences and social sciences. They are sometimes part of experiments and lab reports or can be written as a paper itself.</a:t>
            </a:r>
            <a:endParaRPr lang="en-IN" sz="2000" dirty="0"/>
          </a:p>
        </p:txBody>
      </p:sp>
      <p:pic>
        <p:nvPicPr>
          <p:cNvPr id="4"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292100" y="6211669"/>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IN"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pPr algn="ct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u="sng" dirty="0" smtClean="0">
                <a:solidFill>
                  <a:srgbClr val="002060"/>
                </a:solidFill>
                <a:effectLst>
                  <a:outerShdw blurRad="38100" dist="38100" dir="2700000" algn="tl">
                    <a:srgbClr val="000000">
                      <a:alpha val="43137"/>
                    </a:srgbClr>
                  </a:outerShdw>
                </a:effectLst>
              </a:rPr>
              <a:t>Proposed Model</a:t>
            </a:r>
            <a:endParaRPr lang="en-IN" sz="4400" u="sng" dirty="0">
              <a:solidFill>
                <a:srgbClr val="002060"/>
              </a:solidFill>
              <a:effectLst>
                <a:outerShdw blurRad="38100" dist="38100" dir="2700000" algn="tl">
                  <a:srgbClr val="000000">
                    <a:alpha val="43137"/>
                  </a:srgbClr>
                </a:outerShdw>
              </a:effectLst>
            </a:endParaRPr>
          </a:p>
        </p:txBody>
      </p:sp>
      <p:pic>
        <p:nvPicPr>
          <p:cNvPr id="5" name="Content Placeholder 4" descr="pic 5.jfif"/>
          <p:cNvPicPr>
            <a:picLocks noGrp="1" noChangeAspect="1"/>
          </p:cNvPicPr>
          <p:nvPr>
            <p:ph idx="1"/>
          </p:nvPr>
        </p:nvPicPr>
        <p:blipFill>
          <a:blip r:embed="rId2" cstate="print"/>
          <a:stretch>
            <a:fillRect/>
          </a:stretch>
        </p:blipFill>
        <p:spPr>
          <a:xfrm>
            <a:off x="2349695" y="1516063"/>
            <a:ext cx="4444610" cy="4770436"/>
          </a:xfrm>
        </p:spPr>
      </p:pic>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0" y="6396335"/>
            <a:ext cx="1476686" cy="276999"/>
          </a:xfrm>
          <a:prstGeom prst="rect">
            <a:avLst/>
          </a:prstGeom>
          <a:noFill/>
        </p:spPr>
        <p:txBody>
          <a:bodyPr wrap="none" rtlCol="0">
            <a:spAutoFit/>
          </a:bodyPr>
          <a:lstStyle/>
          <a:p>
            <a:r>
              <a:rPr lang="en-US" sz="1200" dirty="0" smtClean="0">
                <a:solidFill>
                  <a:srgbClr val="045C75"/>
                </a:solidFill>
                <a:latin typeface="Constantia" panose="02030602050306030303" pitchFamily="18" charset="0"/>
              </a:rPr>
              <a:t>Dept. of CSE, </a:t>
            </a:r>
            <a:r>
              <a:rPr lang="en-US" sz="1200" dirty="0" smtClean="0">
                <a:solidFill>
                  <a:srgbClr val="045C75"/>
                </a:solidFill>
                <a:latin typeface="Constantia" panose="02030602050306030303" pitchFamily="18" charset="0"/>
              </a:rPr>
              <a:t>MSIT</a:t>
            </a:r>
            <a:endParaRPr lang="en-IN" sz="1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1581</TotalTime>
  <Words>915</Words>
  <Application>Microsoft Office PowerPoint</Application>
  <PresentationFormat>On-screen Show (4:3)</PresentationFormat>
  <Paragraphs>90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Slide 1</vt:lpstr>
      <vt:lpstr>Slide 2</vt:lpstr>
      <vt:lpstr>Introduction           </vt:lpstr>
      <vt:lpstr>Motivation</vt:lpstr>
      <vt:lpstr> Objectives              </vt:lpstr>
      <vt:lpstr>Features</vt:lpstr>
      <vt:lpstr>Outcomes</vt:lpstr>
      <vt:lpstr>  Literature Review</vt:lpstr>
      <vt:lpstr>   Proposed Model</vt:lpstr>
      <vt:lpstr>Result Analysis</vt:lpstr>
      <vt:lpstr>Slide 11</vt:lpstr>
      <vt:lpstr>Slide 12</vt:lpstr>
      <vt:lpstr>Slide 13</vt:lpstr>
      <vt:lpstr>Conclusion &amp; Future Scope</vt:lpstr>
      <vt:lpstr>References</vt:lpstr>
      <vt:lpstr>Acknowledgement</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MRINAL</dc:creator>
  <cp:lastModifiedBy>Soumajit</cp:lastModifiedBy>
  <cp:revision>214</cp:revision>
  <dcterms:modified xsi:type="dcterms:W3CDTF">2021-08-17T07:34:12Z</dcterms:modified>
</cp:coreProperties>
</file>