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59" r:id="rId3"/>
    <p:sldId id="260" r:id="rId4"/>
    <p:sldId id="261" r:id="rId5"/>
    <p:sldId id="314" r:id="rId6"/>
    <p:sldId id="262" r:id="rId7"/>
    <p:sldId id="315" r:id="rId8"/>
    <p:sldId id="263" r:id="rId9"/>
    <p:sldId id="316" r:id="rId10"/>
    <p:sldId id="325" r:id="rId11"/>
    <p:sldId id="320" r:id="rId12"/>
    <p:sldId id="268" r:id="rId13"/>
    <p:sldId id="319" r:id="rId14"/>
    <p:sldId id="318" r:id="rId15"/>
    <p:sldId id="326" r:id="rId16"/>
    <p:sldId id="321" r:id="rId17"/>
    <p:sldId id="327" r:id="rId18"/>
    <p:sldId id="267" r:id="rId19"/>
    <p:sldId id="322" r:id="rId20"/>
    <p:sldId id="328" r:id="rId21"/>
    <p:sldId id="323" r:id="rId22"/>
    <p:sldId id="324" r:id="rId23"/>
  </p:sldIdLst>
  <p:sldSz cx="9144000" cy="5143500" type="screen16x9"/>
  <p:notesSz cx="6858000" cy="9144000"/>
  <p:embeddedFontLst>
    <p:embeddedFont>
      <p:font typeface="Albert Sans" panose="020B0604020202020204" charset="0"/>
      <p:regular r:id="rId25"/>
      <p:bold r:id="rId26"/>
      <p:italic r:id="rId27"/>
      <p:boldItalic r:id="rId28"/>
    </p:embeddedFont>
    <p:embeddedFont>
      <p:font typeface="Bebas Neue" panose="020B0606020202050201" pitchFamily="34" charset="0"/>
      <p:regular r:id="rId29"/>
    </p:embeddedFont>
    <p:embeddedFont>
      <p:font typeface="Marcellus" panose="020B0604020202020204" charset="0"/>
      <p:regular r:id="rId30"/>
    </p:embeddedFont>
    <p:embeddedFont>
      <p:font typeface="Nunito Light"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D2EEA3-6AF0-44D9-A22F-996CA77801ED}">
  <a:tblStyle styleId="{B0D2EEA3-6AF0-44D9-A22F-996CA77801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5D4C1C-A089-4278-9286-FB77B69E494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88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293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876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26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098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824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194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24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669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824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702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0" name="Google Shape;10;p2"/>
          <p:cNvSpPr txBox="1">
            <a:spLocks noGrp="1"/>
          </p:cNvSpPr>
          <p:nvPr>
            <p:ph type="ctrTitle"/>
          </p:nvPr>
        </p:nvSpPr>
        <p:spPr>
          <a:xfrm>
            <a:off x="713225" y="678300"/>
            <a:ext cx="3955800" cy="28188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4190900"/>
            <a:ext cx="3955800" cy="413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2" name="Google Shape;12;p2"/>
          <p:cNvCxnSpPr/>
          <p:nvPr/>
        </p:nvCxnSpPr>
        <p:spPr>
          <a:xfrm>
            <a:off x="-7775" y="539500"/>
            <a:ext cx="9149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5"/>
        <p:cNvGrpSpPr/>
        <p:nvPr/>
      </p:nvGrpSpPr>
      <p:grpSpPr>
        <a:xfrm>
          <a:off x="0" y="0"/>
          <a:ext cx="0" cy="0"/>
          <a:chOff x="0" y="0"/>
          <a:chExt cx="0" cy="0"/>
        </a:xfrm>
      </p:grpSpPr>
      <p:pic>
        <p:nvPicPr>
          <p:cNvPr id="116" name="Google Shape;116;p20"/>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17" name="Google Shape;117;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 name="Google Shape;118;p20"/>
          <p:cNvSpPr txBox="1">
            <a:spLocks noGrp="1"/>
          </p:cNvSpPr>
          <p:nvPr>
            <p:ph type="subTitle" idx="1"/>
          </p:nvPr>
        </p:nvSpPr>
        <p:spPr>
          <a:xfrm>
            <a:off x="4134073" y="1648175"/>
            <a:ext cx="3033900" cy="2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20"/>
          <p:cNvSpPr txBox="1">
            <a:spLocks noGrp="1"/>
          </p:cNvSpPr>
          <p:nvPr>
            <p:ph type="subTitle" idx="2"/>
          </p:nvPr>
        </p:nvSpPr>
        <p:spPr>
          <a:xfrm>
            <a:off x="713225" y="1648175"/>
            <a:ext cx="3033900" cy="21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20"/>
          <p:cNvSpPr/>
          <p:nvPr/>
        </p:nvSpPr>
        <p:spPr>
          <a:xfrm>
            <a:off x="8430775" y="-100"/>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20"/>
          <p:cNvCxnSpPr/>
          <p:nvPr/>
        </p:nvCxnSpPr>
        <p:spPr>
          <a:xfrm>
            <a:off x="714925" y="4604000"/>
            <a:ext cx="7715700" cy="0"/>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20"/>
          <p:cNvCxnSpPr/>
          <p:nvPr/>
        </p:nvCxnSpPr>
        <p:spPr>
          <a:xfrm>
            <a:off x="714925" y="539500"/>
            <a:ext cx="77157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1"/>
        <p:cNvGrpSpPr/>
        <p:nvPr/>
      </p:nvGrpSpPr>
      <p:grpSpPr>
        <a:xfrm>
          <a:off x="0" y="0"/>
          <a:ext cx="0" cy="0"/>
          <a:chOff x="0" y="0"/>
          <a:chExt cx="0" cy="0"/>
        </a:xfrm>
      </p:grpSpPr>
      <p:pic>
        <p:nvPicPr>
          <p:cNvPr id="212" name="Google Shape;212;p30"/>
          <p:cNvPicPr preferRelativeResize="0"/>
          <p:nvPr/>
        </p:nvPicPr>
        <p:blipFill rotWithShape="1">
          <a:blip r:embed="rId2">
            <a:alphaModFix amt="52000"/>
          </a:blip>
          <a:srcRect t="24902"/>
          <a:stretch/>
        </p:blipFill>
        <p:spPr>
          <a:xfrm>
            <a:off x="2" y="0"/>
            <a:ext cx="9144003" cy="5143498"/>
          </a:xfrm>
          <a:prstGeom prst="rect">
            <a:avLst/>
          </a:prstGeom>
          <a:noFill/>
          <a:ln>
            <a:noFill/>
          </a:ln>
        </p:spPr>
      </p:pic>
      <p:cxnSp>
        <p:nvCxnSpPr>
          <p:cNvPr id="213" name="Google Shape;213;p30"/>
          <p:cNvCxnSpPr/>
          <p:nvPr/>
        </p:nvCxnSpPr>
        <p:spPr>
          <a:xfrm>
            <a:off x="713225" y="-3975"/>
            <a:ext cx="0" cy="5153400"/>
          </a:xfrm>
          <a:prstGeom prst="straightConnector1">
            <a:avLst/>
          </a:prstGeom>
          <a:noFill/>
          <a:ln w="9525" cap="flat" cmpd="sng">
            <a:solidFill>
              <a:schemeClr val="dk1"/>
            </a:solidFill>
            <a:prstDash val="solid"/>
            <a:round/>
            <a:headEnd type="none" w="med" len="med"/>
            <a:tailEnd type="none" w="med" len="med"/>
          </a:ln>
        </p:spPr>
      </p:cxnSp>
      <p:cxnSp>
        <p:nvCxnSpPr>
          <p:cNvPr id="214" name="Google Shape;214;p30"/>
          <p:cNvCxnSpPr/>
          <p:nvPr/>
        </p:nvCxnSpPr>
        <p:spPr>
          <a:xfrm>
            <a:off x="8430775" y="-3975"/>
            <a:ext cx="0" cy="5153400"/>
          </a:xfrm>
          <a:prstGeom prst="straightConnector1">
            <a:avLst/>
          </a:prstGeom>
          <a:noFill/>
          <a:ln w="9525" cap="flat" cmpd="sng">
            <a:solidFill>
              <a:schemeClr val="dk1"/>
            </a:solidFill>
            <a:prstDash val="solid"/>
            <a:round/>
            <a:headEnd type="none" w="med" len="med"/>
            <a:tailEnd type="none" w="med" len="med"/>
          </a:ln>
        </p:spPr>
      </p:cxnSp>
      <p:sp>
        <p:nvSpPr>
          <p:cNvPr id="215" name="Google Shape;215;p30"/>
          <p:cNvSpPr/>
          <p:nvPr/>
        </p:nvSpPr>
        <p:spPr>
          <a:xfrm>
            <a:off x="0" y="4604000"/>
            <a:ext cx="91440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5" name="Google Shape;15;p3"/>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077925" y="3458588"/>
            <a:ext cx="1220400" cy="8418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5289325" y="3719875"/>
            <a:ext cx="2763300" cy="640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cxnSp>
        <p:nvCxnSpPr>
          <p:cNvPr id="18" name="Google Shape;18;p3"/>
          <p:cNvCxnSpPr/>
          <p:nvPr/>
        </p:nvCxnSpPr>
        <p:spPr>
          <a:xfrm>
            <a:off x="-7775" y="539500"/>
            <a:ext cx="9149400" cy="0"/>
          </a:xfrm>
          <a:prstGeom prst="straightConnector1">
            <a:avLst/>
          </a:prstGeom>
          <a:noFill/>
          <a:ln w="9525" cap="flat" cmpd="sng">
            <a:solidFill>
              <a:srgbClr val="081004"/>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21" name="Google Shape;21;p4"/>
          <p:cNvSpPr txBox="1">
            <a:spLocks noGrp="1"/>
          </p:cNvSpPr>
          <p:nvPr>
            <p:ph type="title"/>
          </p:nvPr>
        </p:nvSpPr>
        <p:spPr>
          <a:xfrm>
            <a:off x="720000" y="538544"/>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20000" y="1017725"/>
            <a:ext cx="7704000" cy="361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3" name="Google Shape;23;p4"/>
          <p:cNvSpPr/>
          <p:nvPr/>
        </p:nvSpPr>
        <p:spPr>
          <a:xfrm>
            <a:off x="8430775" y="-125"/>
            <a:ext cx="71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4"/>
          <p:cNvCxnSpPr/>
          <p:nvPr/>
        </p:nvCxnSpPr>
        <p:spPr>
          <a:xfrm>
            <a:off x="8431825" y="-875"/>
            <a:ext cx="0" cy="5134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pic>
        <p:nvPicPr>
          <p:cNvPr id="41" name="Google Shape;41;p7"/>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42" name="Google Shape;42;p7"/>
          <p:cNvSpPr txBox="1">
            <a:spLocks noGrp="1"/>
          </p:cNvSpPr>
          <p:nvPr>
            <p:ph type="title"/>
          </p:nvPr>
        </p:nvSpPr>
        <p:spPr>
          <a:xfrm>
            <a:off x="4598275" y="539500"/>
            <a:ext cx="3832500" cy="1078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7"/>
          <p:cNvSpPr txBox="1">
            <a:spLocks noGrp="1"/>
          </p:cNvSpPr>
          <p:nvPr>
            <p:ph type="subTitle" idx="1"/>
          </p:nvPr>
        </p:nvSpPr>
        <p:spPr>
          <a:xfrm>
            <a:off x="4598275" y="2480900"/>
            <a:ext cx="3832500" cy="2043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cxnSp>
        <p:nvCxnSpPr>
          <p:cNvPr id="44" name="Google Shape;44;p7"/>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7"/>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pic>
        <p:nvPicPr>
          <p:cNvPr id="47" name="Google Shape;47;p8"/>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48" name="Google Shape;48;p8"/>
          <p:cNvSpPr txBox="1">
            <a:spLocks noGrp="1"/>
          </p:cNvSpPr>
          <p:nvPr>
            <p:ph type="title"/>
          </p:nvPr>
        </p:nvSpPr>
        <p:spPr>
          <a:xfrm>
            <a:off x="2059225" y="1423875"/>
            <a:ext cx="5025600" cy="153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9" name="Google Shape;49;p8"/>
          <p:cNvCxnSpPr/>
          <p:nvPr/>
        </p:nvCxnSpPr>
        <p:spPr>
          <a:xfrm>
            <a:off x="-7775" y="539500"/>
            <a:ext cx="9149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pic>
        <p:nvPicPr>
          <p:cNvPr id="51" name="Google Shape;51;p9"/>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52" name="Google Shape;52;p9"/>
          <p:cNvSpPr txBox="1">
            <a:spLocks noGrp="1"/>
          </p:cNvSpPr>
          <p:nvPr>
            <p:ph type="title"/>
          </p:nvPr>
        </p:nvSpPr>
        <p:spPr>
          <a:xfrm>
            <a:off x="713225" y="888700"/>
            <a:ext cx="3683400" cy="131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3" name="Google Shape;53;p9"/>
          <p:cNvSpPr txBox="1">
            <a:spLocks noGrp="1"/>
          </p:cNvSpPr>
          <p:nvPr>
            <p:ph type="subTitle" idx="1"/>
          </p:nvPr>
        </p:nvSpPr>
        <p:spPr>
          <a:xfrm>
            <a:off x="713225" y="3679200"/>
            <a:ext cx="3683400" cy="92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54" name="Google Shape;54;p9"/>
          <p:cNvSpPr>
            <a:spLocks noGrp="1"/>
          </p:cNvSpPr>
          <p:nvPr>
            <p:ph type="pic" idx="2"/>
          </p:nvPr>
        </p:nvSpPr>
        <p:spPr>
          <a:xfrm>
            <a:off x="5495624" y="825474"/>
            <a:ext cx="3207000" cy="3894000"/>
          </a:xfrm>
          <a:prstGeom prst="rect">
            <a:avLst/>
          </a:prstGeom>
          <a:noFill/>
          <a:ln w="9525" cap="flat" cmpd="sng">
            <a:solidFill>
              <a:schemeClr val="dk1"/>
            </a:solidFill>
            <a:prstDash val="solid"/>
            <a:round/>
            <a:headEnd type="none" w="sm" len="sm"/>
            <a:tailEnd type="none" w="sm" len="sm"/>
          </a:ln>
        </p:spPr>
      </p:sp>
      <p:cxnSp>
        <p:nvCxnSpPr>
          <p:cNvPr id="55" name="Google Shape;55;p9"/>
          <p:cNvCxnSpPr/>
          <p:nvPr/>
        </p:nvCxnSpPr>
        <p:spPr>
          <a:xfrm>
            <a:off x="-7775" y="539500"/>
            <a:ext cx="9149400" cy="0"/>
          </a:xfrm>
          <a:prstGeom prst="straightConnector1">
            <a:avLst/>
          </a:prstGeom>
          <a:noFill/>
          <a:ln w="9525" cap="flat" cmpd="sng">
            <a:solidFill>
              <a:srgbClr val="081004"/>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8"/>
        <p:cNvGrpSpPr/>
        <p:nvPr/>
      </p:nvGrpSpPr>
      <p:grpSpPr>
        <a:xfrm>
          <a:off x="0" y="0"/>
          <a:ext cx="0" cy="0"/>
          <a:chOff x="0" y="0"/>
          <a:chExt cx="0" cy="0"/>
        </a:xfrm>
      </p:grpSpPr>
      <p:pic>
        <p:nvPicPr>
          <p:cNvPr id="79" name="Google Shape;79;p14"/>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80" name="Google Shape;80;p14"/>
          <p:cNvSpPr txBox="1">
            <a:spLocks noGrp="1"/>
          </p:cNvSpPr>
          <p:nvPr>
            <p:ph type="title"/>
          </p:nvPr>
        </p:nvSpPr>
        <p:spPr>
          <a:xfrm>
            <a:off x="4183075" y="4072100"/>
            <a:ext cx="4247700" cy="531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1" name="Google Shape;81;p14"/>
          <p:cNvSpPr txBox="1">
            <a:spLocks noGrp="1"/>
          </p:cNvSpPr>
          <p:nvPr>
            <p:ph type="subTitle" idx="1"/>
          </p:nvPr>
        </p:nvSpPr>
        <p:spPr>
          <a:xfrm>
            <a:off x="4182850" y="737200"/>
            <a:ext cx="4247700" cy="239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cxnSp>
        <p:nvCxnSpPr>
          <p:cNvPr id="82" name="Google Shape;82;p14"/>
          <p:cNvCxnSpPr/>
          <p:nvPr/>
        </p:nvCxnSpPr>
        <p:spPr>
          <a:xfrm>
            <a:off x="-7775" y="539500"/>
            <a:ext cx="9149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6"/>
        <p:cNvGrpSpPr/>
        <p:nvPr/>
      </p:nvGrpSpPr>
      <p:grpSpPr>
        <a:xfrm>
          <a:off x="0" y="0"/>
          <a:ext cx="0" cy="0"/>
          <a:chOff x="0" y="0"/>
          <a:chExt cx="0" cy="0"/>
        </a:xfrm>
      </p:grpSpPr>
      <p:pic>
        <p:nvPicPr>
          <p:cNvPr id="107" name="Google Shape;107;p19"/>
          <p:cNvPicPr preferRelativeResize="0"/>
          <p:nvPr/>
        </p:nvPicPr>
        <p:blipFill rotWithShape="1">
          <a:blip r:embed="rId2">
            <a:alphaModFix amt="52000"/>
          </a:blip>
          <a:srcRect t="24902"/>
          <a:stretch/>
        </p:blipFill>
        <p:spPr>
          <a:xfrm>
            <a:off x="2" y="0"/>
            <a:ext cx="9144003" cy="5143498"/>
          </a:xfrm>
          <a:prstGeom prst="rect">
            <a:avLst/>
          </a:prstGeom>
          <a:noFill/>
          <a:ln>
            <a:noFill/>
          </a:ln>
        </p:spPr>
      </p:pic>
      <p:sp>
        <p:nvSpPr>
          <p:cNvPr id="108" name="Google Shape;108;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19"/>
          <p:cNvSpPr txBox="1">
            <a:spLocks noGrp="1"/>
          </p:cNvSpPr>
          <p:nvPr>
            <p:ph type="subTitle" idx="1"/>
          </p:nvPr>
        </p:nvSpPr>
        <p:spPr>
          <a:xfrm>
            <a:off x="4923249" y="2969300"/>
            <a:ext cx="2505600" cy="8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 name="Google Shape;110;p19"/>
          <p:cNvSpPr txBox="1">
            <a:spLocks noGrp="1"/>
          </p:cNvSpPr>
          <p:nvPr>
            <p:ph type="subTitle" idx="2"/>
          </p:nvPr>
        </p:nvSpPr>
        <p:spPr>
          <a:xfrm>
            <a:off x="1715375" y="2969300"/>
            <a:ext cx="2505600" cy="8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9"/>
          <p:cNvSpPr txBox="1">
            <a:spLocks noGrp="1"/>
          </p:cNvSpPr>
          <p:nvPr>
            <p:ph type="subTitle" idx="3"/>
          </p:nvPr>
        </p:nvSpPr>
        <p:spPr>
          <a:xfrm>
            <a:off x="1715375" y="2481675"/>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2" name="Google Shape;112;p19"/>
          <p:cNvSpPr txBox="1">
            <a:spLocks noGrp="1"/>
          </p:cNvSpPr>
          <p:nvPr>
            <p:ph type="subTitle" idx="4"/>
          </p:nvPr>
        </p:nvSpPr>
        <p:spPr>
          <a:xfrm>
            <a:off x="4923250" y="2481675"/>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1"/>
                </a:solidFill>
                <a:latin typeface="Marcellus"/>
                <a:ea typeface="Marcellus"/>
                <a:cs typeface="Marcellus"/>
                <a:sym typeface="Marcellu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13" name="Google Shape;113;p19"/>
          <p:cNvCxnSpPr/>
          <p:nvPr/>
        </p:nvCxnSpPr>
        <p:spPr>
          <a:xfrm>
            <a:off x="713225" y="539500"/>
            <a:ext cx="7717500" cy="0"/>
          </a:xfrm>
          <a:prstGeom prst="straightConnector1">
            <a:avLst/>
          </a:prstGeom>
          <a:noFill/>
          <a:ln w="9525" cap="flat" cmpd="sng">
            <a:solidFill>
              <a:schemeClr val="dk1"/>
            </a:solidFill>
            <a:prstDash val="solid"/>
            <a:round/>
            <a:headEnd type="none" w="med" len="med"/>
            <a:tailEnd type="none" w="med" len="med"/>
          </a:ln>
        </p:spPr>
      </p:cxnSp>
      <p:cxnSp>
        <p:nvCxnSpPr>
          <p:cNvPr id="114" name="Google Shape;114;p19"/>
          <p:cNvCxnSpPr/>
          <p:nvPr/>
        </p:nvCxnSpPr>
        <p:spPr>
          <a:xfrm>
            <a:off x="713225" y="4604000"/>
            <a:ext cx="7717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rcellus"/>
              <a:buNone/>
              <a:defRPr sz="3000">
                <a:solidFill>
                  <a:schemeClr val="dk1"/>
                </a:solidFill>
                <a:latin typeface="Marcellus"/>
                <a:ea typeface="Marcellus"/>
                <a:cs typeface="Marcellus"/>
                <a:sym typeface="Marcellu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160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1600"/>
              </a:spcBef>
              <a:spcAft>
                <a:spcPts val="160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60" r:id="rId8"/>
    <p:sldLayoutId id="2147483665" r:id="rId9"/>
    <p:sldLayoutId id="2147483666" r:id="rId10"/>
    <p:sldLayoutId id="214748367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ctrTitle"/>
          </p:nvPr>
        </p:nvSpPr>
        <p:spPr>
          <a:xfrm>
            <a:off x="261258" y="678300"/>
            <a:ext cx="4898569" cy="28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br>
              <a:rPr lang="en" dirty="0"/>
            </a:br>
            <a:r>
              <a:rPr lang="en" sz="2800" dirty="0"/>
              <a:t>water_potability.csv</a:t>
            </a:r>
            <a:endParaRPr dirty="0"/>
          </a:p>
        </p:txBody>
      </p:sp>
      <p:sp>
        <p:nvSpPr>
          <p:cNvPr id="228" name="Google Shape;228;p34"/>
          <p:cNvSpPr/>
          <p:nvPr/>
        </p:nvSpPr>
        <p:spPr>
          <a:xfrm>
            <a:off x="4949775" y="2807625"/>
            <a:ext cx="4193100" cy="232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 name="Google Shape;231;p34"/>
          <p:cNvCxnSpPr/>
          <p:nvPr/>
        </p:nvCxnSpPr>
        <p:spPr>
          <a:xfrm>
            <a:off x="4950950" y="548375"/>
            <a:ext cx="0" cy="458910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34"/>
          <p:cNvCxnSpPr/>
          <p:nvPr/>
        </p:nvCxnSpPr>
        <p:spPr>
          <a:xfrm>
            <a:off x="4950975" y="2807675"/>
            <a:ext cx="4190700" cy="0"/>
          </a:xfrm>
          <a:prstGeom prst="straightConnector1">
            <a:avLst/>
          </a:prstGeom>
          <a:noFill/>
          <a:ln w="9525" cap="flat" cmpd="sng">
            <a:solidFill>
              <a:schemeClr val="dk1"/>
            </a:solidFill>
            <a:prstDash val="solid"/>
            <a:round/>
            <a:headEnd type="none" w="med" len="med"/>
            <a:tailEnd type="none" w="med" len="med"/>
          </a:ln>
        </p:spPr>
      </p:cxnSp>
      <p:sp>
        <p:nvSpPr>
          <p:cNvPr id="233" name="Google Shape;233;p34">
            <a:hlinkClick r:id="" action="ppaction://hlinkshowjump?jump=nextslide"/>
          </p:cNvPr>
          <p:cNvSpPr/>
          <p:nvPr/>
        </p:nvSpPr>
        <p:spPr>
          <a:xfrm>
            <a:off x="6552945" y="1269680"/>
            <a:ext cx="986747" cy="807805"/>
          </a:xfrm>
          <a:custGeom>
            <a:avLst/>
            <a:gdLst/>
            <a:ahLst/>
            <a:cxnLst/>
            <a:rect l="l" t="t" r="r" b="b"/>
            <a:pathLst>
              <a:path w="255634" h="209276" extrusionOk="0">
                <a:moveTo>
                  <a:pt x="176800" y="0"/>
                </a:moveTo>
                <a:lnTo>
                  <a:pt x="176115" y="514"/>
                </a:lnTo>
                <a:lnTo>
                  <a:pt x="254433" y="104213"/>
                </a:lnTo>
                <a:lnTo>
                  <a:pt x="0" y="104213"/>
                </a:lnTo>
                <a:lnTo>
                  <a:pt x="0" y="105070"/>
                </a:lnTo>
                <a:lnTo>
                  <a:pt x="254433" y="105070"/>
                </a:lnTo>
                <a:lnTo>
                  <a:pt x="176115" y="208762"/>
                </a:lnTo>
                <a:lnTo>
                  <a:pt x="176800" y="209276"/>
                </a:lnTo>
                <a:lnTo>
                  <a:pt x="255633" y="104898"/>
                </a:lnTo>
                <a:lnTo>
                  <a:pt x="255633" y="104384"/>
                </a:lnTo>
                <a:lnTo>
                  <a:pt x="17680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34"/>
          <p:cNvGrpSpPr/>
          <p:nvPr/>
        </p:nvGrpSpPr>
        <p:grpSpPr>
          <a:xfrm>
            <a:off x="5553157" y="3497031"/>
            <a:ext cx="2988680" cy="1640333"/>
            <a:chOff x="6146925" y="3426425"/>
            <a:chExt cx="1789200" cy="982000"/>
          </a:xfrm>
        </p:grpSpPr>
        <p:cxnSp>
          <p:nvCxnSpPr>
            <p:cNvPr id="235" name="Google Shape;235;p34"/>
            <p:cNvCxnSpPr/>
            <p:nvPr/>
          </p:nvCxnSpPr>
          <p:spPr>
            <a:xfrm rot="10800000">
              <a:off x="7060900" y="3426425"/>
              <a:ext cx="0" cy="97230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34"/>
            <p:cNvCxnSpPr/>
            <p:nvPr/>
          </p:nvCxnSpPr>
          <p:spPr>
            <a:xfrm>
              <a:off x="6146925" y="4408425"/>
              <a:ext cx="17892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4"/>
            <p:cNvCxnSpPr/>
            <p:nvPr/>
          </p:nvCxnSpPr>
          <p:spPr>
            <a:xfrm rot="10800000" flipH="1">
              <a:off x="7060900" y="3844625"/>
              <a:ext cx="826500" cy="55410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34"/>
            <p:cNvCxnSpPr/>
            <p:nvPr/>
          </p:nvCxnSpPr>
          <p:spPr>
            <a:xfrm rot="10800000" flipH="1">
              <a:off x="7060900" y="3533225"/>
              <a:ext cx="427800" cy="86550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34"/>
            <p:cNvCxnSpPr/>
            <p:nvPr/>
          </p:nvCxnSpPr>
          <p:spPr>
            <a:xfrm rot="10800000">
              <a:off x="6234400" y="3849275"/>
              <a:ext cx="826500" cy="55410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34"/>
            <p:cNvCxnSpPr/>
            <p:nvPr/>
          </p:nvCxnSpPr>
          <p:spPr>
            <a:xfrm rot="10800000">
              <a:off x="6633100" y="3537875"/>
              <a:ext cx="427800" cy="865500"/>
            </a:xfrm>
            <a:prstGeom prst="straightConnector1">
              <a:avLst/>
            </a:prstGeom>
            <a:noFill/>
            <a:ln w="9525" cap="flat" cmpd="sng">
              <a:solidFill>
                <a:schemeClr val="dk1"/>
              </a:solidFill>
              <a:prstDash val="solid"/>
              <a:round/>
              <a:headEnd type="none" w="med" len="med"/>
              <a:tailEnd type="none" w="med" len="med"/>
            </a:ln>
          </p:spPr>
        </p:cxnSp>
      </p:grpSp>
      <p:sp>
        <p:nvSpPr>
          <p:cNvPr id="7" name="Subtitle 6">
            <a:extLst>
              <a:ext uri="{FF2B5EF4-FFF2-40B4-BE49-F238E27FC236}">
                <a16:creationId xmlns:a16="http://schemas.microsoft.com/office/drawing/2014/main" id="{854A9FA8-F812-BA19-48AD-0A0227BE4030}"/>
              </a:ext>
            </a:extLst>
          </p:cNvPr>
          <p:cNvSpPr>
            <a:spLocks noGrp="1"/>
          </p:cNvSpPr>
          <p:nvPr>
            <p:ph type="subTitle" idx="1"/>
          </p:nvPr>
        </p:nvSpPr>
        <p:spPr>
          <a:xfrm>
            <a:off x="713225" y="3776193"/>
            <a:ext cx="2888133" cy="838797"/>
          </a:xfrm>
        </p:spPr>
        <p:txBody>
          <a:bodyPr/>
          <a:lstStyle/>
          <a:p>
            <a:pPr marL="152400" indent="0"/>
            <a:r>
              <a:rPr lang="en-IN" dirty="0"/>
              <a:t>Soumya </a:t>
            </a:r>
            <a:r>
              <a:rPr lang="en-IN" dirty="0" err="1"/>
              <a:t>Kataria</a:t>
            </a:r>
            <a:br>
              <a:rPr lang="en-IN" dirty="0"/>
            </a:br>
            <a:r>
              <a:rPr lang="en-IN" dirty="0"/>
              <a:t>Student ID: 100897536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CLASSIFICATION REPORT</a:t>
            </a:r>
          </a:p>
        </p:txBody>
      </p:sp>
      <p:sp>
        <p:nvSpPr>
          <p:cNvPr id="288" name="Google Shape;288;p38"/>
          <p:cNvSpPr txBox="1">
            <a:spLocks noGrp="1"/>
          </p:cNvSpPr>
          <p:nvPr>
            <p:ph type="title" idx="2"/>
          </p:nvPr>
        </p:nvSpPr>
        <p:spPr>
          <a:xfrm>
            <a:off x="930728" y="3461625"/>
            <a:ext cx="150639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289" name="Google Shape;289;p38"/>
          <p:cNvSpPr txBox="1">
            <a:spLocks noGrp="1"/>
          </p:cNvSpPr>
          <p:nvPr>
            <p:ph type="subTitle" idx="1"/>
          </p:nvPr>
        </p:nvSpPr>
        <p:spPr>
          <a:xfrm>
            <a:off x="2196194" y="3750725"/>
            <a:ext cx="6155871" cy="640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CLASSIFICATION REPORT FOR LOGISTIC REGRESSION AND NAÏVE BAYES </a:t>
            </a:r>
          </a:p>
        </p:txBody>
      </p:sp>
    </p:spTree>
    <p:extLst>
      <p:ext uri="{BB962C8B-B14F-4D97-AF65-F5344CB8AC3E}">
        <p14:creationId xmlns:p14="http://schemas.microsoft.com/office/powerpoint/2010/main" val="379779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46"/>
          <p:cNvSpPr txBox="1">
            <a:spLocks noGrp="1"/>
          </p:cNvSpPr>
          <p:nvPr>
            <p:ph type="title"/>
          </p:nvPr>
        </p:nvSpPr>
        <p:spPr>
          <a:xfrm rot="16200000">
            <a:off x="-349150" y="2659679"/>
            <a:ext cx="4247700" cy="53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CLASSIFICATION REPORT</a:t>
            </a:r>
          </a:p>
        </p:txBody>
      </p:sp>
      <p:cxnSp>
        <p:nvCxnSpPr>
          <p:cNvPr id="469" name="Google Shape;469;p46"/>
          <p:cNvCxnSpPr/>
          <p:nvPr/>
        </p:nvCxnSpPr>
        <p:spPr>
          <a:xfrm>
            <a:off x="2040650" y="548375"/>
            <a:ext cx="0" cy="4618500"/>
          </a:xfrm>
          <a:prstGeom prst="straightConnector1">
            <a:avLst/>
          </a:prstGeom>
          <a:noFill/>
          <a:ln w="9525" cap="flat" cmpd="sng">
            <a:solidFill>
              <a:schemeClr val="dk1"/>
            </a:solidFill>
            <a:prstDash val="solid"/>
            <a:round/>
            <a:headEnd type="none" w="med" len="med"/>
            <a:tailEnd type="none" w="med" len="med"/>
          </a:ln>
        </p:spPr>
      </p:cxnSp>
      <p:sp>
        <p:nvSpPr>
          <p:cNvPr id="470" name="Google Shape;470;p46"/>
          <p:cNvSpPr/>
          <p:nvPr/>
        </p:nvSpPr>
        <p:spPr>
          <a:xfrm flipH="1">
            <a:off x="125" y="548375"/>
            <a:ext cx="713100" cy="4595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66;p46">
            <a:extLst>
              <a:ext uri="{FF2B5EF4-FFF2-40B4-BE49-F238E27FC236}">
                <a16:creationId xmlns:a16="http://schemas.microsoft.com/office/drawing/2014/main" id="{DA52B6DE-8521-E46E-BC1E-DEAA1B475568}"/>
              </a:ext>
            </a:extLst>
          </p:cNvPr>
          <p:cNvSpPr txBox="1">
            <a:spLocks/>
          </p:cNvSpPr>
          <p:nvPr/>
        </p:nvSpPr>
        <p:spPr>
          <a:xfrm rot="16200000">
            <a:off x="-1544763" y="2406275"/>
            <a:ext cx="4247700" cy="531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Marcellus"/>
              <a:buNone/>
              <a:defRPr sz="2500" b="0" i="0" u="none" strike="noStrike" cap="none">
                <a:solidFill>
                  <a:schemeClr val="dk1"/>
                </a:solidFill>
                <a:latin typeface="Marcellus"/>
                <a:ea typeface="Marcellus"/>
                <a:cs typeface="Marcellus"/>
                <a:sym typeface="Marcellus"/>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1800" dirty="0"/>
              <a:t>LOGISTIC REGRESSION </a:t>
            </a:r>
          </a:p>
        </p:txBody>
      </p:sp>
      <p:sp>
        <p:nvSpPr>
          <p:cNvPr id="4" name="TextBox 3">
            <a:extLst>
              <a:ext uri="{FF2B5EF4-FFF2-40B4-BE49-F238E27FC236}">
                <a16:creationId xmlns:a16="http://schemas.microsoft.com/office/drawing/2014/main" id="{9DE8829F-6E32-AED3-66B0-AA939B0A1294}"/>
              </a:ext>
            </a:extLst>
          </p:cNvPr>
          <p:cNvSpPr txBox="1"/>
          <p:nvPr/>
        </p:nvSpPr>
        <p:spPr>
          <a:xfrm>
            <a:off x="2172463" y="3626524"/>
            <a:ext cx="5768067" cy="1169551"/>
          </a:xfrm>
          <a:prstGeom prst="rect">
            <a:avLst/>
          </a:prstGeom>
          <a:noFill/>
        </p:spPr>
        <p:txBody>
          <a:bodyPr wrap="square">
            <a:spAutoFit/>
          </a:bodyPr>
          <a:lstStyle/>
          <a:p>
            <a:r>
              <a:rPr lang="en-US" b="0" i="0" dirty="0">
                <a:solidFill>
                  <a:srgbClr val="374151"/>
                </a:solidFill>
                <a:effectLst/>
                <a:latin typeface="Söhne"/>
              </a:rPr>
              <a:t>In the confusion matrix:</a:t>
            </a:r>
            <a:endParaRPr lang="en-US" dirty="0">
              <a:solidFill>
                <a:srgbClr val="374151"/>
              </a:solidFill>
              <a:latin typeface="Söhne"/>
            </a:endParaRPr>
          </a:p>
          <a:p>
            <a:pPr algn="l">
              <a:buFont typeface="Arial" panose="020B0604020202020204" pitchFamily="34" charset="0"/>
              <a:buChar char="•"/>
            </a:pPr>
            <a:r>
              <a:rPr lang="en-US" b="0" i="0" dirty="0">
                <a:solidFill>
                  <a:srgbClr val="374151"/>
                </a:solidFill>
                <a:effectLst/>
                <a:latin typeface="Söhne"/>
              </a:rPr>
              <a:t>True Positives (TP): 75 (Predicted class 1 and actually belong to class 1).</a:t>
            </a:r>
          </a:p>
          <a:p>
            <a:pPr algn="l">
              <a:buFont typeface="Arial" panose="020B0604020202020204" pitchFamily="34" charset="0"/>
              <a:buChar char="•"/>
            </a:pPr>
            <a:r>
              <a:rPr lang="en-US" b="0" i="0" dirty="0">
                <a:solidFill>
                  <a:srgbClr val="374151"/>
                </a:solidFill>
                <a:effectLst/>
                <a:latin typeface="Söhne"/>
              </a:rPr>
              <a:t>False Positives (FP): 110 (Predicted class 1 but actually belong to class 0).</a:t>
            </a:r>
          </a:p>
          <a:p>
            <a:pPr algn="l">
              <a:buFont typeface="Arial" panose="020B0604020202020204" pitchFamily="34" charset="0"/>
              <a:buChar char="•"/>
            </a:pPr>
            <a:r>
              <a:rPr lang="en-US" b="0" i="0" dirty="0">
                <a:solidFill>
                  <a:srgbClr val="374151"/>
                </a:solidFill>
                <a:effectLst/>
                <a:latin typeface="Söhne"/>
              </a:rPr>
              <a:t>True Negatives (TN): 130 (Predicted class 0 and actually belong to class 0).</a:t>
            </a:r>
          </a:p>
          <a:p>
            <a:pPr algn="l">
              <a:buFont typeface="Arial" panose="020B0604020202020204" pitchFamily="34" charset="0"/>
              <a:buChar char="•"/>
            </a:pPr>
            <a:r>
              <a:rPr lang="en-US" b="0" i="0" dirty="0">
                <a:solidFill>
                  <a:srgbClr val="374151"/>
                </a:solidFill>
                <a:effectLst/>
                <a:latin typeface="Söhne"/>
              </a:rPr>
              <a:t>False Negatives (FN): 87 (Predicted class 0 but actually belong to class 1).</a:t>
            </a:r>
          </a:p>
        </p:txBody>
      </p:sp>
      <p:pic>
        <p:nvPicPr>
          <p:cNvPr id="6" name="Picture 5">
            <a:extLst>
              <a:ext uri="{FF2B5EF4-FFF2-40B4-BE49-F238E27FC236}">
                <a16:creationId xmlns:a16="http://schemas.microsoft.com/office/drawing/2014/main" id="{073FFF60-1D62-09BB-584B-3C98D84AE160}"/>
              </a:ext>
            </a:extLst>
          </p:cNvPr>
          <p:cNvPicPr>
            <a:picLocks noChangeAspect="1"/>
          </p:cNvPicPr>
          <p:nvPr/>
        </p:nvPicPr>
        <p:blipFill>
          <a:blip r:embed="rId3"/>
          <a:stretch>
            <a:fillRect/>
          </a:stretch>
        </p:blipFill>
        <p:spPr>
          <a:xfrm>
            <a:off x="2618304" y="954712"/>
            <a:ext cx="5322226" cy="2359987"/>
          </a:xfrm>
          <a:prstGeom prst="rect">
            <a:avLst/>
          </a:prstGeom>
          <a:ln>
            <a:solidFill>
              <a:schemeClr val="bg2"/>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008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46"/>
          <p:cNvSpPr txBox="1">
            <a:spLocks noGrp="1"/>
          </p:cNvSpPr>
          <p:nvPr>
            <p:ph type="title"/>
          </p:nvPr>
        </p:nvSpPr>
        <p:spPr>
          <a:xfrm rot="16200000">
            <a:off x="-349150" y="2659679"/>
            <a:ext cx="4247700" cy="53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CLASSIFICATION REPORT</a:t>
            </a:r>
          </a:p>
        </p:txBody>
      </p:sp>
      <p:cxnSp>
        <p:nvCxnSpPr>
          <p:cNvPr id="469" name="Google Shape;469;p46"/>
          <p:cNvCxnSpPr/>
          <p:nvPr/>
        </p:nvCxnSpPr>
        <p:spPr>
          <a:xfrm>
            <a:off x="2040650" y="548375"/>
            <a:ext cx="0" cy="4618500"/>
          </a:xfrm>
          <a:prstGeom prst="straightConnector1">
            <a:avLst/>
          </a:prstGeom>
          <a:noFill/>
          <a:ln w="9525" cap="flat" cmpd="sng">
            <a:solidFill>
              <a:schemeClr val="dk1"/>
            </a:solidFill>
            <a:prstDash val="solid"/>
            <a:round/>
            <a:headEnd type="none" w="med" len="med"/>
            <a:tailEnd type="none" w="med" len="med"/>
          </a:ln>
        </p:spPr>
      </p:cxnSp>
      <p:sp>
        <p:nvSpPr>
          <p:cNvPr id="470" name="Google Shape;470;p46"/>
          <p:cNvSpPr/>
          <p:nvPr/>
        </p:nvSpPr>
        <p:spPr>
          <a:xfrm flipH="1">
            <a:off x="125" y="548375"/>
            <a:ext cx="713100" cy="4595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66;p46">
            <a:extLst>
              <a:ext uri="{FF2B5EF4-FFF2-40B4-BE49-F238E27FC236}">
                <a16:creationId xmlns:a16="http://schemas.microsoft.com/office/drawing/2014/main" id="{DA52B6DE-8521-E46E-BC1E-DEAA1B475568}"/>
              </a:ext>
            </a:extLst>
          </p:cNvPr>
          <p:cNvSpPr txBox="1">
            <a:spLocks/>
          </p:cNvSpPr>
          <p:nvPr/>
        </p:nvSpPr>
        <p:spPr>
          <a:xfrm rot="16200000">
            <a:off x="-1544763" y="2406275"/>
            <a:ext cx="4247700" cy="531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Marcellus"/>
              <a:buNone/>
              <a:defRPr sz="2500" b="0" i="0" u="none" strike="noStrike" cap="none">
                <a:solidFill>
                  <a:schemeClr val="dk1"/>
                </a:solidFill>
                <a:latin typeface="Marcellus"/>
                <a:ea typeface="Marcellus"/>
                <a:cs typeface="Marcellus"/>
                <a:sym typeface="Marcellus"/>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1800" dirty="0"/>
              <a:t>LOGISTIC REGRESSION </a:t>
            </a:r>
          </a:p>
        </p:txBody>
      </p:sp>
      <p:sp>
        <p:nvSpPr>
          <p:cNvPr id="6" name="TextBox 5">
            <a:extLst>
              <a:ext uri="{FF2B5EF4-FFF2-40B4-BE49-F238E27FC236}">
                <a16:creationId xmlns:a16="http://schemas.microsoft.com/office/drawing/2014/main" id="{A257A2E0-EDD5-E577-F4F6-B10E2DCE01B2}"/>
              </a:ext>
            </a:extLst>
          </p:cNvPr>
          <p:cNvSpPr txBox="1"/>
          <p:nvPr/>
        </p:nvSpPr>
        <p:spPr>
          <a:xfrm>
            <a:off x="2172463" y="933287"/>
            <a:ext cx="6971537" cy="3785652"/>
          </a:xfrm>
          <a:prstGeom prst="rect">
            <a:avLst/>
          </a:prstGeom>
          <a:noFill/>
        </p:spPr>
        <p:txBody>
          <a:bodyPr wrap="square">
            <a:spAutoFit/>
          </a:bodyPr>
          <a:lstStyle/>
          <a:p>
            <a:pPr marL="171450" indent="-171450">
              <a:buFont typeface="Arial" panose="020B0604020202020204" pitchFamily="34" charset="0"/>
              <a:buChar char="•"/>
            </a:pPr>
            <a:r>
              <a:rPr lang="en-US" sz="1200" dirty="0"/>
              <a:t>Precision for class 1 is 41%, and for class 0 is 60%. Precision represents the accuracy of positive predictions.</a:t>
            </a:r>
          </a:p>
          <a:p>
            <a:pPr marL="171450" indent="-171450">
              <a:buFont typeface="Arial" panose="020B0604020202020204" pitchFamily="34" charset="0"/>
              <a:buChar char="•"/>
            </a:pPr>
            <a:r>
              <a:rPr lang="en-US" sz="1200" dirty="0"/>
              <a:t>Recall for class 1 is 46%, and for class 0 is 54%. Recall (also known as sensitivity) represents the ability to correctly identify positive instances.</a:t>
            </a:r>
          </a:p>
          <a:p>
            <a:pPr marL="171450" indent="-171450">
              <a:buFont typeface="Arial" panose="020B0604020202020204" pitchFamily="34" charset="0"/>
              <a:buChar char="•"/>
            </a:pPr>
            <a:r>
              <a:rPr lang="en-US" sz="1200" dirty="0"/>
              <a:t>F1-Score is the harmonic mean of precision and recall. The weighted average F1-Score is 0.51, representing the overall performance of the model.</a:t>
            </a:r>
          </a:p>
          <a:p>
            <a:pPr marL="171450" indent="-171450">
              <a:buFont typeface="Arial" panose="020B0604020202020204" pitchFamily="34" charset="0"/>
              <a:buChar char="•"/>
            </a:pPr>
            <a:r>
              <a:rPr lang="en-US" sz="1200" dirty="0"/>
              <a:t>Accuracy: The overall model accuracy is 51%. It is the percentage of correct predictions out of the total predictions.</a:t>
            </a:r>
          </a:p>
          <a:p>
            <a:pPr marL="171450" indent="-171450">
              <a:buFont typeface="Arial" panose="020B0604020202020204" pitchFamily="34" charset="0"/>
              <a:buChar char="•"/>
            </a:pPr>
            <a:r>
              <a:rPr lang="en-US" sz="1200" dirty="0"/>
              <a:t>Macro Avg: It is the average of precision, recall, and F1-Score across both classes, giving equal weight to each class. In this case, the macro average F1-Score is 0.50.</a:t>
            </a:r>
          </a:p>
          <a:p>
            <a:pPr marL="171450" indent="-171450">
              <a:buFont typeface="Arial" panose="020B0604020202020204" pitchFamily="34" charset="0"/>
              <a:buChar char="•"/>
            </a:pPr>
            <a:r>
              <a:rPr lang="en-US" sz="1200" dirty="0"/>
              <a:t>Weighted Avg: It is the average of precision, recall, and F1-Score, weighted by the number of samples in each class. The weighted average F1-Score is 0.51.</a:t>
            </a:r>
          </a:p>
          <a:p>
            <a:endParaRPr lang="en-US" sz="1200" b="1" dirty="0"/>
          </a:p>
          <a:p>
            <a:r>
              <a:rPr lang="en-US" sz="1200" b="1" dirty="0"/>
              <a:t>Interpretation:</a:t>
            </a:r>
          </a:p>
          <a:p>
            <a:endParaRPr lang="en-US" sz="1200" dirty="0"/>
          </a:p>
          <a:p>
            <a:pPr marL="171450" indent="-171450">
              <a:buFont typeface="Arial" panose="020B0604020202020204" pitchFamily="34" charset="0"/>
              <a:buChar char="•"/>
            </a:pPr>
            <a:r>
              <a:rPr lang="en-US" sz="1200" dirty="0"/>
              <a:t>The model's performance is moderate, with an overall accuracy of 51%.</a:t>
            </a:r>
          </a:p>
          <a:p>
            <a:pPr marL="171450" indent="-171450">
              <a:buFont typeface="Arial" panose="020B0604020202020204" pitchFamily="34" charset="0"/>
              <a:buChar char="•"/>
            </a:pPr>
            <a:r>
              <a:rPr lang="en-US" sz="1200" dirty="0"/>
              <a:t>The precision, recall, and F1-Score for both classes are not very high, indicating that the model struggles to accurately predict both positive and negative instances.</a:t>
            </a:r>
          </a:p>
          <a:p>
            <a:pPr marL="171450" indent="-171450">
              <a:buFont typeface="Arial" panose="020B0604020202020204" pitchFamily="34" charset="0"/>
              <a:buChar char="•"/>
            </a:pPr>
            <a:r>
              <a:rPr lang="en-US" sz="1200" dirty="0"/>
              <a:t>The class imbalance is being handled effectively due to the class weighting, but the model could benefit from further improvements.</a:t>
            </a:r>
            <a:endParaRPr lang="en-IN"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46"/>
          <p:cNvSpPr txBox="1">
            <a:spLocks noGrp="1"/>
          </p:cNvSpPr>
          <p:nvPr>
            <p:ph type="title"/>
          </p:nvPr>
        </p:nvSpPr>
        <p:spPr>
          <a:xfrm rot="16200000">
            <a:off x="-349150" y="2659679"/>
            <a:ext cx="4247700" cy="53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CLASSIFICATION REPORT</a:t>
            </a:r>
          </a:p>
        </p:txBody>
      </p:sp>
      <p:cxnSp>
        <p:nvCxnSpPr>
          <p:cNvPr id="469" name="Google Shape;469;p46"/>
          <p:cNvCxnSpPr/>
          <p:nvPr/>
        </p:nvCxnSpPr>
        <p:spPr>
          <a:xfrm>
            <a:off x="2040650" y="548375"/>
            <a:ext cx="0" cy="4618500"/>
          </a:xfrm>
          <a:prstGeom prst="straightConnector1">
            <a:avLst/>
          </a:prstGeom>
          <a:noFill/>
          <a:ln w="9525" cap="flat" cmpd="sng">
            <a:solidFill>
              <a:schemeClr val="dk1"/>
            </a:solidFill>
            <a:prstDash val="solid"/>
            <a:round/>
            <a:headEnd type="none" w="med" len="med"/>
            <a:tailEnd type="none" w="med" len="med"/>
          </a:ln>
        </p:spPr>
      </p:cxnSp>
      <p:sp>
        <p:nvSpPr>
          <p:cNvPr id="470" name="Google Shape;470;p46"/>
          <p:cNvSpPr/>
          <p:nvPr/>
        </p:nvSpPr>
        <p:spPr>
          <a:xfrm flipH="1">
            <a:off x="125" y="548375"/>
            <a:ext cx="713100" cy="4595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66;p46">
            <a:extLst>
              <a:ext uri="{FF2B5EF4-FFF2-40B4-BE49-F238E27FC236}">
                <a16:creationId xmlns:a16="http://schemas.microsoft.com/office/drawing/2014/main" id="{DA52B6DE-8521-E46E-BC1E-DEAA1B475568}"/>
              </a:ext>
            </a:extLst>
          </p:cNvPr>
          <p:cNvSpPr txBox="1">
            <a:spLocks/>
          </p:cNvSpPr>
          <p:nvPr/>
        </p:nvSpPr>
        <p:spPr>
          <a:xfrm rot="16200000">
            <a:off x="-1385526" y="2496083"/>
            <a:ext cx="4247700" cy="531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Marcellus"/>
              <a:buNone/>
              <a:defRPr sz="2500" b="0" i="0" u="none" strike="noStrike" cap="none">
                <a:solidFill>
                  <a:schemeClr val="dk1"/>
                </a:solidFill>
                <a:latin typeface="Marcellus"/>
                <a:ea typeface="Marcellus"/>
                <a:cs typeface="Marcellus"/>
                <a:sym typeface="Marcellus"/>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1800" dirty="0"/>
              <a:t>NAÏVE BAYES</a:t>
            </a:r>
          </a:p>
          <a:p>
            <a:endParaRPr lang="en-US" sz="1800" dirty="0"/>
          </a:p>
        </p:txBody>
      </p:sp>
      <p:sp>
        <p:nvSpPr>
          <p:cNvPr id="8" name="TextBox 7">
            <a:extLst>
              <a:ext uri="{FF2B5EF4-FFF2-40B4-BE49-F238E27FC236}">
                <a16:creationId xmlns:a16="http://schemas.microsoft.com/office/drawing/2014/main" id="{D2162397-A4B6-8777-0FDD-EEBB8ECB0C61}"/>
              </a:ext>
            </a:extLst>
          </p:cNvPr>
          <p:cNvSpPr txBox="1"/>
          <p:nvPr/>
        </p:nvSpPr>
        <p:spPr>
          <a:xfrm>
            <a:off x="2331700" y="3716332"/>
            <a:ext cx="6389703" cy="1169551"/>
          </a:xfrm>
          <a:prstGeom prst="rect">
            <a:avLst/>
          </a:prstGeom>
          <a:noFill/>
        </p:spPr>
        <p:txBody>
          <a:bodyPr wrap="square">
            <a:spAutoFit/>
          </a:bodyPr>
          <a:lstStyle/>
          <a:p>
            <a:pPr algn="l"/>
            <a:r>
              <a:rPr lang="en-US" b="0" i="0" dirty="0">
                <a:solidFill>
                  <a:srgbClr val="374151"/>
                </a:solidFill>
                <a:effectLst/>
                <a:latin typeface="Söhne"/>
              </a:rPr>
              <a:t>In the confusion matrix:</a:t>
            </a:r>
          </a:p>
          <a:p>
            <a:pPr algn="l">
              <a:buFont typeface="Arial" panose="020B0604020202020204" pitchFamily="34" charset="0"/>
              <a:buChar char="•"/>
            </a:pPr>
            <a:r>
              <a:rPr lang="en-US" b="0" i="0" dirty="0">
                <a:solidFill>
                  <a:srgbClr val="374151"/>
                </a:solidFill>
                <a:effectLst/>
                <a:latin typeface="Söhne"/>
              </a:rPr>
              <a:t>True Positives (TP): 33 (Predicted class 1 and actually belong to class 1).</a:t>
            </a:r>
          </a:p>
          <a:p>
            <a:pPr algn="l">
              <a:buFont typeface="Arial" panose="020B0604020202020204" pitchFamily="34" charset="0"/>
              <a:buChar char="•"/>
            </a:pPr>
            <a:r>
              <a:rPr lang="en-US" b="0" i="0" dirty="0">
                <a:solidFill>
                  <a:srgbClr val="374151"/>
                </a:solidFill>
                <a:effectLst/>
                <a:latin typeface="Söhne"/>
              </a:rPr>
              <a:t>False Positives (FP): 25 (Predicted class 1 but actually belong to class 0).</a:t>
            </a:r>
          </a:p>
          <a:p>
            <a:pPr algn="l">
              <a:buFont typeface="Arial" panose="020B0604020202020204" pitchFamily="34" charset="0"/>
              <a:buChar char="•"/>
            </a:pPr>
            <a:r>
              <a:rPr lang="en-US" b="0" i="0" dirty="0">
                <a:solidFill>
                  <a:srgbClr val="374151"/>
                </a:solidFill>
                <a:effectLst/>
                <a:latin typeface="Söhne"/>
              </a:rPr>
              <a:t>True Negatives (TN): 215 (Predicted class 0 and actually belong to class 0).</a:t>
            </a:r>
          </a:p>
          <a:p>
            <a:pPr algn="l">
              <a:buFont typeface="Arial" panose="020B0604020202020204" pitchFamily="34" charset="0"/>
              <a:buChar char="•"/>
            </a:pPr>
            <a:r>
              <a:rPr lang="en-US" b="0" i="0" dirty="0">
                <a:solidFill>
                  <a:srgbClr val="374151"/>
                </a:solidFill>
                <a:effectLst/>
                <a:latin typeface="Söhne"/>
              </a:rPr>
              <a:t>False Negatives (FN): 129 (Predicted class 0 but actually belong to class 1).</a:t>
            </a:r>
          </a:p>
        </p:txBody>
      </p:sp>
      <p:pic>
        <p:nvPicPr>
          <p:cNvPr id="9" name="Picture 8">
            <a:extLst>
              <a:ext uri="{FF2B5EF4-FFF2-40B4-BE49-F238E27FC236}">
                <a16:creationId xmlns:a16="http://schemas.microsoft.com/office/drawing/2014/main" id="{599F61F1-5ACF-A625-8DB8-0BB09930CFBF}"/>
              </a:ext>
            </a:extLst>
          </p:cNvPr>
          <p:cNvPicPr>
            <a:picLocks noChangeAspect="1"/>
          </p:cNvPicPr>
          <p:nvPr/>
        </p:nvPicPr>
        <p:blipFill>
          <a:blip r:embed="rId3"/>
          <a:stretch>
            <a:fillRect/>
          </a:stretch>
        </p:blipFill>
        <p:spPr>
          <a:xfrm>
            <a:off x="3417062" y="801778"/>
            <a:ext cx="3383786" cy="2610972"/>
          </a:xfrm>
          <a:prstGeom prst="rect">
            <a:avLst/>
          </a:prstGeom>
          <a:ln>
            <a:solidFill>
              <a:schemeClr val="bg2"/>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3493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46"/>
          <p:cNvSpPr txBox="1">
            <a:spLocks noGrp="1"/>
          </p:cNvSpPr>
          <p:nvPr>
            <p:ph type="title"/>
          </p:nvPr>
        </p:nvSpPr>
        <p:spPr>
          <a:xfrm rot="16200000">
            <a:off x="-349150" y="2659679"/>
            <a:ext cx="4247700" cy="53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CLASSIFICATION REPORT</a:t>
            </a:r>
          </a:p>
        </p:txBody>
      </p:sp>
      <p:cxnSp>
        <p:nvCxnSpPr>
          <p:cNvPr id="469" name="Google Shape;469;p46"/>
          <p:cNvCxnSpPr/>
          <p:nvPr/>
        </p:nvCxnSpPr>
        <p:spPr>
          <a:xfrm>
            <a:off x="2040650" y="548375"/>
            <a:ext cx="0" cy="4618500"/>
          </a:xfrm>
          <a:prstGeom prst="straightConnector1">
            <a:avLst/>
          </a:prstGeom>
          <a:noFill/>
          <a:ln w="9525" cap="flat" cmpd="sng">
            <a:solidFill>
              <a:schemeClr val="dk1"/>
            </a:solidFill>
            <a:prstDash val="solid"/>
            <a:round/>
            <a:headEnd type="none" w="med" len="med"/>
            <a:tailEnd type="none" w="med" len="med"/>
          </a:ln>
        </p:spPr>
      </p:cxnSp>
      <p:sp>
        <p:nvSpPr>
          <p:cNvPr id="470" name="Google Shape;470;p46"/>
          <p:cNvSpPr/>
          <p:nvPr/>
        </p:nvSpPr>
        <p:spPr>
          <a:xfrm flipH="1">
            <a:off x="125" y="548375"/>
            <a:ext cx="713100" cy="4595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66;p46">
            <a:extLst>
              <a:ext uri="{FF2B5EF4-FFF2-40B4-BE49-F238E27FC236}">
                <a16:creationId xmlns:a16="http://schemas.microsoft.com/office/drawing/2014/main" id="{DA52B6DE-8521-E46E-BC1E-DEAA1B475568}"/>
              </a:ext>
            </a:extLst>
          </p:cNvPr>
          <p:cNvSpPr txBox="1">
            <a:spLocks/>
          </p:cNvSpPr>
          <p:nvPr/>
        </p:nvSpPr>
        <p:spPr>
          <a:xfrm rot="16200000">
            <a:off x="-1385526" y="2496083"/>
            <a:ext cx="4247700" cy="531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Marcellus"/>
              <a:buNone/>
              <a:defRPr sz="2500" b="0" i="0" u="none" strike="noStrike" cap="none">
                <a:solidFill>
                  <a:schemeClr val="dk1"/>
                </a:solidFill>
                <a:latin typeface="Marcellus"/>
                <a:ea typeface="Marcellus"/>
                <a:cs typeface="Marcellus"/>
                <a:sym typeface="Marcellus"/>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1800" dirty="0"/>
              <a:t>NAÏVE BAYES</a:t>
            </a:r>
          </a:p>
          <a:p>
            <a:endParaRPr lang="en-US" sz="1800" dirty="0"/>
          </a:p>
        </p:txBody>
      </p:sp>
      <p:sp>
        <p:nvSpPr>
          <p:cNvPr id="4" name="TextBox 3">
            <a:extLst>
              <a:ext uri="{FF2B5EF4-FFF2-40B4-BE49-F238E27FC236}">
                <a16:creationId xmlns:a16="http://schemas.microsoft.com/office/drawing/2014/main" id="{DFEEF13C-A45F-1A9E-15E5-5B439EE6F2E8}"/>
              </a:ext>
            </a:extLst>
          </p:cNvPr>
          <p:cNvSpPr txBox="1"/>
          <p:nvPr/>
        </p:nvSpPr>
        <p:spPr>
          <a:xfrm>
            <a:off x="1967173" y="548375"/>
            <a:ext cx="6956392" cy="4770537"/>
          </a:xfrm>
          <a:prstGeom prst="rect">
            <a:avLst/>
          </a:prstGeom>
          <a:noFill/>
        </p:spPr>
        <p:txBody>
          <a:bodyPr wrap="square">
            <a:spAutoFit/>
          </a:bodyPr>
          <a:lstStyle/>
          <a:p>
            <a:pPr marL="742950" indent="-285750">
              <a:buFont typeface="Arial" panose="020B0604020202020204" pitchFamily="34" charset="0"/>
              <a:buChar char="•"/>
            </a:pPr>
            <a:r>
              <a:rPr lang="en-US" sz="1200" b="0" i="0" dirty="0">
                <a:solidFill>
                  <a:srgbClr val="374151"/>
                </a:solidFill>
                <a:effectLst/>
                <a:latin typeface="Söhne"/>
              </a:rPr>
              <a:t>Precision (also known as Positive Predictive Value): The percentage of true positive predictions (class 1) out of all positive predictions (both true and false positive). Precision for class 1 is 57%, and for class 0 is 62%.</a:t>
            </a:r>
          </a:p>
          <a:p>
            <a:pPr marL="742950" indent="-285750">
              <a:buFont typeface="Arial" panose="020B0604020202020204" pitchFamily="34" charset="0"/>
              <a:buChar char="•"/>
            </a:pPr>
            <a:r>
              <a:rPr lang="en-US" sz="1200" b="0" i="0" dirty="0">
                <a:solidFill>
                  <a:srgbClr val="374151"/>
                </a:solidFill>
                <a:effectLst/>
                <a:latin typeface="Söhne"/>
              </a:rPr>
              <a:t>Recall (also known as Sensitivity or True Positive Rate): The percentage of true positive predictions (class 1) out of all actual positive instances (true positive and false negative). Recall for class 1 is 20%, and for class 0 is 90%.</a:t>
            </a:r>
          </a:p>
          <a:p>
            <a:pPr marL="742950" indent="-285750">
              <a:buFont typeface="Arial" panose="020B0604020202020204" pitchFamily="34" charset="0"/>
              <a:buChar char="•"/>
            </a:pPr>
            <a:r>
              <a:rPr lang="en-US" sz="1200" b="0" i="0" dirty="0">
                <a:solidFill>
                  <a:srgbClr val="374151"/>
                </a:solidFill>
                <a:effectLst/>
                <a:latin typeface="Söhne"/>
              </a:rPr>
              <a:t>F1-Score: The harmonic mean of precision and recall, providing a balance between the two. It is a metric that considers both precision and recall. The weighted average F1-Score is 0.56.</a:t>
            </a:r>
          </a:p>
          <a:p>
            <a:pPr marL="742950" indent="-285750">
              <a:buFont typeface="Arial" panose="020B0604020202020204" pitchFamily="34" charset="0"/>
              <a:buChar char="•"/>
            </a:pPr>
            <a:r>
              <a:rPr lang="en-US" sz="1200" b="0" i="0" dirty="0">
                <a:solidFill>
                  <a:srgbClr val="374151"/>
                </a:solidFill>
                <a:effectLst/>
                <a:latin typeface="Söhne"/>
              </a:rPr>
              <a:t>Support: The number of occurrences of each class in the test dataset.</a:t>
            </a:r>
          </a:p>
          <a:p>
            <a:pPr marL="742950" indent="-285750">
              <a:buFont typeface="Arial" panose="020B0604020202020204" pitchFamily="34" charset="0"/>
              <a:buChar char="•"/>
            </a:pPr>
            <a:r>
              <a:rPr lang="en-US" sz="1200" b="0" i="0" dirty="0">
                <a:solidFill>
                  <a:srgbClr val="374151"/>
                </a:solidFill>
                <a:effectLst/>
                <a:latin typeface="Söhne"/>
              </a:rPr>
              <a:t>Accuracy: Overall model accuracy is 62%. It is the percentage of correct predictions out of the total predictions.</a:t>
            </a:r>
          </a:p>
          <a:p>
            <a:pPr marL="742950" indent="-285750">
              <a:buFont typeface="Arial" panose="020B0604020202020204" pitchFamily="34" charset="0"/>
              <a:buChar char="•"/>
            </a:pPr>
            <a:r>
              <a:rPr lang="en-US" sz="1200" b="0" i="0" dirty="0">
                <a:solidFill>
                  <a:srgbClr val="374151"/>
                </a:solidFill>
                <a:effectLst/>
                <a:latin typeface="Söhne"/>
              </a:rPr>
              <a:t>Macro Avg: It is the average of precision, recall, and F1-Score across both classes, giving equal weight to each class.</a:t>
            </a:r>
          </a:p>
          <a:p>
            <a:pPr marL="742950" indent="-285750">
              <a:buFont typeface="Arial" panose="020B0604020202020204" pitchFamily="34" charset="0"/>
              <a:buChar char="•"/>
            </a:pPr>
            <a:r>
              <a:rPr lang="en-US" sz="1200" b="0" i="0" dirty="0">
                <a:solidFill>
                  <a:srgbClr val="374151"/>
                </a:solidFill>
                <a:effectLst/>
                <a:latin typeface="Söhne"/>
              </a:rPr>
              <a:t>Weighted Avg: It is the average of precision, recall, and F1-Score, weighted by the number of samples in each class.</a:t>
            </a:r>
          </a:p>
          <a:p>
            <a:pPr marL="457200"/>
            <a:endParaRPr lang="en-US" b="0" i="0" dirty="0">
              <a:solidFill>
                <a:srgbClr val="374151"/>
              </a:solidFill>
              <a:effectLst/>
              <a:latin typeface="Söhne"/>
            </a:endParaRPr>
          </a:p>
          <a:p>
            <a:pPr marL="457200"/>
            <a:r>
              <a:rPr lang="en-US" sz="1200" b="1" i="0" dirty="0">
                <a:solidFill>
                  <a:srgbClr val="374151"/>
                </a:solidFill>
                <a:effectLst/>
                <a:latin typeface="Söhne"/>
              </a:rPr>
              <a:t>Interpretation:</a:t>
            </a:r>
          </a:p>
          <a:p>
            <a:pPr marL="628650" indent="-171450">
              <a:buFont typeface="Arial" panose="020B0604020202020204" pitchFamily="34" charset="0"/>
              <a:buChar char="•"/>
            </a:pPr>
            <a:r>
              <a:rPr lang="en-US" sz="1200" b="0" i="0" dirty="0">
                <a:solidFill>
                  <a:srgbClr val="374151"/>
                </a:solidFill>
                <a:effectLst/>
                <a:latin typeface="Söhne"/>
              </a:rPr>
              <a:t>The model performs better at predicting class 0 (precision 62% and recall 90%) compared to class 1 (precision 57% and recall 20%).</a:t>
            </a:r>
          </a:p>
          <a:p>
            <a:pPr marL="628650" indent="-171450">
              <a:buFont typeface="Arial" panose="020B0604020202020204" pitchFamily="34" charset="0"/>
              <a:buChar char="•"/>
            </a:pPr>
            <a:r>
              <a:rPr lang="en-US" sz="1200" b="0" i="0" dirty="0">
                <a:solidFill>
                  <a:srgbClr val="374151"/>
                </a:solidFill>
                <a:effectLst/>
                <a:latin typeface="Söhne"/>
              </a:rPr>
              <a:t>The F1-Score for class 1 is lower (0.30), indicating that the model has difficulty accurately predicting class 1 instances.</a:t>
            </a:r>
          </a:p>
          <a:p>
            <a:pPr marL="628650" indent="-171450">
              <a:buFont typeface="Arial" panose="020B0604020202020204" pitchFamily="34" charset="0"/>
              <a:buChar char="•"/>
            </a:pPr>
            <a:r>
              <a:rPr lang="en-US" sz="1200" b="0" i="0" dirty="0">
                <a:solidFill>
                  <a:srgbClr val="374151"/>
                </a:solidFill>
                <a:effectLst/>
                <a:latin typeface="Söhne"/>
              </a:rPr>
              <a:t>The overall model accuracy is 62%, which might be acceptable depending on the problem domain and the baseline accuracy. However, the class imbalance might influence the accuracy, especially if the majority class is predicted more frequently.</a:t>
            </a:r>
          </a:p>
          <a:p>
            <a:pPr marL="457200"/>
            <a:endParaRPr lang="en-US" b="0" i="0" dirty="0">
              <a:solidFill>
                <a:srgbClr val="374151"/>
              </a:solidFill>
              <a:effectLst/>
              <a:latin typeface="Söhne"/>
            </a:endParaRPr>
          </a:p>
        </p:txBody>
      </p:sp>
    </p:spTree>
    <p:extLst>
      <p:ext uri="{BB962C8B-B14F-4D97-AF65-F5344CB8AC3E}">
        <p14:creationId xmlns:p14="http://schemas.microsoft.com/office/powerpoint/2010/main" val="3216465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ENSEMBLE VOTING MODEL</a:t>
            </a:r>
          </a:p>
        </p:txBody>
      </p:sp>
      <p:sp>
        <p:nvSpPr>
          <p:cNvPr id="288" name="Google Shape;288;p38"/>
          <p:cNvSpPr txBox="1">
            <a:spLocks noGrp="1"/>
          </p:cNvSpPr>
          <p:nvPr>
            <p:ph type="title" idx="2"/>
          </p:nvPr>
        </p:nvSpPr>
        <p:spPr>
          <a:xfrm>
            <a:off x="930728" y="3461625"/>
            <a:ext cx="150639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352243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5C99-7F06-5884-FC0A-C4556FD2072E}"/>
              </a:ext>
            </a:extLst>
          </p:cNvPr>
          <p:cNvSpPr>
            <a:spLocks noGrp="1"/>
          </p:cNvSpPr>
          <p:nvPr>
            <p:ph type="title"/>
          </p:nvPr>
        </p:nvSpPr>
        <p:spPr>
          <a:xfrm>
            <a:off x="720000" y="309944"/>
            <a:ext cx="7704000" cy="572700"/>
          </a:xfrm>
        </p:spPr>
        <p:txBody>
          <a:bodyPr/>
          <a:lstStyle/>
          <a:p>
            <a:r>
              <a:rPr lang="en-IN" dirty="0"/>
              <a:t>ENSEMBLE VOTING MODEL</a:t>
            </a:r>
          </a:p>
        </p:txBody>
      </p:sp>
      <p:sp>
        <p:nvSpPr>
          <p:cNvPr id="3" name="Text Placeholder 2">
            <a:extLst>
              <a:ext uri="{FF2B5EF4-FFF2-40B4-BE49-F238E27FC236}">
                <a16:creationId xmlns:a16="http://schemas.microsoft.com/office/drawing/2014/main" id="{9E859260-49CF-5B5F-6663-870B4B2606F8}"/>
              </a:ext>
            </a:extLst>
          </p:cNvPr>
          <p:cNvSpPr>
            <a:spLocks noGrp="1"/>
          </p:cNvSpPr>
          <p:nvPr>
            <p:ph type="body" idx="1"/>
          </p:nvPr>
        </p:nvSpPr>
        <p:spPr>
          <a:xfrm>
            <a:off x="-97972" y="882644"/>
            <a:ext cx="8505643" cy="3614400"/>
          </a:xfrm>
        </p:spPr>
        <p:txBody>
          <a:bodyPr/>
          <a:lstStyle/>
          <a:p>
            <a:r>
              <a:rPr lang="en-US" dirty="0" err="1"/>
              <a:t>GaussianNB</a:t>
            </a:r>
            <a:r>
              <a:rPr lang="en-US" dirty="0"/>
              <a:t>: The first base classifier is Gaussian Naive Bayes (</a:t>
            </a:r>
            <a:r>
              <a:rPr lang="en-US" dirty="0" err="1"/>
              <a:t>GaussianNB</a:t>
            </a:r>
            <a:r>
              <a:rPr lang="en-US" dirty="0"/>
              <a:t>). The mean of the weighted recall (</a:t>
            </a:r>
            <a:r>
              <a:rPr lang="en-US" dirty="0" err="1"/>
              <a:t>test_rec_weighted</a:t>
            </a:r>
            <a:r>
              <a:rPr lang="en-US" dirty="0"/>
              <a:t>) obtained from repeated cross-validation is approximately 0.61. Weighted recall takes into account class imbalances and provides an average recall score for all classes, considering their proportion in the dataset. This score suggests that the Naive Bayes classifier achieved an overall recall of around 61% on the test data.</a:t>
            </a:r>
          </a:p>
          <a:p>
            <a:r>
              <a:rPr lang="en-US" dirty="0" err="1"/>
              <a:t>GradientBoostingClassifier</a:t>
            </a:r>
            <a:r>
              <a:rPr lang="en-US" dirty="0"/>
              <a:t>: The second base classifier is Gradient Boosting (</a:t>
            </a:r>
            <a:r>
              <a:rPr lang="en-US" dirty="0" err="1"/>
              <a:t>GradientBoostingClassifier</a:t>
            </a:r>
            <a:r>
              <a:rPr lang="en-US" dirty="0"/>
              <a:t>). The mean of the weighted recall obtained from repeated cross-validation is approximately 0.64. This indicates that the Gradient Boosting classifier achieved an overall recall of around 64% on the test data.</a:t>
            </a:r>
          </a:p>
          <a:p>
            <a:r>
              <a:rPr lang="en-US" dirty="0" err="1"/>
              <a:t>VotingClassifier</a:t>
            </a:r>
            <a:r>
              <a:rPr lang="en-US" dirty="0"/>
              <a:t>: The voting ensemble model (</a:t>
            </a:r>
            <a:r>
              <a:rPr lang="en-US" dirty="0" err="1"/>
              <a:t>VotingClassifier</a:t>
            </a:r>
            <a:r>
              <a:rPr lang="en-US" dirty="0"/>
              <a:t>) combines the predictions from both the Gaussian Naive Bayes and Gradient Boosting classifiers. The mean of the weighted recall obtained from repeated cross-validation is also approximately 0.64. This suggests that the voting ensemble performed similarly to the individual Gradient Boosting classifier, achieving an overall recall of around 64% on the test data.</a:t>
            </a:r>
          </a:p>
          <a:p>
            <a:pPr marL="152400" indent="0">
              <a:buNone/>
            </a:pPr>
            <a:endParaRPr lang="en-US" dirty="0"/>
          </a:p>
          <a:p>
            <a:pPr marL="152400" indent="0">
              <a:buNone/>
            </a:pPr>
            <a:r>
              <a:rPr lang="en-US" b="1" dirty="0"/>
              <a:t>Interpretation:</a:t>
            </a:r>
          </a:p>
          <a:p>
            <a:pPr marL="152400" indent="0">
              <a:buNone/>
            </a:pPr>
            <a:endParaRPr lang="en-US" dirty="0"/>
          </a:p>
          <a:p>
            <a:r>
              <a:rPr lang="en-US" dirty="0"/>
              <a:t>The Gradient Boosting classifier achieved slightly better performance (higher recall) than the Naive Bayes classifier.</a:t>
            </a:r>
          </a:p>
          <a:p>
            <a:r>
              <a:rPr lang="en-US" dirty="0"/>
              <a:t>The voting ensemble, which combines the predictions from both classifiers, achieved a recall score comparable to that of the Gradient Boosting classifier.</a:t>
            </a:r>
          </a:p>
          <a:p>
            <a:r>
              <a:rPr lang="en-US" dirty="0"/>
              <a:t>The voting ensemble may have benefited from the diversity of the base classifiers, as it performed similarly to the stronger Gradient Boosting classifier.</a:t>
            </a:r>
            <a:endParaRPr lang="en-IN" dirty="0"/>
          </a:p>
        </p:txBody>
      </p:sp>
    </p:spTree>
    <p:extLst>
      <p:ext uri="{BB962C8B-B14F-4D97-AF65-F5344CB8AC3E}">
        <p14:creationId xmlns:p14="http://schemas.microsoft.com/office/powerpoint/2010/main" val="223294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WHICH MODEL TO IMPLEMENTED?</a:t>
            </a:r>
            <a:br>
              <a:rPr lang="en-US" sz="4400" dirty="0"/>
            </a:br>
            <a:endParaRPr lang="en-US" sz="4400" dirty="0"/>
          </a:p>
        </p:txBody>
      </p:sp>
      <p:sp>
        <p:nvSpPr>
          <p:cNvPr id="288" name="Google Shape;288;p38"/>
          <p:cNvSpPr txBox="1">
            <a:spLocks noGrp="1"/>
          </p:cNvSpPr>
          <p:nvPr>
            <p:ph type="title" idx="2"/>
          </p:nvPr>
        </p:nvSpPr>
        <p:spPr>
          <a:xfrm>
            <a:off x="930728" y="3461625"/>
            <a:ext cx="150639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spTree>
    <p:extLst>
      <p:ext uri="{BB962C8B-B14F-4D97-AF65-F5344CB8AC3E}">
        <p14:creationId xmlns:p14="http://schemas.microsoft.com/office/powerpoint/2010/main" val="354672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60" name="Google Shape;460;p45"/>
          <p:cNvSpPr/>
          <p:nvPr/>
        </p:nvSpPr>
        <p:spPr>
          <a:xfrm>
            <a:off x="0" y="3877157"/>
            <a:ext cx="9144000" cy="129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Marcellus" panose="020B0604020202020204" charset="0"/>
              </a:rPr>
              <a:t>WHICH MODEL TO IMPLEMENTED?</a:t>
            </a:r>
          </a:p>
        </p:txBody>
      </p:sp>
      <p:sp>
        <p:nvSpPr>
          <p:cNvPr id="3" name="TextBox 2">
            <a:extLst>
              <a:ext uri="{FF2B5EF4-FFF2-40B4-BE49-F238E27FC236}">
                <a16:creationId xmlns:a16="http://schemas.microsoft.com/office/drawing/2014/main" id="{65FAC175-F3E8-AC90-F801-F4A461AC5AAC}"/>
              </a:ext>
            </a:extLst>
          </p:cNvPr>
          <p:cNvSpPr txBox="1"/>
          <p:nvPr/>
        </p:nvSpPr>
        <p:spPr>
          <a:xfrm>
            <a:off x="269421" y="572083"/>
            <a:ext cx="8082643" cy="3108543"/>
          </a:xfrm>
          <a:prstGeom prst="rect">
            <a:avLst/>
          </a:prstGeom>
          <a:noFill/>
        </p:spPr>
        <p:txBody>
          <a:bodyPr wrap="square">
            <a:spAutoFit/>
          </a:bodyPr>
          <a:lstStyle/>
          <a:p>
            <a:r>
              <a:rPr lang="en-US" dirty="0"/>
              <a:t>Based on the results, the Gradient Boosting Classifier (</a:t>
            </a:r>
            <a:r>
              <a:rPr lang="en-US" dirty="0" err="1"/>
              <a:t>GradientBoostingClassifier</a:t>
            </a:r>
            <a:r>
              <a:rPr lang="en-US" dirty="0"/>
              <a:t>) would be a suitable model to implement. Here's why:</a:t>
            </a:r>
          </a:p>
          <a:p>
            <a:endParaRPr lang="en-US" dirty="0"/>
          </a:p>
          <a:p>
            <a:pPr marL="285750" indent="-285750">
              <a:buFont typeface="Arial" panose="020B0604020202020204" pitchFamily="34" charset="0"/>
              <a:buChar char="•"/>
            </a:pPr>
            <a:r>
              <a:rPr lang="en-US" dirty="0"/>
              <a:t>Performance: The Gradient Boosting Classifier achieved a higher weighted recall (approximately 0.64) compared to the other models (e.g., Gaussian Naive Bayes with weighted recall of approximately 0.61 and the Voting Ensemble with the same weighted recall as Gradient Boosting). This indicates that the Gradient Boosting model was able to better capture the true positive instances across all classes.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Ensemble Benefits: The Voting Ensemble achieved a performance similar to the Gradient Boosting classifier. However, ensemble models like Voting Classifier can be more complex to interpret and computationally expensive, especially when combining multiple base classifiers. If the performance is comparable to the individual Gradient Boosting classifier, it may be more straightforward to implement the single Gradient Boosting model.</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60" name="Google Shape;460;p45"/>
          <p:cNvSpPr/>
          <p:nvPr/>
        </p:nvSpPr>
        <p:spPr>
          <a:xfrm>
            <a:off x="0" y="3844500"/>
            <a:ext cx="9144000" cy="129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65FAC175-F3E8-AC90-F801-F4A461AC5AAC}"/>
              </a:ext>
            </a:extLst>
          </p:cNvPr>
          <p:cNvSpPr txBox="1"/>
          <p:nvPr/>
        </p:nvSpPr>
        <p:spPr>
          <a:xfrm>
            <a:off x="269421" y="572083"/>
            <a:ext cx="8082643" cy="2893100"/>
          </a:xfrm>
          <a:prstGeom prst="rect">
            <a:avLst/>
          </a:prstGeom>
          <a:noFill/>
        </p:spPr>
        <p:txBody>
          <a:bodyPr wrap="square">
            <a:spAutoFit/>
          </a:bodyPr>
          <a:lstStyle/>
          <a:p>
            <a:pPr marL="285750" indent="-285750">
              <a:buFont typeface="Arial" panose="020B0604020202020204" pitchFamily="34" charset="0"/>
              <a:buChar char="•"/>
            </a:pPr>
            <a:r>
              <a:rPr lang="en-US" dirty="0"/>
              <a:t>Robustness: Gradient Boosting is known for its ability to handle complex patterns and interactions in the data, making it robust for a wide range of tasks. It is less prone to overfitting compared to some other algorithms like Decision Trees.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Interpretability: While Gradient Boosting may not be as interpretable as Naive Bayes, it still provides feature </a:t>
            </a:r>
            <a:r>
              <a:rPr lang="en-US" dirty="0" err="1"/>
              <a:t>importances</a:t>
            </a:r>
            <a:r>
              <a:rPr lang="en-US" dirty="0"/>
              <a:t>, which can help in understanding the contribution of each feature to the model's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Flexibility: Gradient Boosting can handle a mix of continuous and categorical features and can be extended to handle multiclass classification tasks if needed.</a:t>
            </a:r>
          </a:p>
          <a:p>
            <a:endParaRPr lang="en-US" dirty="0"/>
          </a:p>
          <a:p>
            <a:r>
              <a:rPr lang="en-US" dirty="0"/>
              <a:t>Overall, the Gradient Boosting Classifier shows promising performance, versatility, and robustness, making it a good choice for implementation</a:t>
            </a:r>
            <a:endParaRPr lang="en-IN" dirty="0"/>
          </a:p>
        </p:txBody>
      </p:sp>
    </p:spTree>
    <p:extLst>
      <p:ext uri="{BB962C8B-B14F-4D97-AF65-F5344CB8AC3E}">
        <p14:creationId xmlns:p14="http://schemas.microsoft.com/office/powerpoint/2010/main" val="80371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3225" y="888700"/>
            <a:ext cx="3683400" cy="13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RATIONAL STATEMENT</a:t>
            </a:r>
            <a:endParaRPr sz="3200" dirty="0"/>
          </a:p>
        </p:txBody>
      </p:sp>
      <p:sp>
        <p:nvSpPr>
          <p:cNvPr id="276" name="Google Shape;276;p37"/>
          <p:cNvSpPr txBox="1">
            <a:spLocks noGrp="1"/>
          </p:cNvSpPr>
          <p:nvPr>
            <p:ph type="subTitle" idx="1"/>
          </p:nvPr>
        </p:nvSpPr>
        <p:spPr>
          <a:xfrm>
            <a:off x="713225" y="2109300"/>
            <a:ext cx="3683400" cy="272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t>The primary objective of this assignment was to develop a robust classification model to predict the potability of water based on various water quality attributes. The dataset contained 2,007 observations with 10 independent variables and a binary dependent variable indicating whether the water was potable (1) or not potable (0). Exploratory Data Analysis was performed using the pandas-profiling library. This involved gaining insights into the dataset's structure, identifying missing values, distribution of variables, and correlations among attributes. To improve model performance, outliers were detected and removed using the Isolation Forest algorithm. </a:t>
            </a:r>
          </a:p>
        </p:txBody>
      </p:sp>
      <p:sp>
        <p:nvSpPr>
          <p:cNvPr id="277" name="Google Shape;277;p37"/>
          <p:cNvSpPr txBox="1"/>
          <p:nvPr/>
        </p:nvSpPr>
        <p:spPr>
          <a:xfrm>
            <a:off x="713225" y="227525"/>
            <a:ext cx="1651500" cy="31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81004"/>
                </a:solidFill>
                <a:latin typeface="Albert Sans"/>
                <a:ea typeface="Albert Sans"/>
                <a:cs typeface="Albert Sans"/>
                <a:sym typeface="Albert Sans"/>
              </a:rPr>
              <a:t>Marketing</a:t>
            </a:r>
            <a:endParaRPr sz="1200">
              <a:solidFill>
                <a:srgbClr val="081004"/>
              </a:solidFill>
              <a:latin typeface="Albert Sans"/>
              <a:ea typeface="Albert Sans"/>
              <a:cs typeface="Albert Sans"/>
              <a:sym typeface="Albert Sans"/>
            </a:endParaRPr>
          </a:p>
        </p:txBody>
      </p:sp>
      <p:sp>
        <p:nvSpPr>
          <p:cNvPr id="278" name="Google Shape;278;p37"/>
          <p:cNvSpPr txBox="1"/>
          <p:nvPr/>
        </p:nvSpPr>
        <p:spPr>
          <a:xfrm>
            <a:off x="6779275" y="227525"/>
            <a:ext cx="1651500" cy="31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81004"/>
                </a:solidFill>
                <a:latin typeface="Albert Sans"/>
                <a:ea typeface="Albert Sans"/>
                <a:cs typeface="Albert Sans"/>
                <a:sym typeface="Albert Sans"/>
              </a:rPr>
              <a:t>2XXX</a:t>
            </a:r>
            <a:endParaRPr sz="1200">
              <a:solidFill>
                <a:srgbClr val="081004"/>
              </a:solidFill>
              <a:latin typeface="Albert Sans"/>
              <a:ea typeface="Albert Sans"/>
              <a:cs typeface="Albert Sans"/>
              <a:sym typeface="Albert Sans"/>
            </a:endParaRPr>
          </a:p>
        </p:txBody>
      </p:sp>
      <p:cxnSp>
        <p:nvCxnSpPr>
          <p:cNvPr id="279" name="Google Shape;279;p37"/>
          <p:cNvCxnSpPr/>
          <p:nvPr/>
        </p:nvCxnSpPr>
        <p:spPr>
          <a:xfrm>
            <a:off x="4950950" y="548375"/>
            <a:ext cx="0" cy="4589100"/>
          </a:xfrm>
          <a:prstGeom prst="straightConnector1">
            <a:avLst/>
          </a:prstGeom>
          <a:noFill/>
          <a:ln w="9525" cap="flat" cmpd="sng">
            <a:solidFill>
              <a:schemeClr val="dk1"/>
            </a:solidFill>
            <a:prstDash val="solid"/>
            <a:round/>
            <a:headEnd type="none" w="med" len="med"/>
            <a:tailEnd type="none" w="med" len="med"/>
          </a:ln>
        </p:spPr>
      </p:cxnSp>
      <p:sp>
        <p:nvSpPr>
          <p:cNvPr id="4" name="Google Shape;276;p37">
            <a:extLst>
              <a:ext uri="{FF2B5EF4-FFF2-40B4-BE49-F238E27FC236}">
                <a16:creationId xmlns:a16="http://schemas.microsoft.com/office/drawing/2014/main" id="{7C7F18C9-4286-284B-7565-4AC4BA563BD9}"/>
              </a:ext>
            </a:extLst>
          </p:cNvPr>
          <p:cNvSpPr txBox="1">
            <a:spLocks/>
          </p:cNvSpPr>
          <p:nvPr/>
        </p:nvSpPr>
        <p:spPr>
          <a:xfrm>
            <a:off x="5216170" y="1614144"/>
            <a:ext cx="3683400" cy="32189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1600"/>
              </a:spcBef>
              <a:spcAft>
                <a:spcPts val="160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indent="0"/>
            <a:r>
              <a:rPr lang="en-US" sz="1200" dirty="0"/>
              <a:t>Learning curves were generated for both Logistic Regression and Naïve Bayes algorithms. The Logistic Regression algorithm was configured with specific parameters (solver, </a:t>
            </a:r>
            <a:r>
              <a:rPr lang="en-US" sz="1200" dirty="0" err="1"/>
              <a:t>class_weight</a:t>
            </a:r>
            <a:r>
              <a:rPr lang="en-US" sz="1200" dirty="0"/>
              <a:t>, </a:t>
            </a:r>
            <a:r>
              <a:rPr lang="en-US" sz="1200" dirty="0" err="1"/>
              <a:t>max_iter</a:t>
            </a:r>
            <a:r>
              <a:rPr lang="en-US" sz="1200" dirty="0"/>
              <a:t>, and </a:t>
            </a:r>
            <a:r>
              <a:rPr lang="en-US" sz="1200" dirty="0" err="1"/>
              <a:t>random_state</a:t>
            </a:r>
            <a:r>
              <a:rPr lang="en-US" sz="1200" dirty="0"/>
              <a:t>) to ensure balanced performance. Optimized models were developed for both Logistic Regression and Naïve Bayes algorithms. ROC/AUC curves were employed to assess the models' ability to discriminate between positive and negative classes. An Ensemble Voting Model was constructed to predict water potability. This model combined the strengths of one chosen algorithm (either Logistic Regression or Naïve Bayes) and a boosting technique (e.g., </a:t>
            </a:r>
            <a:r>
              <a:rPr lang="en-US" sz="1200" dirty="0" err="1"/>
              <a:t>Adaboost</a:t>
            </a:r>
            <a:r>
              <a:rPr lang="en-US" sz="1200" dirty="0"/>
              <a:t> or Gradient Boosting).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TWO RECOMMENDATION </a:t>
            </a:r>
            <a:br>
              <a:rPr lang="en-US" sz="4400" dirty="0"/>
            </a:br>
            <a:endParaRPr lang="en-US" sz="4400" dirty="0"/>
          </a:p>
        </p:txBody>
      </p:sp>
      <p:sp>
        <p:nvSpPr>
          <p:cNvPr id="288" name="Google Shape;288;p38"/>
          <p:cNvSpPr txBox="1">
            <a:spLocks noGrp="1"/>
          </p:cNvSpPr>
          <p:nvPr>
            <p:ph type="title" idx="2"/>
          </p:nvPr>
        </p:nvSpPr>
        <p:spPr>
          <a:xfrm>
            <a:off x="930728" y="3461625"/>
            <a:ext cx="150639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spTree>
    <p:extLst>
      <p:ext uri="{BB962C8B-B14F-4D97-AF65-F5344CB8AC3E}">
        <p14:creationId xmlns:p14="http://schemas.microsoft.com/office/powerpoint/2010/main" val="63701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3774-F54C-998D-6D8F-82BD5A55B4C5}"/>
              </a:ext>
            </a:extLst>
          </p:cNvPr>
          <p:cNvSpPr>
            <a:spLocks noGrp="1"/>
          </p:cNvSpPr>
          <p:nvPr>
            <p:ph type="title"/>
          </p:nvPr>
        </p:nvSpPr>
        <p:spPr/>
        <p:txBody>
          <a:bodyPr/>
          <a:lstStyle/>
          <a:p>
            <a:r>
              <a:rPr lang="en-US" dirty="0"/>
              <a:t>TWO RECOMMENDATION </a:t>
            </a:r>
            <a:endParaRPr lang="en-IN" dirty="0"/>
          </a:p>
        </p:txBody>
      </p:sp>
      <p:sp>
        <p:nvSpPr>
          <p:cNvPr id="5" name="Subtitle 4">
            <a:extLst>
              <a:ext uri="{FF2B5EF4-FFF2-40B4-BE49-F238E27FC236}">
                <a16:creationId xmlns:a16="http://schemas.microsoft.com/office/drawing/2014/main" id="{066807A8-3183-EA7B-2ED2-F7DCE8BE729F}"/>
              </a:ext>
            </a:extLst>
          </p:cNvPr>
          <p:cNvSpPr>
            <a:spLocks noGrp="1"/>
          </p:cNvSpPr>
          <p:nvPr>
            <p:ph type="subTitle" idx="3"/>
          </p:nvPr>
        </p:nvSpPr>
        <p:spPr>
          <a:xfrm>
            <a:off x="646520" y="1174914"/>
            <a:ext cx="3574415" cy="558900"/>
          </a:xfrm>
        </p:spPr>
        <p:txBody>
          <a:bodyPr/>
          <a:lstStyle/>
          <a:p>
            <a:r>
              <a:rPr lang="en-US" dirty="0"/>
              <a:t>Hyperparameter Tuning:</a:t>
            </a:r>
            <a:endParaRPr lang="en-IN" dirty="0"/>
          </a:p>
        </p:txBody>
      </p:sp>
      <p:sp>
        <p:nvSpPr>
          <p:cNvPr id="8" name="Subtitle 7">
            <a:extLst>
              <a:ext uri="{FF2B5EF4-FFF2-40B4-BE49-F238E27FC236}">
                <a16:creationId xmlns:a16="http://schemas.microsoft.com/office/drawing/2014/main" id="{FDC2D995-4590-680F-C308-259B28BEDF54}"/>
              </a:ext>
            </a:extLst>
          </p:cNvPr>
          <p:cNvSpPr>
            <a:spLocks noGrp="1"/>
          </p:cNvSpPr>
          <p:nvPr>
            <p:ph type="subTitle" idx="2"/>
          </p:nvPr>
        </p:nvSpPr>
        <p:spPr>
          <a:xfrm>
            <a:off x="187649" y="1851500"/>
            <a:ext cx="8360357" cy="875100"/>
          </a:xfrm>
        </p:spPr>
        <p:txBody>
          <a:bodyPr/>
          <a:lstStyle/>
          <a:p>
            <a:pPr marL="152400" indent="0" algn="l"/>
            <a:r>
              <a:rPr lang="en-US" dirty="0"/>
              <a:t>Conducting thorough hyperparameter tuning can significantly improve the model's performance. Gradient Boosting has several hyperparameters that can be fine-tuned to achieve better results. For example:</a:t>
            </a:r>
          </a:p>
          <a:p>
            <a:pPr marL="152400" indent="0" algn="l"/>
            <a:endParaRPr lang="en-US" dirty="0"/>
          </a:p>
          <a:p>
            <a:pPr marL="323850" indent="-171450" algn="l">
              <a:buFont typeface="Arial" panose="020B0604020202020204" pitchFamily="34" charset="0"/>
              <a:buChar char="•"/>
            </a:pPr>
            <a:r>
              <a:rPr lang="en-US" dirty="0" err="1"/>
              <a:t>n_estimators</a:t>
            </a:r>
            <a:r>
              <a:rPr lang="en-US" dirty="0"/>
              <a:t>: The number of boosting stages (trees) in the ensemble. Increasing the number of estimators may improve model performance up to a point but may also lead to overfitting.</a:t>
            </a:r>
          </a:p>
          <a:p>
            <a:pPr marL="323850" indent="-171450" algn="l">
              <a:buFont typeface="Arial" panose="020B0604020202020204" pitchFamily="34" charset="0"/>
              <a:buChar char="•"/>
            </a:pPr>
            <a:r>
              <a:rPr lang="en-US" dirty="0" err="1"/>
              <a:t>learning_rate</a:t>
            </a:r>
            <a:r>
              <a:rPr lang="en-US" dirty="0"/>
              <a:t>: The step size at which the model's weights are updated during each boosting iteration. A smaller learning rate may result in more accurate predictions, but it requires more boosting stages to converge.</a:t>
            </a:r>
          </a:p>
          <a:p>
            <a:pPr marL="323850" indent="-171450" algn="l">
              <a:buFont typeface="Arial" panose="020B0604020202020204" pitchFamily="34" charset="0"/>
              <a:buChar char="•"/>
            </a:pPr>
            <a:r>
              <a:rPr lang="en-US" dirty="0" err="1"/>
              <a:t>max_depth</a:t>
            </a:r>
            <a:r>
              <a:rPr lang="en-US" dirty="0"/>
              <a:t>: The maximum depth of each decision tree. Setting an appropriate value for </a:t>
            </a:r>
            <a:r>
              <a:rPr lang="en-US" dirty="0" err="1"/>
              <a:t>max_depth</a:t>
            </a:r>
            <a:r>
              <a:rPr lang="en-US" dirty="0"/>
              <a:t> can prevent overfitting and improve generalization.</a:t>
            </a:r>
          </a:p>
          <a:p>
            <a:pPr marL="323850" indent="-171450" algn="l">
              <a:buFont typeface="Arial" panose="020B0604020202020204" pitchFamily="34" charset="0"/>
              <a:buChar char="•"/>
            </a:pPr>
            <a:r>
              <a:rPr lang="en-US" dirty="0" err="1"/>
              <a:t>min_samples_split</a:t>
            </a:r>
            <a:r>
              <a:rPr lang="en-US" dirty="0"/>
              <a:t> and </a:t>
            </a:r>
            <a:r>
              <a:rPr lang="en-US" dirty="0" err="1"/>
              <a:t>min_samples_leaf</a:t>
            </a:r>
            <a:r>
              <a:rPr lang="en-US" dirty="0"/>
              <a:t>: These parameters control the minimum number of samples required to split an internal node or be at a leaf node. Adjusting these values can impact the model's performance and prevent overfitting.</a:t>
            </a:r>
            <a:endParaRPr lang="en-IN" dirty="0"/>
          </a:p>
        </p:txBody>
      </p:sp>
    </p:spTree>
    <p:extLst>
      <p:ext uri="{BB962C8B-B14F-4D97-AF65-F5344CB8AC3E}">
        <p14:creationId xmlns:p14="http://schemas.microsoft.com/office/powerpoint/2010/main" val="1819641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3774-F54C-998D-6D8F-82BD5A55B4C5}"/>
              </a:ext>
            </a:extLst>
          </p:cNvPr>
          <p:cNvSpPr>
            <a:spLocks noGrp="1"/>
          </p:cNvSpPr>
          <p:nvPr>
            <p:ph type="title"/>
          </p:nvPr>
        </p:nvSpPr>
        <p:spPr/>
        <p:txBody>
          <a:bodyPr/>
          <a:lstStyle/>
          <a:p>
            <a:r>
              <a:rPr lang="en-US" dirty="0"/>
              <a:t>TWO RECOMMENDATION </a:t>
            </a:r>
            <a:endParaRPr lang="en-IN" dirty="0"/>
          </a:p>
        </p:txBody>
      </p:sp>
      <p:sp>
        <p:nvSpPr>
          <p:cNvPr id="5" name="Subtitle 4">
            <a:extLst>
              <a:ext uri="{FF2B5EF4-FFF2-40B4-BE49-F238E27FC236}">
                <a16:creationId xmlns:a16="http://schemas.microsoft.com/office/drawing/2014/main" id="{066807A8-3183-EA7B-2ED2-F7DCE8BE729F}"/>
              </a:ext>
            </a:extLst>
          </p:cNvPr>
          <p:cNvSpPr>
            <a:spLocks noGrp="1"/>
          </p:cNvSpPr>
          <p:nvPr>
            <p:ph type="subTitle" idx="3"/>
          </p:nvPr>
        </p:nvSpPr>
        <p:spPr>
          <a:xfrm>
            <a:off x="646520" y="1174914"/>
            <a:ext cx="3574415" cy="558900"/>
          </a:xfrm>
        </p:spPr>
        <p:txBody>
          <a:bodyPr/>
          <a:lstStyle/>
          <a:p>
            <a:r>
              <a:rPr lang="en-US" dirty="0"/>
              <a:t>Feature Engineering:</a:t>
            </a:r>
            <a:endParaRPr lang="en-IN" dirty="0"/>
          </a:p>
        </p:txBody>
      </p:sp>
      <p:sp>
        <p:nvSpPr>
          <p:cNvPr id="8" name="Subtitle 7">
            <a:extLst>
              <a:ext uri="{FF2B5EF4-FFF2-40B4-BE49-F238E27FC236}">
                <a16:creationId xmlns:a16="http://schemas.microsoft.com/office/drawing/2014/main" id="{FDC2D995-4590-680F-C308-259B28BEDF54}"/>
              </a:ext>
            </a:extLst>
          </p:cNvPr>
          <p:cNvSpPr>
            <a:spLocks noGrp="1"/>
          </p:cNvSpPr>
          <p:nvPr>
            <p:ph type="subTitle" idx="2"/>
          </p:nvPr>
        </p:nvSpPr>
        <p:spPr>
          <a:xfrm>
            <a:off x="187649" y="1851499"/>
            <a:ext cx="8360357" cy="1558187"/>
          </a:xfrm>
        </p:spPr>
        <p:txBody>
          <a:bodyPr/>
          <a:lstStyle/>
          <a:p>
            <a:pPr marL="152400" indent="0" algn="l"/>
            <a:r>
              <a:rPr lang="en-US" dirty="0"/>
              <a:t>Feature engineering plays a crucial role in model performance. Improving the quality of input features can lead to better model generalization and interpretability. Some steps to enhance feature engineering include:</a:t>
            </a:r>
          </a:p>
          <a:p>
            <a:pPr marL="152400" indent="0" algn="l"/>
            <a:endParaRPr lang="en-US" dirty="0"/>
          </a:p>
          <a:p>
            <a:pPr marL="152400" indent="0" algn="l"/>
            <a:r>
              <a:rPr lang="en-US" dirty="0"/>
              <a:t>Feature Selection: Identify and select the most relevant features that contribute the most to the model's predictive power. Removing irrelevant or redundant features can simplify the model and improve training efficiency.</a:t>
            </a:r>
            <a:endParaRPr lang="en-IN" dirty="0"/>
          </a:p>
        </p:txBody>
      </p:sp>
    </p:spTree>
    <p:extLst>
      <p:ext uri="{BB962C8B-B14F-4D97-AF65-F5344CB8AC3E}">
        <p14:creationId xmlns:p14="http://schemas.microsoft.com/office/powerpoint/2010/main" val="77378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EXPLORATORY DATA ANALYSIS</a:t>
            </a:r>
            <a:endParaRPr sz="4400" dirty="0"/>
          </a:p>
        </p:txBody>
      </p:sp>
      <p:sp>
        <p:nvSpPr>
          <p:cNvPr id="288" name="Google Shape;288;p38"/>
          <p:cNvSpPr txBox="1">
            <a:spLocks noGrp="1"/>
          </p:cNvSpPr>
          <p:nvPr>
            <p:ph type="title" idx="2"/>
          </p:nvPr>
        </p:nvSpPr>
        <p:spPr>
          <a:xfrm>
            <a:off x="1077925" y="3458588"/>
            <a:ext cx="12204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289" name="Google Shape;289;p38"/>
          <p:cNvSpPr txBox="1">
            <a:spLocks noGrp="1"/>
          </p:cNvSpPr>
          <p:nvPr>
            <p:ph type="subTitle" idx="1"/>
          </p:nvPr>
        </p:nvSpPr>
        <p:spPr>
          <a:xfrm>
            <a:off x="3126922" y="3750725"/>
            <a:ext cx="5170632" cy="640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3 KEY INSIGHTS FROM PANDAS PROFILING REPORT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a:spLocks noGrp="1"/>
          </p:cNvSpPr>
          <p:nvPr>
            <p:ph type="title"/>
          </p:nvPr>
        </p:nvSpPr>
        <p:spPr>
          <a:xfrm>
            <a:off x="253092" y="506843"/>
            <a:ext cx="8170907" cy="572700"/>
          </a:xfrm>
          <a:prstGeom prst="rect">
            <a:avLst/>
          </a:prstGeom>
        </p:spPr>
        <p:txBody>
          <a:bodyPr spcFirstLastPara="1" wrap="square" lIns="91425" tIns="91425" rIns="91425" bIns="91425" anchor="t" anchorCtr="0">
            <a:noAutofit/>
          </a:bodyPr>
          <a:lstStyle/>
          <a:p>
            <a:r>
              <a:rPr lang="en-US" sz="2400" dirty="0"/>
              <a:t>3 KEY INSIGHTS FROM PANDAS PROFILING REPORT </a:t>
            </a:r>
            <a:br>
              <a:rPr lang="en-US" dirty="0"/>
            </a:br>
            <a:endParaRPr dirty="0"/>
          </a:p>
        </p:txBody>
      </p:sp>
      <p:sp>
        <p:nvSpPr>
          <p:cNvPr id="298" name="Google Shape;298;p39"/>
          <p:cNvSpPr txBox="1">
            <a:spLocks noGrp="1"/>
          </p:cNvSpPr>
          <p:nvPr>
            <p:ph type="subTitle" idx="2"/>
          </p:nvPr>
        </p:nvSpPr>
        <p:spPr>
          <a:xfrm>
            <a:off x="580358" y="978702"/>
            <a:ext cx="7516376" cy="4107648"/>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dirty="0"/>
              <a:t>NORMAL DISTRIBUTION</a:t>
            </a:r>
          </a:p>
          <a:p>
            <a:pPr marL="0" lvl="0" indent="0" algn="l" rtl="0">
              <a:spcBef>
                <a:spcPts val="0"/>
              </a:spcBef>
              <a:spcAft>
                <a:spcPts val="0"/>
              </a:spcAft>
            </a:pPr>
            <a:r>
              <a:rPr lang="en-US" dirty="0"/>
              <a:t>The distribution of all the variables is nearly Gaussian in shape. When we say the variables "follow almost normal distribution," it suggests that the data points are not precisely normal but show a close resemblance to it.</a:t>
            </a:r>
          </a:p>
          <a:p>
            <a:pPr marL="0" lvl="0" indent="0" algn="l" rtl="0">
              <a:spcBef>
                <a:spcPts val="0"/>
              </a:spcBef>
              <a:spcAft>
                <a:spcPts val="0"/>
              </a:spcAft>
            </a:pPr>
            <a:endParaRPr lang="en-US" dirty="0">
              <a:latin typeface="SOHNE"/>
            </a:endParaRPr>
          </a:p>
          <a:p>
            <a:pPr marL="0" lvl="0" indent="0" algn="l" rtl="0">
              <a:spcBef>
                <a:spcPts val="0"/>
              </a:spcBef>
              <a:spcAft>
                <a:spcPts val="0"/>
              </a:spcAft>
            </a:pPr>
            <a:r>
              <a:rPr lang="en-US" dirty="0"/>
              <a:t>2.  CLASS IMBALANCE</a:t>
            </a:r>
          </a:p>
          <a:p>
            <a:pPr marL="0" lvl="0" indent="0" algn="l" rtl="0">
              <a:spcBef>
                <a:spcPts val="0"/>
              </a:spcBef>
              <a:spcAft>
                <a:spcPts val="0"/>
              </a:spcAft>
            </a:pPr>
            <a:r>
              <a:rPr lang="en-US" dirty="0"/>
              <a:t>The classes are labeled as 0 and 1, and you have provided the following counts for each class: </a:t>
            </a:r>
          </a:p>
          <a:p>
            <a:pPr marL="0" lvl="0" indent="0" algn="l" rtl="0">
              <a:spcBef>
                <a:spcPts val="0"/>
              </a:spcBef>
              <a:spcAft>
                <a:spcPts val="0"/>
              </a:spcAft>
            </a:pPr>
            <a:r>
              <a:rPr lang="en-US" dirty="0"/>
              <a:t>Class 0: 1196 instances</a:t>
            </a:r>
          </a:p>
          <a:p>
            <a:pPr marL="0" lvl="0" indent="0" algn="l" rtl="0">
              <a:spcBef>
                <a:spcPts val="0"/>
              </a:spcBef>
              <a:spcAft>
                <a:spcPts val="0"/>
              </a:spcAft>
            </a:pPr>
            <a:r>
              <a:rPr lang="en-US" dirty="0"/>
              <a:t>Class 1: 811 instances</a:t>
            </a:r>
          </a:p>
          <a:p>
            <a:pPr marL="0" lvl="0" indent="0" algn="l" rtl="0">
              <a:spcBef>
                <a:spcPts val="0"/>
              </a:spcBef>
              <a:spcAft>
                <a:spcPts val="0"/>
              </a:spcAft>
            </a:pPr>
            <a:r>
              <a:rPr lang="en-US" dirty="0"/>
              <a:t>From this information, we can see that there is a class imbalance between the two classes. Class 0 has a significantly higher number of instances compared to Class 1. he class imbalance indicates that Class 0 is overrepresented compared to Class 1, which may have implications for building and evaluating machine learning models.</a:t>
            </a:r>
          </a:p>
          <a:p>
            <a:pPr marL="0" lvl="0" indent="0" algn="l" rtl="0">
              <a:spcBef>
                <a:spcPts val="0"/>
              </a:spcBef>
              <a:spcAft>
                <a:spcPts val="0"/>
              </a:spcAft>
            </a:pPr>
            <a:endParaRPr lang="en-US" dirty="0"/>
          </a:p>
          <a:p>
            <a:pPr marL="0" lvl="0" indent="0" algn="l" rtl="0">
              <a:spcBef>
                <a:spcPts val="0"/>
              </a:spcBef>
              <a:spcAft>
                <a:spcPts val="0"/>
              </a:spcAft>
            </a:pPr>
            <a:r>
              <a:rPr lang="en-US" dirty="0"/>
              <a:t>3.  MULTICOLLINEARITY </a:t>
            </a:r>
          </a:p>
          <a:p>
            <a:pPr marL="0" lvl="0" indent="0" algn="l" rtl="0">
              <a:spcBef>
                <a:spcPts val="0"/>
              </a:spcBef>
              <a:spcAft>
                <a:spcPts val="0"/>
              </a:spcAft>
            </a:pPr>
            <a:r>
              <a:rPr lang="en-US" dirty="0"/>
              <a:t>Logistic regression requires that the independent variables are not strongly correlated with each other to avoid multicollinearity issues. Multicollinearity can cause instability in the model's coefficient estimates, affecting the reliability and interpretability of the results. In the padas profile it can be observed that the variables are not strongly correlated with each other.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p:nvPr/>
        </p:nvSpPr>
        <p:spPr>
          <a:xfrm>
            <a:off x="713225" y="840075"/>
            <a:ext cx="7717500" cy="376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txBox="1">
            <a:spLocks noGrp="1"/>
          </p:cNvSpPr>
          <p:nvPr>
            <p:ph type="title"/>
          </p:nvPr>
        </p:nvSpPr>
        <p:spPr>
          <a:xfrm>
            <a:off x="1077925" y="1072375"/>
            <a:ext cx="7006500" cy="7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LEARNING CURVES AND ROC/AUC CURVES </a:t>
            </a:r>
          </a:p>
        </p:txBody>
      </p:sp>
      <p:sp>
        <p:nvSpPr>
          <p:cNvPr id="288" name="Google Shape;288;p38"/>
          <p:cNvSpPr txBox="1">
            <a:spLocks noGrp="1"/>
          </p:cNvSpPr>
          <p:nvPr>
            <p:ph type="title" idx="2"/>
          </p:nvPr>
        </p:nvSpPr>
        <p:spPr>
          <a:xfrm>
            <a:off x="930728" y="3461625"/>
            <a:ext cx="150639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289" name="Google Shape;289;p38"/>
          <p:cNvSpPr txBox="1">
            <a:spLocks noGrp="1"/>
          </p:cNvSpPr>
          <p:nvPr>
            <p:ph type="subTitle" idx="1"/>
          </p:nvPr>
        </p:nvSpPr>
        <p:spPr>
          <a:xfrm>
            <a:off x="2196194" y="3750725"/>
            <a:ext cx="6155871" cy="640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2 INSIGHTS FROM THE LEARNING CURVES OF BOTH THE MODELS. </a:t>
            </a:r>
          </a:p>
        </p:txBody>
      </p:sp>
    </p:spTree>
    <p:extLst>
      <p:ext uri="{BB962C8B-B14F-4D97-AF65-F5344CB8AC3E}">
        <p14:creationId xmlns:p14="http://schemas.microsoft.com/office/powerpoint/2010/main" val="340336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0"/>
          <p:cNvSpPr txBox="1">
            <a:spLocks noGrp="1"/>
          </p:cNvSpPr>
          <p:nvPr>
            <p:ph type="title"/>
          </p:nvPr>
        </p:nvSpPr>
        <p:spPr>
          <a:xfrm>
            <a:off x="4598275" y="539500"/>
            <a:ext cx="3832500" cy="10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LEARNING CURVE</a:t>
            </a:r>
            <a:br>
              <a:rPr lang="en-US" dirty="0"/>
            </a:br>
            <a:r>
              <a:rPr lang="en-US" sz="1800" dirty="0"/>
              <a:t>Logistic Regression </a:t>
            </a:r>
            <a:endParaRPr dirty="0"/>
          </a:p>
        </p:txBody>
      </p:sp>
      <p:sp>
        <p:nvSpPr>
          <p:cNvPr id="304" name="Google Shape;304;p40"/>
          <p:cNvSpPr txBox="1">
            <a:spLocks noGrp="1"/>
          </p:cNvSpPr>
          <p:nvPr>
            <p:ph type="subTitle" idx="1"/>
          </p:nvPr>
        </p:nvSpPr>
        <p:spPr>
          <a:xfrm>
            <a:off x="4294151" y="1958771"/>
            <a:ext cx="4588591" cy="26448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1100" dirty="0"/>
              <a:t>Y axis represents model accuracy and x axis denotes the number of training samples. </a:t>
            </a:r>
          </a:p>
          <a:p>
            <a:pPr marL="0" lvl="0" indent="0" algn="l" rtl="0">
              <a:spcBef>
                <a:spcPts val="0"/>
              </a:spcBef>
              <a:spcAft>
                <a:spcPts val="0"/>
              </a:spcAft>
              <a:buClr>
                <a:schemeClr val="dk1"/>
              </a:buClr>
              <a:buSzPts val="1100"/>
              <a:buFont typeface="Arial"/>
              <a:buNone/>
            </a:pPr>
            <a:endParaRPr lang="en-US" sz="1100" b="1" dirty="0"/>
          </a:p>
          <a:p>
            <a:pPr marL="0" lvl="0" indent="0" algn="l" rtl="0">
              <a:spcBef>
                <a:spcPts val="0"/>
              </a:spcBef>
              <a:spcAft>
                <a:spcPts val="0"/>
              </a:spcAft>
              <a:buClr>
                <a:schemeClr val="dk1"/>
              </a:buClr>
              <a:buSzPts val="1100"/>
              <a:buFont typeface="Arial"/>
              <a:buNone/>
            </a:pPr>
            <a:r>
              <a:rPr lang="en-US" sz="1100" b="1" dirty="0"/>
              <a:t>Variance:</a:t>
            </a:r>
            <a:r>
              <a:rPr lang="en-US" sz="1100" dirty="0"/>
              <a:t> As the number of training samples increases, the gap between the curves gradually diminishes, and at around 1280 (approximately), the curves nearly intersect. This behavior indicates a low variance.</a:t>
            </a:r>
          </a:p>
          <a:p>
            <a:pPr marL="0" lvl="0" indent="0" algn="l" rtl="0">
              <a:spcBef>
                <a:spcPts val="0"/>
              </a:spcBef>
              <a:spcAft>
                <a:spcPts val="0"/>
              </a:spcAft>
              <a:buClr>
                <a:schemeClr val="dk1"/>
              </a:buClr>
              <a:buSzPts val="1100"/>
              <a:buFont typeface="Arial"/>
              <a:buNone/>
            </a:pPr>
            <a:r>
              <a:rPr lang="en-US" sz="1100" b="1" dirty="0"/>
              <a:t>Bias: </a:t>
            </a:r>
            <a:r>
              <a:rPr lang="en-US" sz="1100" dirty="0"/>
              <a:t>The initial training accuracy is around 63%, while the starting validation accuracy is at 50%. Both accuracies are relatively modest, indicating that the model's performance is not significantly high at the beginning of the learning curve.</a:t>
            </a:r>
          </a:p>
          <a:p>
            <a:pPr marL="0" lvl="0" indent="0" algn="l" rtl="0">
              <a:spcBef>
                <a:spcPts val="0"/>
              </a:spcBef>
              <a:spcAft>
                <a:spcPts val="0"/>
              </a:spcAft>
              <a:buClr>
                <a:schemeClr val="dk1"/>
              </a:buClr>
              <a:buSzPts val="1100"/>
              <a:buFont typeface="Arial"/>
              <a:buNone/>
            </a:pPr>
            <a:endParaRPr lang="en-US" sz="1100" dirty="0"/>
          </a:p>
          <a:p>
            <a:pPr marL="0" lvl="0" indent="0" algn="l" rtl="0">
              <a:spcBef>
                <a:spcPts val="0"/>
              </a:spcBef>
              <a:spcAft>
                <a:spcPts val="0"/>
              </a:spcAft>
              <a:buClr>
                <a:schemeClr val="dk1"/>
              </a:buClr>
              <a:buSzPts val="1100"/>
              <a:buFont typeface="Arial"/>
              <a:buNone/>
            </a:pPr>
            <a:r>
              <a:rPr lang="en-US" sz="1100" dirty="0"/>
              <a:t>Initially, the gap between the curves is more significant, suggesting low bias and high variance. However, as the learning progresses, the gap gradually reduces, indicating decreasing variance and low bias. Eventually, the curves almost converge, implying a balanced model with both low variance and low bias. However higher accuracy implies better model and the optimum accuracy range is 80-90. </a:t>
            </a:r>
            <a:endParaRPr lang="en-IN" sz="1100" dirty="0"/>
          </a:p>
        </p:txBody>
      </p:sp>
      <p:cxnSp>
        <p:nvCxnSpPr>
          <p:cNvPr id="305" name="Google Shape;305;p40"/>
          <p:cNvCxnSpPr/>
          <p:nvPr/>
        </p:nvCxnSpPr>
        <p:spPr>
          <a:xfrm>
            <a:off x="4220225" y="548375"/>
            <a:ext cx="0" cy="4074000"/>
          </a:xfrm>
          <a:prstGeom prst="straightConnector1">
            <a:avLst/>
          </a:prstGeom>
          <a:noFill/>
          <a:ln w="9525" cap="flat" cmpd="sng">
            <a:solidFill>
              <a:schemeClr val="dk1"/>
            </a:solidFill>
            <a:prstDash val="solid"/>
            <a:round/>
            <a:headEnd type="none" w="med" len="med"/>
            <a:tailEnd type="none" w="med" len="med"/>
          </a:ln>
        </p:spPr>
      </p:cxnSp>
      <p:sp>
        <p:nvSpPr>
          <p:cNvPr id="306" name="Google Shape;306;p40"/>
          <p:cNvSpPr/>
          <p:nvPr/>
        </p:nvSpPr>
        <p:spPr>
          <a:xfrm flipH="1">
            <a:off x="261258" y="711700"/>
            <a:ext cx="3885045" cy="3688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A2DE300-4C37-AE67-C6D0-260ADE369108}"/>
              </a:ext>
            </a:extLst>
          </p:cNvPr>
          <p:cNvPicPr>
            <a:picLocks noChangeAspect="1"/>
          </p:cNvPicPr>
          <p:nvPr/>
        </p:nvPicPr>
        <p:blipFill>
          <a:blip r:embed="rId3"/>
          <a:stretch>
            <a:fillRect/>
          </a:stretch>
        </p:blipFill>
        <p:spPr>
          <a:xfrm>
            <a:off x="385634" y="831836"/>
            <a:ext cx="3614866" cy="34482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0"/>
          <p:cNvSpPr txBox="1">
            <a:spLocks noGrp="1"/>
          </p:cNvSpPr>
          <p:nvPr>
            <p:ph type="title"/>
          </p:nvPr>
        </p:nvSpPr>
        <p:spPr>
          <a:xfrm>
            <a:off x="4598275" y="539500"/>
            <a:ext cx="3832500" cy="8239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LEARNING CURVE</a:t>
            </a:r>
            <a:br>
              <a:rPr lang="en-US" dirty="0"/>
            </a:br>
            <a:r>
              <a:rPr lang="en-US" sz="1800" dirty="0"/>
              <a:t>Naïve Bayes</a:t>
            </a:r>
            <a:endParaRPr sz="1800" dirty="0"/>
          </a:p>
        </p:txBody>
      </p:sp>
      <p:sp>
        <p:nvSpPr>
          <p:cNvPr id="304" name="Google Shape;304;p40"/>
          <p:cNvSpPr txBox="1">
            <a:spLocks noGrp="1"/>
          </p:cNvSpPr>
          <p:nvPr>
            <p:ph type="subTitle" idx="1"/>
          </p:nvPr>
        </p:nvSpPr>
        <p:spPr>
          <a:xfrm>
            <a:off x="4220226" y="2480899"/>
            <a:ext cx="4752324" cy="22870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1100" dirty="0"/>
              <a:t>Y axis represents model accuracy and x axis denotes the number of training samples. </a:t>
            </a:r>
          </a:p>
          <a:p>
            <a:pPr marL="0" lvl="0" indent="0" algn="l" rtl="0">
              <a:spcBef>
                <a:spcPts val="0"/>
              </a:spcBef>
              <a:spcAft>
                <a:spcPts val="0"/>
              </a:spcAft>
              <a:buClr>
                <a:schemeClr val="dk1"/>
              </a:buClr>
              <a:buSzPts val="1100"/>
              <a:buFont typeface="Arial"/>
              <a:buNone/>
            </a:pPr>
            <a:endParaRPr lang="en-US" sz="1100" b="1" dirty="0"/>
          </a:p>
          <a:p>
            <a:pPr marL="0" lvl="0" indent="0" algn="l" rtl="0">
              <a:spcBef>
                <a:spcPts val="0"/>
              </a:spcBef>
              <a:spcAft>
                <a:spcPts val="0"/>
              </a:spcAft>
              <a:buClr>
                <a:schemeClr val="dk1"/>
              </a:buClr>
              <a:buSzPts val="1100"/>
              <a:buFont typeface="Arial"/>
              <a:buNone/>
            </a:pPr>
            <a:r>
              <a:rPr lang="en-US" sz="1100" b="1" dirty="0"/>
              <a:t>Variance:</a:t>
            </a:r>
            <a:r>
              <a:rPr lang="en-US" sz="1100" dirty="0"/>
              <a:t> As the number of training samples increases, the gap between the curves gradually diminishes, and at around 1280 (approximately), the curves nearly intersect. This behavior indicates a low variance.</a:t>
            </a:r>
          </a:p>
          <a:p>
            <a:pPr marL="0" lvl="0" indent="0" algn="l" rtl="0">
              <a:spcBef>
                <a:spcPts val="0"/>
              </a:spcBef>
              <a:spcAft>
                <a:spcPts val="0"/>
              </a:spcAft>
              <a:buClr>
                <a:schemeClr val="dk1"/>
              </a:buClr>
              <a:buSzPts val="1100"/>
              <a:buFont typeface="Arial"/>
              <a:buNone/>
            </a:pPr>
            <a:r>
              <a:rPr lang="en-US" sz="1100" b="1" dirty="0"/>
              <a:t>Bias: </a:t>
            </a:r>
            <a:r>
              <a:rPr lang="en-US" sz="1100" dirty="0"/>
              <a:t>The initial training accuracy is around 72%, while the starting validation accuracy is at 60%. Both accuracies are relatively modest, indicating that the model's performance is not significantly high at the beginning of the learning curve.</a:t>
            </a:r>
          </a:p>
          <a:p>
            <a:pPr marL="0" lvl="0" indent="0" algn="l" rtl="0">
              <a:spcBef>
                <a:spcPts val="0"/>
              </a:spcBef>
              <a:spcAft>
                <a:spcPts val="0"/>
              </a:spcAft>
              <a:buClr>
                <a:schemeClr val="dk1"/>
              </a:buClr>
              <a:buSzPts val="1100"/>
              <a:buFont typeface="Arial"/>
              <a:buNone/>
            </a:pPr>
            <a:endParaRPr lang="en-US" sz="1100" dirty="0"/>
          </a:p>
          <a:p>
            <a:pPr marL="0" lvl="0" indent="0" algn="l" rtl="0">
              <a:spcBef>
                <a:spcPts val="0"/>
              </a:spcBef>
              <a:spcAft>
                <a:spcPts val="0"/>
              </a:spcAft>
              <a:buClr>
                <a:schemeClr val="dk1"/>
              </a:buClr>
              <a:buSzPts val="1100"/>
              <a:buFont typeface="Arial"/>
              <a:buNone/>
            </a:pPr>
            <a:r>
              <a:rPr lang="en-US" sz="1100" dirty="0"/>
              <a:t>Initially, the gap between the curves is more significant, suggesting low bias and high variance. However, as the learning progresses, the gap gradually reduces, indicating decreasing variance and low bias. Eventually, the curves converge, implying a balanced model with both low variance and low bias. However higher accuracy implies better model and the optimum accuracy range is 80-90. </a:t>
            </a:r>
            <a:endParaRPr lang="en-IN" sz="1100" dirty="0"/>
          </a:p>
          <a:p>
            <a:pPr marL="0" lvl="0" indent="0" algn="l" rtl="0">
              <a:spcBef>
                <a:spcPts val="0"/>
              </a:spcBef>
              <a:spcAft>
                <a:spcPts val="0"/>
              </a:spcAft>
              <a:buClr>
                <a:schemeClr val="dk1"/>
              </a:buClr>
              <a:buSzPts val="1100"/>
              <a:buFont typeface="Arial"/>
              <a:buNone/>
            </a:pPr>
            <a:endParaRPr lang="en-IN" sz="1100" dirty="0"/>
          </a:p>
        </p:txBody>
      </p:sp>
      <p:cxnSp>
        <p:nvCxnSpPr>
          <p:cNvPr id="305" name="Google Shape;305;p40"/>
          <p:cNvCxnSpPr/>
          <p:nvPr/>
        </p:nvCxnSpPr>
        <p:spPr>
          <a:xfrm>
            <a:off x="4220225" y="548375"/>
            <a:ext cx="0" cy="4074000"/>
          </a:xfrm>
          <a:prstGeom prst="straightConnector1">
            <a:avLst/>
          </a:prstGeom>
          <a:noFill/>
          <a:ln w="9525" cap="flat" cmpd="sng">
            <a:solidFill>
              <a:schemeClr val="dk1"/>
            </a:solidFill>
            <a:prstDash val="solid"/>
            <a:round/>
            <a:headEnd type="none" w="med" len="med"/>
            <a:tailEnd type="none" w="med" len="med"/>
          </a:ln>
        </p:spPr>
      </p:cxnSp>
      <p:sp>
        <p:nvSpPr>
          <p:cNvPr id="306" name="Google Shape;306;p40"/>
          <p:cNvSpPr/>
          <p:nvPr/>
        </p:nvSpPr>
        <p:spPr>
          <a:xfrm flipH="1">
            <a:off x="171450" y="711700"/>
            <a:ext cx="3984170" cy="3688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7CB3065-8B4E-DD5B-DCDC-017DF6B8C171}"/>
              </a:ext>
            </a:extLst>
          </p:cNvPr>
          <p:cNvPicPr>
            <a:picLocks noChangeAspect="1"/>
          </p:cNvPicPr>
          <p:nvPr/>
        </p:nvPicPr>
        <p:blipFill>
          <a:blip r:embed="rId3"/>
          <a:stretch>
            <a:fillRect/>
          </a:stretch>
        </p:blipFill>
        <p:spPr>
          <a:xfrm>
            <a:off x="269420" y="963132"/>
            <a:ext cx="3788229" cy="3244485"/>
          </a:xfrm>
          <a:prstGeom prst="rect">
            <a:avLst/>
          </a:prstGeom>
        </p:spPr>
      </p:pic>
    </p:spTree>
    <p:extLst>
      <p:ext uri="{BB962C8B-B14F-4D97-AF65-F5344CB8AC3E}">
        <p14:creationId xmlns:p14="http://schemas.microsoft.com/office/powerpoint/2010/main" val="391664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ROC/AUC CURVES </a:t>
            </a:r>
            <a:endParaRPr dirty="0"/>
          </a:p>
        </p:txBody>
      </p:sp>
      <p:sp>
        <p:nvSpPr>
          <p:cNvPr id="314" name="Google Shape;314;p41"/>
          <p:cNvSpPr txBox="1">
            <a:spLocks noGrp="1"/>
          </p:cNvSpPr>
          <p:nvPr>
            <p:ph type="subTitle" idx="1"/>
          </p:nvPr>
        </p:nvSpPr>
        <p:spPr>
          <a:xfrm>
            <a:off x="575152" y="1762718"/>
            <a:ext cx="3033900" cy="216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An AUC of 0.55 is slightly better than random chance, but the discriminatory power of the model remains relatively low. While the model has some ability to differentiate between the classes, it's still not performing significantly better than random guessing. This suggests that the model's predictions might have limited practical value and could potentially benefit from further improvement.</a:t>
            </a:r>
            <a:endParaRPr dirty="0"/>
          </a:p>
        </p:txBody>
      </p:sp>
      <p:sp>
        <p:nvSpPr>
          <p:cNvPr id="315" name="Google Shape;315;p41"/>
          <p:cNvSpPr txBox="1">
            <a:spLocks noGrp="1"/>
          </p:cNvSpPr>
          <p:nvPr>
            <p:ph type="subTitle" idx="2"/>
          </p:nvPr>
        </p:nvSpPr>
        <p:spPr>
          <a:xfrm>
            <a:off x="575152" y="1197118"/>
            <a:ext cx="3033900" cy="4663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Naïve Bayes</a:t>
            </a:r>
            <a:endParaRPr dirty="0"/>
          </a:p>
        </p:txBody>
      </p:sp>
      <p:pic>
        <p:nvPicPr>
          <p:cNvPr id="7" name="Picture 6">
            <a:extLst>
              <a:ext uri="{FF2B5EF4-FFF2-40B4-BE49-F238E27FC236}">
                <a16:creationId xmlns:a16="http://schemas.microsoft.com/office/drawing/2014/main" id="{7079F97F-1764-7AAF-86A5-382ED025510D}"/>
              </a:ext>
            </a:extLst>
          </p:cNvPr>
          <p:cNvPicPr>
            <a:picLocks noChangeAspect="1"/>
          </p:cNvPicPr>
          <p:nvPr/>
        </p:nvPicPr>
        <p:blipFill>
          <a:blip r:embed="rId3"/>
          <a:stretch>
            <a:fillRect/>
          </a:stretch>
        </p:blipFill>
        <p:spPr>
          <a:xfrm>
            <a:off x="4572000" y="1418496"/>
            <a:ext cx="3645821" cy="2855643"/>
          </a:xfrm>
          <a:prstGeom prst="rect">
            <a:avLst/>
          </a:prstGeom>
          <a:solidFill>
            <a:srgbClr val="FFFFFF">
              <a:shade val="85000"/>
            </a:srgbClr>
          </a:solidFill>
          <a:ln w="88900" cap="sq">
            <a:solidFill>
              <a:schemeClr val="bg2">
                <a:lumMod val="60000"/>
                <a:lumOff val="4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ROC/AUC CURVES </a:t>
            </a:r>
            <a:endParaRPr dirty="0"/>
          </a:p>
        </p:txBody>
      </p:sp>
      <p:sp>
        <p:nvSpPr>
          <p:cNvPr id="314" name="Google Shape;314;p41"/>
          <p:cNvSpPr txBox="1">
            <a:spLocks noGrp="1"/>
          </p:cNvSpPr>
          <p:nvPr>
            <p:ph type="subTitle" idx="1"/>
          </p:nvPr>
        </p:nvSpPr>
        <p:spPr>
          <a:xfrm>
            <a:off x="575152" y="1762718"/>
            <a:ext cx="3033900" cy="216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 AUC of 0.5 indicates that the model's performance is no better than random chance. In other words, the model's ability to discriminate between positive and negative classes is no better than flipping a coin. This suggests that the model is not effective at distinguishing between the two classes and is essentially making random predictions.</a:t>
            </a:r>
            <a:endParaRPr dirty="0"/>
          </a:p>
        </p:txBody>
      </p:sp>
      <p:sp>
        <p:nvSpPr>
          <p:cNvPr id="315" name="Google Shape;315;p41"/>
          <p:cNvSpPr txBox="1">
            <a:spLocks noGrp="1"/>
          </p:cNvSpPr>
          <p:nvPr>
            <p:ph type="subTitle" idx="2"/>
          </p:nvPr>
        </p:nvSpPr>
        <p:spPr>
          <a:xfrm>
            <a:off x="575152" y="1197118"/>
            <a:ext cx="3033900" cy="4663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t>Logistic regression</a:t>
            </a:r>
            <a:endParaRPr lang="en-US" dirty="0"/>
          </a:p>
        </p:txBody>
      </p:sp>
      <p:pic>
        <p:nvPicPr>
          <p:cNvPr id="3" name="Picture 2">
            <a:extLst>
              <a:ext uri="{FF2B5EF4-FFF2-40B4-BE49-F238E27FC236}">
                <a16:creationId xmlns:a16="http://schemas.microsoft.com/office/drawing/2014/main" id="{3072555B-3721-A052-6AC6-B447EC464A5A}"/>
              </a:ext>
            </a:extLst>
          </p:cNvPr>
          <p:cNvPicPr>
            <a:picLocks noChangeAspect="1"/>
          </p:cNvPicPr>
          <p:nvPr/>
        </p:nvPicPr>
        <p:blipFill>
          <a:blip r:embed="rId3"/>
          <a:stretch>
            <a:fillRect/>
          </a:stretch>
        </p:blipFill>
        <p:spPr>
          <a:xfrm>
            <a:off x="4512177" y="1262432"/>
            <a:ext cx="3675782" cy="3002600"/>
          </a:xfrm>
          <a:prstGeom prst="rect">
            <a:avLst/>
          </a:prstGeom>
          <a:solidFill>
            <a:srgbClr val="FFFFFF">
              <a:shade val="85000"/>
            </a:srgbClr>
          </a:solidFill>
          <a:ln w="88900" cap="sq">
            <a:solidFill>
              <a:schemeClr val="bg2">
                <a:lumMod val="60000"/>
                <a:lumOff val="4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75363193"/>
      </p:ext>
    </p:extLst>
  </p:cSld>
  <p:clrMapOvr>
    <a:masterClrMapping/>
  </p:clrMapOvr>
</p:sld>
</file>

<file path=ppt/theme/theme1.xml><?xml version="1.0" encoding="utf-8"?>
<a:theme xmlns:a="http://schemas.openxmlformats.org/drawingml/2006/main" name="Data Analysis for Marketing Strategies by Slidesgo">
  <a:themeElements>
    <a:clrScheme name="Simple Light">
      <a:dk1>
        <a:srgbClr val="081004"/>
      </a:dk1>
      <a:lt1>
        <a:srgbClr val="ECEBDA"/>
      </a:lt1>
      <a:dk2>
        <a:srgbClr val="FABD63"/>
      </a:dk2>
      <a:lt2>
        <a:srgbClr val="FFFFFF"/>
      </a:lt2>
      <a:accent1>
        <a:srgbClr val="FFFFFF"/>
      </a:accent1>
      <a:accent2>
        <a:srgbClr val="FFFFFF"/>
      </a:accent2>
      <a:accent3>
        <a:srgbClr val="FFFFFF"/>
      </a:accent3>
      <a:accent4>
        <a:srgbClr val="FFFFFF"/>
      </a:accent4>
      <a:accent5>
        <a:srgbClr val="FFFFFF"/>
      </a:accent5>
      <a:accent6>
        <a:srgbClr val="FFFFFF"/>
      </a:accent6>
      <a:hlink>
        <a:srgbClr val="0810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1424</TotalTime>
  <Words>2480</Words>
  <Application>Microsoft Office PowerPoint</Application>
  <PresentationFormat>On-screen Show (16:9)</PresentationFormat>
  <Paragraphs>132</Paragraphs>
  <Slides>22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SOHNE</vt:lpstr>
      <vt:lpstr>Marcellus</vt:lpstr>
      <vt:lpstr>Söhne</vt:lpstr>
      <vt:lpstr>Arial</vt:lpstr>
      <vt:lpstr>Albert Sans</vt:lpstr>
      <vt:lpstr>Nunito Light</vt:lpstr>
      <vt:lpstr>Bebas Neue</vt:lpstr>
      <vt:lpstr>Data Analysis for Marketing Strategies by Slidesgo</vt:lpstr>
      <vt:lpstr>DATA ANALYSIS water_potability.csv</vt:lpstr>
      <vt:lpstr>RATIONAL STATEMENT</vt:lpstr>
      <vt:lpstr>EXPLORATORY DATA ANALYSIS</vt:lpstr>
      <vt:lpstr>3 KEY INSIGHTS FROM PANDAS PROFILING REPORT  </vt:lpstr>
      <vt:lpstr>LEARNING CURVES AND ROC/AUC CURVES </vt:lpstr>
      <vt:lpstr>LEARNING CURVE Logistic Regression </vt:lpstr>
      <vt:lpstr>LEARNING CURVE Naïve Bayes</vt:lpstr>
      <vt:lpstr>ROC/AUC CURVES </vt:lpstr>
      <vt:lpstr>ROC/AUC CURVES </vt:lpstr>
      <vt:lpstr>CLASSIFICATION REPORT</vt:lpstr>
      <vt:lpstr>CLASSIFICATION REPORT</vt:lpstr>
      <vt:lpstr>CLASSIFICATION REPORT</vt:lpstr>
      <vt:lpstr>CLASSIFICATION REPORT</vt:lpstr>
      <vt:lpstr>CLASSIFICATION REPORT</vt:lpstr>
      <vt:lpstr>ENSEMBLE VOTING MODEL</vt:lpstr>
      <vt:lpstr>ENSEMBLE VOTING MODEL</vt:lpstr>
      <vt:lpstr>WHICH MODEL TO IMPLEMENTED? </vt:lpstr>
      <vt:lpstr>PowerPoint Presentation</vt:lpstr>
      <vt:lpstr>PowerPoint Presentation</vt:lpstr>
      <vt:lpstr>TWO RECOMMENDATION  </vt:lpstr>
      <vt:lpstr>TWO RECOMMENDATION </vt:lpstr>
      <vt:lpstr>TWO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FOR MARKETING STRATEGIES</dc:title>
  <dc:creator>Soumya Kataria</dc:creator>
  <cp:lastModifiedBy>Soumya Kataria</cp:lastModifiedBy>
  <cp:revision>8</cp:revision>
  <dcterms:modified xsi:type="dcterms:W3CDTF">2023-08-09T03:17:49Z</dcterms:modified>
</cp:coreProperties>
</file>