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11"/>
  </p:notesMasterIdLst>
  <p:sldIdLst>
    <p:sldId id="257" r:id="rId2"/>
    <p:sldId id="272" r:id="rId3"/>
    <p:sldId id="273" r:id="rId4"/>
    <p:sldId id="261" r:id="rId5"/>
    <p:sldId id="258" r:id="rId6"/>
    <p:sldId id="274" r:id="rId7"/>
    <p:sldId id="282" r:id="rId8"/>
    <p:sldId id="283"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DCFF"/>
    <a:srgbClr val="3BCCFF"/>
    <a:srgbClr val="A6F4FC"/>
    <a:srgbClr val="BEE395"/>
    <a:srgbClr val="A9DA74"/>
    <a:srgbClr val="5FD6DF"/>
    <a:srgbClr val="85E0E7"/>
    <a:srgbClr val="BABABA"/>
    <a:srgbClr val="30353F"/>
    <a:srgbClr val="43CD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2" autoAdjust="0"/>
  </p:normalViewPr>
  <p:slideViewPr>
    <p:cSldViewPr snapToGrid="0" showGuides="1">
      <p:cViewPr varScale="1">
        <p:scale>
          <a:sx n="115" d="100"/>
          <a:sy n="115" d="100"/>
        </p:scale>
        <p:origin x="372" y="108"/>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01/06/2020</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06/01/2020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06/01/2020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06/01/2020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06/01/2020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06/01/2020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06/01/2020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06/01/2020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06/01/2020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06/01/2020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06/01/2020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06/01/2020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06/01/2020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06/01/2020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483644" y="3444079"/>
            <a:ext cx="7224735"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Lead Scoring – Case Study</a:t>
            </a:r>
          </a:p>
        </p:txBody>
      </p:sp>
      <p:sp>
        <p:nvSpPr>
          <p:cNvPr id="21" name="TextBox 20"/>
          <p:cNvSpPr txBox="1"/>
          <p:nvPr/>
        </p:nvSpPr>
        <p:spPr>
          <a:xfrm>
            <a:off x="4338312" y="4150067"/>
            <a:ext cx="3515386" cy="738664"/>
          </a:xfrm>
          <a:prstGeom prst="rect">
            <a:avLst/>
          </a:prstGeom>
          <a:noFill/>
        </p:spPr>
        <p:txBody>
          <a:bodyPr wrap="none" lIns="0" tIns="0" rIns="0" bIns="0" rtlCol="0">
            <a:spAutoFit/>
          </a:bodyPr>
          <a:lstStyle/>
          <a:p>
            <a:pPr algn="ctr">
              <a:tabLst>
                <a:tab pos="347663" algn="l"/>
              </a:tabLst>
            </a:pPr>
            <a:r>
              <a:rPr lang="en-US" sz="2400" b="1" dirty="0">
                <a:solidFill>
                  <a:schemeClr val="bg1"/>
                </a:solidFill>
                <a:latin typeface="+mj-lt"/>
              </a:rPr>
              <a:t>Soumya Prakash Parida</a:t>
            </a:r>
          </a:p>
          <a:p>
            <a:pPr algn="ctr">
              <a:tabLst>
                <a:tab pos="347663" algn="l"/>
              </a:tabLst>
            </a:pPr>
            <a:r>
              <a:rPr lang="en-US" sz="2400" b="1" dirty="0">
                <a:solidFill>
                  <a:schemeClr val="bg1"/>
                </a:solidFill>
                <a:latin typeface="+mj-lt"/>
              </a:rPr>
              <a:t>Ashok Mohapatra</a:t>
            </a:r>
          </a:p>
        </p:txBody>
      </p:sp>
      <p:sp>
        <p:nvSpPr>
          <p:cNvPr id="2" name="Oval 1">
            <a:extLst>
              <a:ext uri="{C183D7F6-B498-43B3-948B-1728B52AA6E4}">
                <adec:decorative xmlns:adec="http://schemas.microsoft.com/office/drawing/2017/decorative"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adec="http://schemas.microsoft.com/office/drawing/2017/decorative"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adec="http://schemas.microsoft.com/office/drawing/2017/decorative"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Tree>
    <p:extLst>
      <p:ext uri="{BB962C8B-B14F-4D97-AF65-F5344CB8AC3E}">
        <p14:creationId xmlns:p14="http://schemas.microsoft.com/office/powerpoint/2010/main" val="73508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p:cNvSpPr txBox="1"/>
          <p:nvPr/>
        </p:nvSpPr>
        <p:spPr>
          <a:xfrm>
            <a:off x="5054138" y="889994"/>
            <a:ext cx="6833062" cy="5170646"/>
          </a:xfrm>
          <a:prstGeom prst="rect">
            <a:avLst/>
          </a:prstGeom>
          <a:noFill/>
        </p:spPr>
        <p:txBody>
          <a:bodyPr wrap="square" lIns="0" tIns="0" rIns="0" bIns="0" rtlCol="0">
            <a:spAutoFit/>
          </a:bodyPr>
          <a:lstStyle/>
          <a:p>
            <a:r>
              <a:rPr lang="en-US" sz="1400" b="1" dirty="0">
                <a:cs typeface="DaunPenh" panose="01010101010101010101" pitchFamily="2" charset="0"/>
              </a:rPr>
              <a:t>Problem Statement</a:t>
            </a:r>
          </a:p>
          <a:p>
            <a:r>
              <a:rPr lang="en-US" sz="1400" dirty="0">
                <a:cs typeface="DaunPenh" panose="01010101010101010101" pitchFamily="2" charset="0"/>
              </a:rPr>
              <a:t>X Education has appointed you to help them select the most promising leads, i.e. the leads that are most likely to convert into paying customers. The company requires you to build a model wherein you need to assign a lead score to each of the leads such that the customers with higher lead score have a higher conversion chance and the customers with lower lead score have a lower conversion chance. The CEO, in particular, has given a ballpark of the target lead conversion rate to be around 80%.</a:t>
            </a:r>
          </a:p>
          <a:p>
            <a:endParaRPr lang="en-US" sz="1400" dirty="0">
              <a:cs typeface="DaunPenh" panose="01010101010101010101" pitchFamily="2" charset="0"/>
            </a:endParaRPr>
          </a:p>
          <a:p>
            <a:endParaRPr lang="en-US" sz="1400" dirty="0">
              <a:cs typeface="DaunPenh" panose="01010101010101010101" pitchFamily="2" charset="0"/>
            </a:endParaRPr>
          </a:p>
          <a:p>
            <a:r>
              <a:rPr lang="en-US" sz="1400" b="1" dirty="0">
                <a:cs typeface="DaunPenh" panose="01010101010101010101" pitchFamily="2" charset="0"/>
              </a:rPr>
              <a:t>Objective</a:t>
            </a:r>
          </a:p>
          <a:p>
            <a:endParaRPr lang="en-US" sz="1400" b="1" dirty="0">
              <a:cs typeface="DaunPenh" panose="01010101010101010101" pitchFamily="2" charset="0"/>
            </a:endParaRPr>
          </a:p>
          <a:p>
            <a:pPr marL="285750" indent="-285750">
              <a:buFont typeface="Wingdings" panose="05000000000000000000" pitchFamily="2" charset="2"/>
              <a:buChar char="Ø"/>
            </a:pPr>
            <a:r>
              <a:rPr lang="en-US" sz="1400" dirty="0">
                <a:cs typeface="DaunPenh" panose="01010101010101010101" pitchFamily="2" charset="0"/>
              </a:rPr>
              <a:t>Build a logistic regression model to assign a lead score between 0 and 100 to each of the leads which can be used by the company to target potential leads. </a:t>
            </a:r>
          </a:p>
          <a:p>
            <a:pPr marL="285750" indent="-285750">
              <a:buFont typeface="Wingdings" panose="05000000000000000000" pitchFamily="2" charset="2"/>
              <a:buChar char="Ø"/>
            </a:pPr>
            <a:endParaRPr lang="en-US" sz="1400" dirty="0">
              <a:cs typeface="DaunPenh" panose="01010101010101010101" pitchFamily="2" charset="0"/>
            </a:endParaRPr>
          </a:p>
          <a:p>
            <a:pPr marL="285750" indent="-285750">
              <a:buFont typeface="Wingdings" panose="05000000000000000000" pitchFamily="2" charset="2"/>
              <a:buChar char="Ø"/>
            </a:pPr>
            <a:endParaRPr lang="en-US" sz="1400" dirty="0">
              <a:cs typeface="DaunPenh" panose="01010101010101010101" pitchFamily="2" charset="0"/>
            </a:endParaRPr>
          </a:p>
          <a:p>
            <a:r>
              <a:rPr lang="en-US" sz="1400" b="1" dirty="0">
                <a:cs typeface="DaunPenh" panose="01010101010101010101" pitchFamily="2" charset="0"/>
              </a:rPr>
              <a:t>Approach</a:t>
            </a:r>
          </a:p>
          <a:p>
            <a:r>
              <a:rPr lang="en-US" sz="1400" dirty="0"/>
              <a:t>We have used </a:t>
            </a:r>
            <a:r>
              <a:rPr lang="en-US" sz="1400" b="1" i="1" dirty="0"/>
              <a:t>Logistic Regression</a:t>
            </a:r>
            <a:r>
              <a:rPr lang="en-US" sz="1400" dirty="0"/>
              <a:t> to determine and assign the probability score against each customer based on the available data and choose the candidates which have better probability of joining the course. </a:t>
            </a:r>
          </a:p>
          <a:p>
            <a:r>
              <a:rPr lang="en-US" sz="1400" dirty="0"/>
              <a:t>The lead dataset is split into Train and Test datasets and once the model is built on the Train dataset, it is used on </a:t>
            </a:r>
            <a:r>
              <a:rPr lang="en-US" sz="1400"/>
              <a:t>the Entire </a:t>
            </a:r>
            <a:r>
              <a:rPr lang="en-US" sz="1400" dirty="0"/>
              <a:t>dataset to verify the accuracy, sensitivity and specificity of the model, which in turn indicates how good the prediction model is.</a:t>
            </a:r>
          </a:p>
          <a:p>
            <a:endParaRPr lang="en-US" sz="1400" dirty="0"/>
          </a:p>
          <a:p>
            <a:endParaRPr lang="en-US" sz="1400" b="1" dirty="0">
              <a:cs typeface="DaunPenh" panose="01010101010101010101" pitchFamily="2" charset="0"/>
            </a:endParaRPr>
          </a:p>
        </p:txBody>
      </p:sp>
      <p:cxnSp>
        <p:nvCxnSpPr>
          <p:cNvPr id="151" name="Straight Connector 150">
            <a:extLst>
              <a:ext uri="{C183D7F6-B498-43B3-948B-1728B52AA6E4}">
                <adec:decorative xmlns:adec="http://schemas.microsoft.com/office/drawing/2017/decorative" val="1"/>
              </a:ext>
            </a:extLst>
          </p:cNvPr>
          <p:cNvCxnSpPr/>
          <p:nvPr/>
        </p:nvCxnSpPr>
        <p:spPr>
          <a:xfrm>
            <a:off x="8991600" y="2848585"/>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C183D7F6-B498-43B3-948B-1728B52AA6E4}">
                <adec:decorative xmlns:adec="http://schemas.microsoft.com/office/drawing/2017/decorative" val="1"/>
              </a:ext>
            </a:extLst>
          </p:cNvPr>
          <p:cNvCxnSpPr/>
          <p:nvPr/>
        </p:nvCxnSpPr>
        <p:spPr>
          <a:xfrm>
            <a:off x="9347735" y="5910588"/>
            <a:ext cx="75077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B61803F9-0687-42F2-AD52-B4E217229BB0}"/>
              </a:ext>
            </a:extLst>
          </p:cNvPr>
          <p:cNvSpPr>
            <a:spLocks noGrp="1"/>
          </p:cNvSpPr>
          <p:nvPr>
            <p:ph type="title"/>
          </p:nvPr>
        </p:nvSpPr>
        <p:spPr/>
        <p:txBody>
          <a:bodyPr/>
          <a:lstStyle/>
          <a:p>
            <a:r>
              <a:rPr lang="en-US" dirty="0"/>
              <a:t>Slide 7</a:t>
            </a:r>
          </a:p>
        </p:txBody>
      </p:sp>
      <p:pic>
        <p:nvPicPr>
          <p:cNvPr id="38" name="Picture 37">
            <a:extLst>
              <a:ext uri="{FF2B5EF4-FFF2-40B4-BE49-F238E27FC236}">
                <a16:creationId xmlns:a16="http://schemas.microsoft.com/office/drawing/2014/main" id="{C6FE3C33-034E-43BD-825E-F71B20159469}"/>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4144"/>
            <a:ext cx="4937760" cy="6857999"/>
          </a:xfrm>
          <a:custGeom>
            <a:avLst/>
            <a:gdLst>
              <a:gd name="connsiteX0" fmla="*/ 0 w 4937760"/>
              <a:gd name="connsiteY0" fmla="*/ 0 h 6857999"/>
              <a:gd name="connsiteX1" fmla="*/ 4937760 w 4937760"/>
              <a:gd name="connsiteY1" fmla="*/ 0 h 6857999"/>
              <a:gd name="connsiteX2" fmla="*/ 4937760 w 4937760"/>
              <a:gd name="connsiteY2" fmla="*/ 6857999 h 6857999"/>
              <a:gd name="connsiteX3" fmla="*/ 0 w 493776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4937760" h="6857999">
                <a:moveTo>
                  <a:pt x="0" y="0"/>
                </a:moveTo>
                <a:lnTo>
                  <a:pt x="4937760" y="0"/>
                </a:lnTo>
                <a:lnTo>
                  <a:pt x="4937760" y="6857999"/>
                </a:lnTo>
                <a:lnTo>
                  <a:pt x="0" y="6857999"/>
                </a:lnTo>
                <a:close/>
              </a:path>
            </a:pathLst>
          </a:custGeom>
        </p:spPr>
      </p:pic>
      <p:sp>
        <p:nvSpPr>
          <p:cNvPr id="140" name="Rectangle 139">
            <a:extLst>
              <a:ext uri="{C183D7F6-B498-43B3-948B-1728B52AA6E4}">
                <adec:decorative xmlns:adec="http://schemas.microsoft.com/office/drawing/2017/decorative" val="1"/>
              </a:ext>
            </a:extLst>
          </p:cNvPr>
          <p:cNvSpPr/>
          <p:nvPr/>
        </p:nvSpPr>
        <p:spPr>
          <a:xfrm>
            <a:off x="-1563" y="-4144"/>
            <a:ext cx="493776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TextBox 39"/>
          <p:cNvSpPr txBox="1"/>
          <p:nvPr/>
        </p:nvSpPr>
        <p:spPr>
          <a:xfrm>
            <a:off x="381000" y="6345823"/>
            <a:ext cx="111889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r>
              <a:rPr lang="en-US" dirty="0">
                <a:solidFill>
                  <a:schemeClr val="bg1">
                    <a:lumMod val="95000"/>
                  </a:schemeClr>
                </a:solidFill>
                <a:latin typeface="Algerian" panose="04020705040A02060702" pitchFamily="82" charset="0"/>
              </a:rPr>
              <a:t>X Education</a:t>
            </a:r>
          </a:p>
        </p:txBody>
      </p:sp>
      <p:sp>
        <p:nvSpPr>
          <p:cNvPr id="39" name="TextBox 38">
            <a:extLst>
              <a:ext uri="{FF2B5EF4-FFF2-40B4-BE49-F238E27FC236}">
                <a16:creationId xmlns:a16="http://schemas.microsoft.com/office/drawing/2014/main" id="{D613481E-9CFC-4D1E-ADA3-A54DAFC8DBB3}"/>
              </a:ext>
            </a:extLst>
          </p:cNvPr>
          <p:cNvSpPr txBox="1"/>
          <p:nvPr/>
        </p:nvSpPr>
        <p:spPr>
          <a:xfrm>
            <a:off x="7431923" y="131544"/>
            <a:ext cx="2077492"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Objective </a:t>
            </a:r>
          </a:p>
        </p:txBody>
      </p:sp>
      <p:sp>
        <p:nvSpPr>
          <p:cNvPr id="41" name="Oval 40">
            <a:extLst>
              <a:ext uri="{FF2B5EF4-FFF2-40B4-BE49-F238E27FC236}">
                <a16:creationId xmlns:a16="http://schemas.microsoft.com/office/drawing/2014/main" id="{38C44ABF-8BC5-4C01-A391-55920F5D4DC9}"/>
              </a:ext>
              <a:ext uri="{C183D7F6-B498-43B3-948B-1728B52AA6E4}">
                <adec:decorative xmlns:adec="http://schemas.microsoft.com/office/drawing/2017/decorative" val="1"/>
              </a:ext>
            </a:extLst>
          </p:cNvPr>
          <p:cNvSpPr/>
          <p:nvPr/>
        </p:nvSpPr>
        <p:spPr>
          <a:xfrm>
            <a:off x="1391786" y="2369947"/>
            <a:ext cx="1620450" cy="16204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Connector 41">
            <a:extLst>
              <a:ext uri="{FF2B5EF4-FFF2-40B4-BE49-F238E27FC236}">
                <a16:creationId xmlns:a16="http://schemas.microsoft.com/office/drawing/2014/main" id="{BA4663F4-3F16-4F96-9757-50C4202194BB}"/>
              </a:ext>
              <a:ext uri="{C183D7F6-B498-43B3-948B-1728B52AA6E4}">
                <adec:decorative xmlns:adec="http://schemas.microsoft.com/office/drawing/2017/decorative" val="1"/>
              </a:ext>
            </a:extLst>
          </p:cNvPr>
          <p:cNvCxnSpPr/>
          <p:nvPr/>
        </p:nvCxnSpPr>
        <p:spPr>
          <a:xfrm>
            <a:off x="1470491" y="4327713"/>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Freeform 34" descr="This image is an icon of three human beings and a circle. ">
            <a:extLst>
              <a:ext uri="{FF2B5EF4-FFF2-40B4-BE49-F238E27FC236}">
                <a16:creationId xmlns:a16="http://schemas.microsoft.com/office/drawing/2014/main" id="{CEDAFDB5-547D-48D6-B6BF-0A43547B125C}"/>
              </a:ext>
            </a:extLst>
          </p:cNvPr>
          <p:cNvSpPr>
            <a:spLocks noEditPoints="1"/>
          </p:cNvSpPr>
          <p:nvPr/>
        </p:nvSpPr>
        <p:spPr bwMode="auto">
          <a:xfrm>
            <a:off x="1826625" y="2831959"/>
            <a:ext cx="750772" cy="753618"/>
          </a:xfrm>
          <a:custGeom>
            <a:avLst/>
            <a:gdLst>
              <a:gd name="T0" fmla="*/ 1924 w 2048"/>
              <a:gd name="T1" fmla="*/ 300 h 2048"/>
              <a:gd name="T2" fmla="*/ 1324 w 2048"/>
              <a:gd name="T3" fmla="*/ 300 h 2048"/>
              <a:gd name="T4" fmla="*/ 1024 w 2048"/>
              <a:gd name="T5" fmla="*/ 240 h 2048"/>
              <a:gd name="T6" fmla="*/ 720 w 2048"/>
              <a:gd name="T7" fmla="*/ 300 h 2048"/>
              <a:gd name="T8" fmla="*/ 120 w 2048"/>
              <a:gd name="T9" fmla="*/ 300 h 2048"/>
              <a:gd name="T10" fmla="*/ 0 w 2048"/>
              <a:gd name="T11" fmla="*/ 900 h 2048"/>
              <a:gd name="T12" fmla="*/ 242 w 2048"/>
              <a:gd name="T13" fmla="*/ 960 h 2048"/>
              <a:gd name="T14" fmla="*/ 689 w 2048"/>
              <a:gd name="T15" fmla="*/ 1730 h 2048"/>
              <a:gd name="T16" fmla="*/ 660 w 2048"/>
              <a:gd name="T17" fmla="*/ 2048 h 2048"/>
              <a:gd name="T18" fmla="*/ 1444 w 2048"/>
              <a:gd name="T19" fmla="*/ 1988 h 2048"/>
              <a:gd name="T20" fmla="*/ 1804 w 2048"/>
              <a:gd name="T21" fmla="*/ 1020 h 2048"/>
              <a:gd name="T22" fmla="*/ 1988 w 2048"/>
              <a:gd name="T23" fmla="*/ 960 h 2048"/>
              <a:gd name="T24" fmla="*/ 1819 w 2048"/>
              <a:gd name="T25" fmla="*/ 527 h 2048"/>
              <a:gd name="T26" fmla="*/ 1804 w 2048"/>
              <a:gd name="T27" fmla="*/ 300 h 2048"/>
              <a:gd name="T28" fmla="*/ 1444 w 2048"/>
              <a:gd name="T29" fmla="*/ 300 h 2048"/>
              <a:gd name="T30" fmla="*/ 420 w 2048"/>
              <a:gd name="T31" fmla="*/ 120 h 2048"/>
              <a:gd name="T32" fmla="*/ 420 w 2048"/>
              <a:gd name="T33" fmla="*/ 480 h 2048"/>
              <a:gd name="T34" fmla="*/ 420 w 2048"/>
              <a:gd name="T35" fmla="*/ 120 h 2048"/>
              <a:gd name="T36" fmla="*/ 420 w 2048"/>
              <a:gd name="T37" fmla="*/ 600 h 2048"/>
              <a:gd name="T38" fmla="*/ 126 w 2048"/>
              <a:gd name="T39" fmla="*/ 840 h 2048"/>
              <a:gd name="T40" fmla="*/ 1024 w 2048"/>
              <a:gd name="T41" fmla="*/ 1684 h 2048"/>
              <a:gd name="T42" fmla="*/ 726 w 2048"/>
              <a:gd name="T43" fmla="*/ 1928 h 2048"/>
              <a:gd name="T44" fmla="*/ 1024 w 2048"/>
              <a:gd name="T45" fmla="*/ 1204 h 2048"/>
              <a:gd name="T46" fmla="*/ 1024 w 2048"/>
              <a:gd name="T47" fmla="*/ 1564 h 2048"/>
              <a:gd name="T48" fmla="*/ 1263 w 2048"/>
              <a:gd name="T49" fmla="*/ 1639 h 2048"/>
              <a:gd name="T50" fmla="*/ 1324 w 2048"/>
              <a:gd name="T51" fmla="*/ 1384 h 2048"/>
              <a:gd name="T52" fmla="*/ 720 w 2048"/>
              <a:gd name="T53" fmla="*/ 1384 h 2048"/>
              <a:gd name="T54" fmla="*/ 828 w 2048"/>
              <a:gd name="T55" fmla="*/ 1613 h 2048"/>
              <a:gd name="T56" fmla="*/ 360 w 2048"/>
              <a:gd name="T57" fmla="*/ 1020 h 2048"/>
              <a:gd name="T58" fmla="*/ 780 w 2048"/>
              <a:gd name="T59" fmla="*/ 960 h 2048"/>
              <a:gd name="T60" fmla="*/ 615 w 2048"/>
              <a:gd name="T61" fmla="*/ 528 h 2048"/>
              <a:gd name="T62" fmla="*/ 1024 w 2048"/>
              <a:gd name="T63" fmla="*/ 360 h 2048"/>
              <a:gd name="T64" fmla="*/ 1429 w 2048"/>
              <a:gd name="T65" fmla="*/ 528 h 2048"/>
              <a:gd name="T66" fmla="*/ 1264 w 2048"/>
              <a:gd name="T67" fmla="*/ 960 h 2048"/>
              <a:gd name="T68" fmla="*/ 1684 w 2048"/>
              <a:gd name="T69" fmla="*/ 1020 h 2048"/>
              <a:gd name="T70" fmla="*/ 1330 w 2048"/>
              <a:gd name="T71" fmla="*/ 840 h 2048"/>
              <a:gd name="T72" fmla="*/ 1922 w 2048"/>
              <a:gd name="T73" fmla="*/ 8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8" h="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30353F"/>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11676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6B65505B-9112-47D4-AE48-C89CD2D4F3D8}"/>
              </a:ext>
            </a:extLst>
          </p:cNvPr>
          <p:cNvGraphicFramePr>
            <a:graphicFrameLocks noGrp="1"/>
          </p:cNvGraphicFramePr>
          <p:nvPr>
            <p:extLst>
              <p:ext uri="{D42A27DB-BD31-4B8C-83A1-F6EECF244321}">
                <p14:modId xmlns:p14="http://schemas.microsoft.com/office/powerpoint/2010/main" val="1173728070"/>
              </p:ext>
            </p:extLst>
          </p:nvPr>
        </p:nvGraphicFramePr>
        <p:xfrm>
          <a:off x="1937412" y="1526867"/>
          <a:ext cx="8128000" cy="2966720"/>
        </p:xfrm>
        <a:graphic>
          <a:graphicData uri="http://schemas.openxmlformats.org/drawingml/2006/table">
            <a:tbl>
              <a:tblPr firstRow="1" bandRow="1">
                <a:tableStyleId>{5C22544A-7EE6-4342-B048-85BDC9FD1C3A}</a:tableStyleId>
              </a:tblPr>
              <a:tblGrid>
                <a:gridCol w="3274668">
                  <a:extLst>
                    <a:ext uri="{9D8B030D-6E8A-4147-A177-3AD203B41FA5}">
                      <a16:colId xmlns:a16="http://schemas.microsoft.com/office/drawing/2014/main" val="1605443331"/>
                    </a:ext>
                  </a:extLst>
                </a:gridCol>
                <a:gridCol w="789332">
                  <a:extLst>
                    <a:ext uri="{9D8B030D-6E8A-4147-A177-3AD203B41FA5}">
                      <a16:colId xmlns:a16="http://schemas.microsoft.com/office/drawing/2014/main" val="1032810376"/>
                    </a:ext>
                  </a:extLst>
                </a:gridCol>
                <a:gridCol w="873213">
                  <a:extLst>
                    <a:ext uri="{9D8B030D-6E8A-4147-A177-3AD203B41FA5}">
                      <a16:colId xmlns:a16="http://schemas.microsoft.com/office/drawing/2014/main" val="483387364"/>
                    </a:ext>
                  </a:extLst>
                </a:gridCol>
                <a:gridCol w="3190787">
                  <a:extLst>
                    <a:ext uri="{9D8B030D-6E8A-4147-A177-3AD203B41FA5}">
                      <a16:colId xmlns:a16="http://schemas.microsoft.com/office/drawing/2014/main" val="3221678829"/>
                    </a:ext>
                  </a:extLst>
                </a:gridCol>
              </a:tblGrid>
              <a:tr h="370840">
                <a:tc gridSpan="2">
                  <a:txBody>
                    <a:bodyPr/>
                    <a:lstStyle/>
                    <a:p>
                      <a:endParaRPr lang="en-US" sz="1400" b="1"/>
                    </a:p>
                  </a:txBody>
                  <a:tcPr/>
                </a:tc>
                <a:tc hMerge="1">
                  <a:txBody>
                    <a:bodyPr/>
                    <a:lstStyle/>
                    <a:p>
                      <a:endParaRPr lang="en-US"/>
                    </a:p>
                  </a:txBody>
                  <a:tcPr/>
                </a:tc>
                <a:tc gridSpan="2">
                  <a:txBody>
                    <a:bodyPr/>
                    <a:lstStyle/>
                    <a:p>
                      <a:endParaRPr lang="en-US" sz="1400" b="1"/>
                    </a:p>
                  </a:txBody>
                  <a:tcPr/>
                </a:tc>
                <a:tc hMerge="1">
                  <a:txBody>
                    <a:bodyPr/>
                    <a:lstStyle/>
                    <a:p>
                      <a:endParaRPr lang="en-US"/>
                    </a:p>
                  </a:txBody>
                  <a:tcPr/>
                </a:tc>
                <a:extLst>
                  <a:ext uri="{0D108BD9-81ED-4DB2-BD59-A6C34878D82A}">
                    <a16:rowId xmlns:a16="http://schemas.microsoft.com/office/drawing/2014/main" val="277631018"/>
                  </a:ext>
                </a:extLst>
              </a:tr>
              <a:tr h="370840">
                <a:tc>
                  <a:txBody>
                    <a:bodyPr/>
                    <a:lstStyle/>
                    <a:p>
                      <a:r>
                        <a:rPr lang="en-US" sz="1400" b="1" dirty="0"/>
                        <a:t>Tags - Closed by </a:t>
                      </a:r>
                      <a:r>
                        <a:rPr lang="en-US" sz="1400" b="1" dirty="0" err="1"/>
                        <a:t>Horizzon</a:t>
                      </a:r>
                      <a:r>
                        <a:rPr lang="en-US" sz="1400" b="1" dirty="0"/>
                        <a:t>	</a:t>
                      </a:r>
                    </a:p>
                  </a:txBody>
                  <a:tcPr/>
                </a:tc>
                <a:tc>
                  <a:txBody>
                    <a:bodyPr/>
                    <a:lstStyle/>
                    <a:p>
                      <a:r>
                        <a:rPr lang="en-US" sz="1400" b="1" dirty="0"/>
                        <a:t>7.2988</a:t>
                      </a:r>
                    </a:p>
                  </a:txBody>
                  <a:tcPr/>
                </a:tc>
                <a:tc>
                  <a:txBody>
                    <a:bodyPr/>
                    <a:lstStyle/>
                    <a:p>
                      <a:r>
                        <a:rPr lang="en-US" sz="1400" b="1" dirty="0"/>
                        <a:t>- 3.8509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Tags- switched off</a:t>
                      </a:r>
                    </a:p>
                  </a:txBody>
                  <a:tcPr/>
                </a:tc>
                <a:extLst>
                  <a:ext uri="{0D108BD9-81ED-4DB2-BD59-A6C34878D82A}">
                    <a16:rowId xmlns:a16="http://schemas.microsoft.com/office/drawing/2014/main" val="22862881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Tags - Lost to EINS</a:t>
                      </a:r>
                    </a:p>
                  </a:txBody>
                  <a:tcPr/>
                </a:tc>
                <a:tc>
                  <a:txBody>
                    <a:bodyPr/>
                    <a:lstStyle/>
                    <a:p>
                      <a:r>
                        <a:rPr lang="en-US" sz="1400" b="1" dirty="0"/>
                        <a:t>5.4513</a:t>
                      </a:r>
                    </a:p>
                  </a:txBody>
                  <a:tcPr/>
                </a:tc>
                <a:tc>
                  <a:txBody>
                    <a:bodyPr/>
                    <a:lstStyle/>
                    <a:p>
                      <a:r>
                        <a:rPr lang="en-US" sz="1400" b="1" dirty="0"/>
                        <a:t>- 3.3128</a:t>
                      </a:r>
                    </a:p>
                  </a:txBody>
                  <a:tcPr/>
                </a:tc>
                <a:tc>
                  <a:txBody>
                    <a:bodyPr/>
                    <a:lstStyle/>
                    <a:p>
                      <a:r>
                        <a:rPr lang="en-US" sz="1400" b="1" dirty="0"/>
                        <a:t>Tags - Ringing</a:t>
                      </a:r>
                    </a:p>
                  </a:txBody>
                  <a:tcPr/>
                </a:tc>
                <a:extLst>
                  <a:ext uri="{0D108BD9-81ED-4DB2-BD59-A6C34878D82A}">
                    <a16:rowId xmlns:a16="http://schemas.microsoft.com/office/drawing/2014/main" val="2964664143"/>
                  </a:ext>
                </a:extLst>
              </a:tr>
              <a:tr h="370840">
                <a:tc>
                  <a:txBody>
                    <a:bodyPr/>
                    <a:lstStyle/>
                    <a:p>
                      <a:r>
                        <a:rPr lang="en-US" sz="1400" b="1" dirty="0"/>
                        <a:t>Tags - Will revert after reading the email</a:t>
                      </a:r>
                    </a:p>
                  </a:txBody>
                  <a:tcPr/>
                </a:tc>
                <a:tc>
                  <a:txBody>
                    <a:bodyPr/>
                    <a:lstStyle/>
                    <a:p>
                      <a:r>
                        <a:rPr lang="en-US" sz="1400" b="1" dirty="0"/>
                        <a:t>4.8733</a:t>
                      </a:r>
                    </a:p>
                  </a:txBody>
                  <a:tcPr/>
                </a:tc>
                <a:tc>
                  <a:txBody>
                    <a:bodyPr/>
                    <a:lstStyle/>
                    <a:p>
                      <a:pPr marL="0" algn="l" defTabSz="914400" rtl="0" eaLnBrk="1" latinLnBrk="0" hangingPunct="1"/>
                      <a:r>
                        <a:rPr lang="en-US" sz="1400" b="1" kern="1200" dirty="0">
                          <a:solidFill>
                            <a:schemeClr val="dk1"/>
                          </a:solidFill>
                          <a:latin typeface="+mn-lt"/>
                          <a:ea typeface="+mn-ea"/>
                          <a:cs typeface="+mn-cs"/>
                        </a:rPr>
                        <a:t>- 3.2165</a:t>
                      </a:r>
                    </a:p>
                  </a:txBody>
                  <a:tcPr/>
                </a:tc>
                <a:tc>
                  <a:txBody>
                    <a:bodyPr/>
                    <a:lstStyle/>
                    <a:p>
                      <a:r>
                        <a:rPr lang="en-US" sz="1400" b="1" kern="1200" dirty="0">
                          <a:solidFill>
                            <a:schemeClr val="dk1"/>
                          </a:solidFill>
                          <a:latin typeface="+mn-lt"/>
                          <a:ea typeface="+mn-ea"/>
                          <a:cs typeface="+mn-cs"/>
                        </a:rPr>
                        <a:t>Tags - Already a student</a:t>
                      </a:r>
                    </a:p>
                  </a:txBody>
                  <a:tcPr/>
                </a:tc>
                <a:extLst>
                  <a:ext uri="{0D108BD9-81ED-4DB2-BD59-A6C34878D82A}">
                    <a16:rowId xmlns:a16="http://schemas.microsoft.com/office/drawing/2014/main" val="38219934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Lead Source – </a:t>
                      </a:r>
                      <a:r>
                        <a:rPr lang="en-US" sz="1400" b="1" dirty="0" err="1"/>
                        <a:t>Wellingak</a:t>
                      </a:r>
                      <a:r>
                        <a:rPr lang="en-US" sz="1400" b="1" dirty="0"/>
                        <a:t> Website</a:t>
                      </a:r>
                    </a:p>
                  </a:txBody>
                  <a:tcPr/>
                </a:tc>
                <a:tc>
                  <a:txBody>
                    <a:bodyPr/>
                    <a:lstStyle/>
                    <a:p>
                      <a:r>
                        <a:rPr lang="en-US" sz="1400" b="1" dirty="0"/>
                        <a:t>4.5341</a:t>
                      </a:r>
                    </a:p>
                  </a:txBody>
                  <a:tcPr/>
                </a:tc>
                <a:tc>
                  <a:txBody>
                    <a:bodyPr/>
                    <a:lstStyle/>
                    <a:p>
                      <a:pPr marL="0" algn="l" defTabSz="914400" rtl="0" eaLnBrk="1" latinLnBrk="0" hangingPunct="1"/>
                      <a:r>
                        <a:rPr lang="en-US" sz="1400" b="1" kern="1200" dirty="0">
                          <a:solidFill>
                            <a:schemeClr val="dk1"/>
                          </a:solidFill>
                          <a:latin typeface="+mn-lt"/>
                          <a:ea typeface="+mn-ea"/>
                          <a:cs typeface="+mn-cs"/>
                        </a:rPr>
                        <a:t>- 2.9317</a:t>
                      </a:r>
                    </a:p>
                  </a:txBody>
                  <a:tcPr/>
                </a:tc>
                <a:tc>
                  <a:txBody>
                    <a:bodyPr/>
                    <a:lstStyle/>
                    <a:p>
                      <a:r>
                        <a:rPr lang="en-US" sz="1400" b="1" kern="1200" dirty="0">
                          <a:solidFill>
                            <a:schemeClr val="dk1"/>
                          </a:solidFill>
                          <a:latin typeface="+mn-lt"/>
                          <a:ea typeface="+mn-ea"/>
                          <a:cs typeface="+mn-cs"/>
                        </a:rPr>
                        <a:t>Tags - Not doing further education</a:t>
                      </a:r>
                    </a:p>
                  </a:txBody>
                  <a:tcPr/>
                </a:tc>
                <a:extLst>
                  <a:ext uri="{0D108BD9-81ED-4DB2-BD59-A6C34878D82A}">
                    <a16:rowId xmlns:a16="http://schemas.microsoft.com/office/drawing/2014/main" val="3944010744"/>
                  </a:ext>
                </a:extLst>
              </a:tr>
              <a:tr h="370840">
                <a:tc>
                  <a:txBody>
                    <a:bodyPr/>
                    <a:lstStyle/>
                    <a:p>
                      <a:r>
                        <a:rPr lang="en-US" sz="1400" b="1" dirty="0"/>
                        <a:t>Last Notable Activity - SMS Sent</a:t>
                      </a:r>
                    </a:p>
                  </a:txBody>
                  <a:tcPr/>
                </a:tc>
                <a:tc>
                  <a:txBody>
                    <a:bodyPr/>
                    <a:lstStyle/>
                    <a:p>
                      <a:r>
                        <a:rPr lang="en-US" sz="1400" b="1" dirty="0"/>
                        <a:t>2.6536</a:t>
                      </a:r>
                    </a:p>
                  </a:txBody>
                  <a:tcPr/>
                </a:tc>
                <a:tc>
                  <a:txBody>
                    <a:bodyPr/>
                    <a:lstStyle/>
                    <a:p>
                      <a:pPr marL="0" algn="l" defTabSz="914400" rtl="0" eaLnBrk="1" latinLnBrk="0" hangingPunct="1"/>
                      <a:r>
                        <a:rPr lang="en-US" sz="1400" b="1" kern="1200" dirty="0">
                          <a:solidFill>
                            <a:schemeClr val="dk1"/>
                          </a:solidFill>
                          <a:latin typeface="+mn-lt"/>
                          <a:ea typeface="+mn-ea"/>
                          <a:cs typeface="+mn-cs"/>
                        </a:rPr>
                        <a:t>- 2.7201</a:t>
                      </a:r>
                    </a:p>
                  </a:txBody>
                  <a:tcPr/>
                </a:tc>
                <a:tc>
                  <a:txBody>
                    <a:bodyPr/>
                    <a:lstStyle/>
                    <a:p>
                      <a:pPr algn="l" fontAlgn="ctr"/>
                      <a:r>
                        <a:rPr lang="en-US" sz="1400" b="1" kern="1200" dirty="0">
                          <a:solidFill>
                            <a:schemeClr val="dk1"/>
                          </a:solidFill>
                          <a:latin typeface="+mn-lt"/>
                          <a:ea typeface="+mn-ea"/>
                          <a:cs typeface="+mn-cs"/>
                        </a:rPr>
                        <a:t>Tags - </a:t>
                      </a:r>
                      <a:r>
                        <a:rPr lang="en-US" sz="1400" b="1" kern="1200" dirty="0" err="1">
                          <a:solidFill>
                            <a:schemeClr val="dk1"/>
                          </a:solidFill>
                          <a:latin typeface="+mn-lt"/>
                          <a:ea typeface="+mn-ea"/>
                          <a:cs typeface="+mn-cs"/>
                        </a:rPr>
                        <a:t>opp</a:t>
                      </a:r>
                      <a:r>
                        <a:rPr lang="en-US" sz="1400" b="1" kern="1200" dirty="0">
                          <a:solidFill>
                            <a:schemeClr val="dk1"/>
                          </a:solidFill>
                          <a:latin typeface="+mn-lt"/>
                          <a:ea typeface="+mn-ea"/>
                          <a:cs typeface="+mn-cs"/>
                        </a:rPr>
                        <a:t> </a:t>
                      </a:r>
                      <a:r>
                        <a:rPr lang="en-US" sz="1400" b="1" kern="1200" dirty="0" err="1">
                          <a:solidFill>
                            <a:schemeClr val="dk1"/>
                          </a:solidFill>
                          <a:latin typeface="+mn-lt"/>
                          <a:ea typeface="+mn-ea"/>
                          <a:cs typeface="+mn-cs"/>
                        </a:rPr>
                        <a:t>hangup</a:t>
                      </a:r>
                      <a:endParaRPr lang="en-US" sz="1400" b="1" kern="1200" dirty="0">
                        <a:solidFill>
                          <a:schemeClr val="dk1"/>
                        </a:solidFill>
                        <a:latin typeface="+mn-lt"/>
                        <a:ea typeface="+mn-ea"/>
                        <a:cs typeface="+mn-cs"/>
                      </a:endParaRPr>
                    </a:p>
                  </a:txBody>
                  <a:tcPr anchor="ctr"/>
                </a:tc>
                <a:extLst>
                  <a:ext uri="{0D108BD9-81ED-4DB2-BD59-A6C34878D82A}">
                    <a16:rowId xmlns:a16="http://schemas.microsoft.com/office/drawing/2014/main" val="1286940407"/>
                  </a:ext>
                </a:extLst>
              </a:tr>
              <a:tr h="370840">
                <a:tc>
                  <a:txBody>
                    <a:bodyPr/>
                    <a:lstStyle/>
                    <a:p>
                      <a:endParaRPr lang="en-US" sz="1400" b="1" dirty="0"/>
                    </a:p>
                  </a:txBody>
                  <a:tcPr/>
                </a:tc>
                <a:tc>
                  <a:txBody>
                    <a:bodyPr/>
                    <a:lstStyle/>
                    <a:p>
                      <a:endParaRPr lang="en-US" sz="1400" b="1" dirty="0"/>
                    </a:p>
                  </a:txBody>
                  <a:tcPr/>
                </a:tc>
                <a:tc>
                  <a:txBody>
                    <a:bodyPr/>
                    <a:lstStyle/>
                    <a:p>
                      <a:pPr marL="0" algn="l" defTabSz="914400" rtl="0" eaLnBrk="1" latinLnBrk="0" hangingPunct="1"/>
                      <a:r>
                        <a:rPr lang="en-US" sz="1400" b="1" kern="1200" dirty="0">
                          <a:solidFill>
                            <a:schemeClr val="dk1"/>
                          </a:solidFill>
                          <a:latin typeface="+mn-lt"/>
                          <a:ea typeface="+mn-ea"/>
                          <a:cs typeface="+mn-cs"/>
                        </a:rPr>
                        <a:t>- 2.0225</a:t>
                      </a:r>
                    </a:p>
                  </a:txBody>
                  <a:tcPr/>
                </a:tc>
                <a:tc>
                  <a:txBody>
                    <a:bodyPr/>
                    <a:lstStyle/>
                    <a:p>
                      <a:r>
                        <a:rPr lang="en-US" sz="1400" b="1" kern="1200" dirty="0">
                          <a:solidFill>
                            <a:schemeClr val="dk1"/>
                          </a:solidFill>
                          <a:latin typeface="+mn-lt"/>
                          <a:ea typeface="+mn-ea"/>
                          <a:cs typeface="+mn-cs"/>
                        </a:rPr>
                        <a:t>Tags- Diploma holder</a:t>
                      </a:r>
                    </a:p>
                  </a:txBody>
                  <a:tcPr/>
                </a:tc>
                <a:extLst>
                  <a:ext uri="{0D108BD9-81ED-4DB2-BD59-A6C34878D82A}">
                    <a16:rowId xmlns:a16="http://schemas.microsoft.com/office/drawing/2014/main" val="3532689720"/>
                  </a:ext>
                </a:extLst>
              </a:tr>
              <a:tr h="370840">
                <a:tc>
                  <a:txBody>
                    <a:bodyPr/>
                    <a:lstStyle/>
                    <a:p>
                      <a:endParaRPr lang="en-US" sz="1400" b="1" dirty="0"/>
                    </a:p>
                  </a:txBody>
                  <a:tcPr/>
                </a:tc>
                <a:tc>
                  <a:txBody>
                    <a:bodyPr/>
                    <a:lstStyle/>
                    <a:p>
                      <a:endParaRPr lang="en-US" sz="1400" b="1" dirty="0"/>
                    </a:p>
                  </a:txBody>
                  <a:tcPr/>
                </a:tc>
                <a:tc>
                  <a:txBody>
                    <a:bodyPr/>
                    <a:lstStyle/>
                    <a:p>
                      <a:pPr marL="0" algn="l" defTabSz="914400" rtl="0" eaLnBrk="1" latinLnBrk="0" hangingPunct="1"/>
                      <a:r>
                        <a:rPr lang="en-US" sz="1400" b="1" kern="1200" dirty="0">
                          <a:solidFill>
                            <a:schemeClr val="dk1"/>
                          </a:solidFill>
                          <a:latin typeface="+mn-lt"/>
                          <a:ea typeface="+mn-ea"/>
                          <a:cs typeface="+mn-cs"/>
                        </a:rPr>
                        <a:t>- 1.7019</a:t>
                      </a:r>
                    </a:p>
                  </a:txBody>
                  <a:tcPr/>
                </a:tc>
                <a:tc>
                  <a:txBody>
                    <a:bodyPr/>
                    <a:lstStyle/>
                    <a:p>
                      <a:r>
                        <a:rPr lang="en-US" sz="1400" b="1" kern="1200" dirty="0">
                          <a:solidFill>
                            <a:schemeClr val="dk1"/>
                          </a:solidFill>
                          <a:latin typeface="+mn-lt"/>
                          <a:ea typeface="+mn-ea"/>
                          <a:cs typeface="+mn-cs"/>
                        </a:rPr>
                        <a:t>Tags- Interested in other courses</a:t>
                      </a:r>
                    </a:p>
                  </a:txBody>
                  <a:tcPr/>
                </a:tc>
                <a:extLst>
                  <a:ext uri="{0D108BD9-81ED-4DB2-BD59-A6C34878D82A}">
                    <a16:rowId xmlns:a16="http://schemas.microsoft.com/office/drawing/2014/main" val="4176280669"/>
                  </a:ext>
                </a:extLst>
              </a:tr>
            </a:tbl>
          </a:graphicData>
        </a:graphic>
      </p:graphicFrame>
      <p:grpSp>
        <p:nvGrpSpPr>
          <p:cNvPr id="3" name="Group 2">
            <a:extLst>
              <a:ext uri="{FF2B5EF4-FFF2-40B4-BE49-F238E27FC236}">
                <a16:creationId xmlns:a16="http://schemas.microsoft.com/office/drawing/2014/main" id="{5F39013A-CEC9-4816-863F-08208D003F1C}"/>
              </a:ext>
            </a:extLst>
          </p:cNvPr>
          <p:cNvGrpSpPr/>
          <p:nvPr/>
        </p:nvGrpSpPr>
        <p:grpSpPr>
          <a:xfrm>
            <a:off x="5671376" y="1252589"/>
            <a:ext cx="681644" cy="667925"/>
            <a:chOff x="9451572" y="2834642"/>
            <a:chExt cx="681644" cy="667925"/>
          </a:xfrm>
        </p:grpSpPr>
        <p:sp>
          <p:nvSpPr>
            <p:cNvPr id="75" name="Oval 74">
              <a:extLst>
                <a:ext uri="{C183D7F6-B498-43B3-948B-1728B52AA6E4}">
                  <adec:decorative xmlns:adec="http://schemas.microsoft.com/office/drawing/2017/decorative" val="1"/>
                </a:ext>
              </a:extLst>
            </p:cNvPr>
            <p:cNvSpPr/>
            <p:nvPr/>
          </p:nvSpPr>
          <p:spPr>
            <a:xfrm flipH="1">
              <a:off x="9451572" y="2834642"/>
              <a:ext cx="681644" cy="667925"/>
            </a:xfrm>
            <a:prstGeom prst="ellipse">
              <a:avLst/>
            </a:prstGeom>
            <a:solidFill>
              <a:srgbClr val="667181">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C183D7F6-B498-43B3-948B-1728B52AA6E4}">
                  <adec:decorative xmlns:adec="http://schemas.microsoft.com/office/drawing/2017/decorative" val="1"/>
                </a:ext>
              </a:extLst>
            </p:cNvPr>
            <p:cNvSpPr/>
            <p:nvPr/>
          </p:nvSpPr>
          <p:spPr>
            <a:xfrm>
              <a:off x="9531629" y="2907453"/>
              <a:ext cx="521529" cy="505649"/>
            </a:xfrm>
            <a:prstGeom prst="ellipse">
              <a:avLst/>
            </a:prstGeom>
            <a:solidFill>
              <a:srgbClr val="00B0F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descr="This is an icon of a trophy."/>
            <p:cNvGrpSpPr/>
            <p:nvPr/>
          </p:nvGrpSpPr>
          <p:grpSpPr>
            <a:xfrm>
              <a:off x="9669797" y="3011698"/>
              <a:ext cx="245191" cy="313812"/>
              <a:chOff x="-1892703" y="1944681"/>
              <a:chExt cx="3284538" cy="3811588"/>
            </a:xfrm>
          </p:grpSpPr>
          <p:sp>
            <p:nvSpPr>
              <p:cNvPr id="8" name="Freeform 5"/>
              <p:cNvSpPr>
                <a:spLocks noEditPoints="1"/>
              </p:cNvSpPr>
              <p:nvPr/>
            </p:nvSpPr>
            <p:spPr bwMode="auto">
              <a:xfrm>
                <a:off x="-1892703" y="1944681"/>
                <a:ext cx="3284538" cy="3811588"/>
              </a:xfrm>
              <a:custGeom>
                <a:avLst/>
                <a:gdLst>
                  <a:gd name="T0" fmla="*/ 1611 w 1764"/>
                  <a:gd name="T1" fmla="*/ 145 h 2048"/>
                  <a:gd name="T2" fmla="*/ 1468 w 1764"/>
                  <a:gd name="T3" fmla="*/ 100 h 2048"/>
                  <a:gd name="T4" fmla="*/ 397 w 1764"/>
                  <a:gd name="T5" fmla="*/ 0 h 2048"/>
                  <a:gd name="T6" fmla="*/ 296 w 1764"/>
                  <a:gd name="T7" fmla="*/ 145 h 2048"/>
                  <a:gd name="T8" fmla="*/ 40 w 1764"/>
                  <a:gd name="T9" fmla="*/ 197 h 2048"/>
                  <a:gd name="T10" fmla="*/ 397 w 1764"/>
                  <a:gd name="T11" fmla="*/ 863 h 2048"/>
                  <a:gd name="T12" fmla="*/ 735 w 1764"/>
                  <a:gd name="T13" fmla="*/ 1251 h 2048"/>
                  <a:gd name="T14" fmla="*/ 567 w 1764"/>
                  <a:gd name="T15" fmla="*/ 1483 h 2048"/>
                  <a:gd name="T16" fmla="*/ 531 w 1764"/>
                  <a:gd name="T17" fmla="*/ 1746 h 2048"/>
                  <a:gd name="T18" fmla="*/ 301 w 1764"/>
                  <a:gd name="T19" fmla="*/ 1888 h 2048"/>
                  <a:gd name="T20" fmla="*/ 348 w 1764"/>
                  <a:gd name="T21" fmla="*/ 2048 h 2048"/>
                  <a:gd name="T22" fmla="*/ 1468 w 1764"/>
                  <a:gd name="T23" fmla="*/ 2001 h 2048"/>
                  <a:gd name="T24" fmla="*/ 1325 w 1764"/>
                  <a:gd name="T25" fmla="*/ 1746 h 2048"/>
                  <a:gd name="T26" fmla="*/ 1237 w 1764"/>
                  <a:gd name="T27" fmla="*/ 1529 h 2048"/>
                  <a:gd name="T28" fmla="*/ 1200 w 1764"/>
                  <a:gd name="T29" fmla="*/ 1482 h 2048"/>
                  <a:gd name="T30" fmla="*/ 1303 w 1764"/>
                  <a:gd name="T31" fmla="*/ 992 h 2048"/>
                  <a:gd name="T32" fmla="*/ 1757 w 1764"/>
                  <a:gd name="T33" fmla="*/ 316 h 2048"/>
                  <a:gd name="T34" fmla="*/ 101 w 1764"/>
                  <a:gd name="T35" fmla="*/ 301 h 2048"/>
                  <a:gd name="T36" fmla="*/ 153 w 1764"/>
                  <a:gd name="T37" fmla="*/ 240 h 2048"/>
                  <a:gd name="T38" fmla="*/ 296 w 1764"/>
                  <a:gd name="T39" fmla="*/ 327 h 2048"/>
                  <a:gd name="T40" fmla="*/ 101 w 1764"/>
                  <a:gd name="T41" fmla="*/ 301 h 2048"/>
                  <a:gd name="T42" fmla="*/ 1373 w 1764"/>
                  <a:gd name="T43" fmla="*/ 1888 h 2048"/>
                  <a:gd name="T44" fmla="*/ 396 w 1764"/>
                  <a:gd name="T45" fmla="*/ 1953 h 2048"/>
                  <a:gd name="T46" fmla="*/ 443 w 1764"/>
                  <a:gd name="T47" fmla="*/ 1841 h 2048"/>
                  <a:gd name="T48" fmla="*/ 1143 w 1764"/>
                  <a:gd name="T49" fmla="*/ 1576 h 2048"/>
                  <a:gd name="T50" fmla="*/ 626 w 1764"/>
                  <a:gd name="T51" fmla="*/ 1746 h 2048"/>
                  <a:gd name="T52" fmla="*/ 1143 w 1764"/>
                  <a:gd name="T53" fmla="*/ 1576 h 2048"/>
                  <a:gd name="T54" fmla="*/ 782 w 1764"/>
                  <a:gd name="T55" fmla="*/ 1439 h 2048"/>
                  <a:gd name="T56" fmla="*/ 882 w 1764"/>
                  <a:gd name="T57" fmla="*/ 1280 h 2048"/>
                  <a:gd name="T58" fmla="*/ 1019 w 1764"/>
                  <a:gd name="T59" fmla="*/ 1481 h 2048"/>
                  <a:gd name="T60" fmla="*/ 1373 w 1764"/>
                  <a:gd name="T61" fmla="*/ 327 h 2048"/>
                  <a:gd name="T62" fmla="*/ 882 w 1764"/>
                  <a:gd name="T63" fmla="*/ 1186 h 2048"/>
                  <a:gd name="T64" fmla="*/ 391 w 1764"/>
                  <a:gd name="T65" fmla="*/ 327 h 2048"/>
                  <a:gd name="T66" fmla="*/ 397 w 1764"/>
                  <a:gd name="T67" fmla="*/ 95 h 2048"/>
                  <a:gd name="T68" fmla="*/ 1373 w 1764"/>
                  <a:gd name="T69" fmla="*/ 100 h 2048"/>
                  <a:gd name="T70" fmla="*/ 1663 w 1764"/>
                  <a:gd name="T71" fmla="*/ 301 h 2048"/>
                  <a:gd name="T72" fmla="*/ 1468 w 1764"/>
                  <a:gd name="T73" fmla="*/ 327 h 2048"/>
                  <a:gd name="T74" fmla="*/ 1611 w 1764"/>
                  <a:gd name="T75" fmla="*/ 240 h 2048"/>
                  <a:gd name="T76" fmla="*/ 1663 w 1764"/>
                  <a:gd name="T77" fmla="*/ 301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4" h="2048">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noEditPoints="1"/>
              </p:cNvSpPr>
              <p:nvPr/>
            </p:nvSpPr>
            <p:spPr bwMode="auto">
              <a:xfrm>
                <a:off x="-795744" y="2462202"/>
                <a:ext cx="1090612" cy="1039809"/>
              </a:xfrm>
              <a:custGeom>
                <a:avLst/>
                <a:gdLst>
                  <a:gd name="T0" fmla="*/ 581 w 586"/>
                  <a:gd name="T1" fmla="*/ 209 h 559"/>
                  <a:gd name="T2" fmla="*/ 543 w 586"/>
                  <a:gd name="T3" fmla="*/ 176 h 559"/>
                  <a:gd name="T4" fmla="*/ 399 w 586"/>
                  <a:gd name="T5" fmla="*/ 156 h 559"/>
                  <a:gd name="T6" fmla="*/ 336 w 586"/>
                  <a:gd name="T7" fmla="*/ 26 h 559"/>
                  <a:gd name="T8" fmla="*/ 293 w 586"/>
                  <a:gd name="T9" fmla="*/ 0 h 559"/>
                  <a:gd name="T10" fmla="*/ 250 w 586"/>
                  <a:gd name="T11" fmla="*/ 26 h 559"/>
                  <a:gd name="T12" fmla="*/ 187 w 586"/>
                  <a:gd name="T13" fmla="*/ 156 h 559"/>
                  <a:gd name="T14" fmla="*/ 44 w 586"/>
                  <a:gd name="T15" fmla="*/ 176 h 559"/>
                  <a:gd name="T16" fmla="*/ 5 w 586"/>
                  <a:gd name="T17" fmla="*/ 209 h 559"/>
                  <a:gd name="T18" fmla="*/ 17 w 586"/>
                  <a:gd name="T19" fmla="*/ 257 h 559"/>
                  <a:gd name="T20" fmla="*/ 121 w 586"/>
                  <a:gd name="T21" fmla="*/ 358 h 559"/>
                  <a:gd name="T22" fmla="*/ 96 w 586"/>
                  <a:gd name="T23" fmla="*/ 501 h 559"/>
                  <a:gd name="T24" fmla="*/ 115 w 586"/>
                  <a:gd name="T25" fmla="*/ 547 h 559"/>
                  <a:gd name="T26" fmla="*/ 165 w 586"/>
                  <a:gd name="T27" fmla="*/ 551 h 559"/>
                  <a:gd name="T28" fmla="*/ 293 w 586"/>
                  <a:gd name="T29" fmla="*/ 483 h 559"/>
                  <a:gd name="T30" fmla="*/ 421 w 586"/>
                  <a:gd name="T31" fmla="*/ 551 h 559"/>
                  <a:gd name="T32" fmla="*/ 443 w 586"/>
                  <a:gd name="T33" fmla="*/ 556 h 559"/>
                  <a:gd name="T34" fmla="*/ 471 w 586"/>
                  <a:gd name="T35" fmla="*/ 547 h 559"/>
                  <a:gd name="T36" fmla="*/ 490 w 586"/>
                  <a:gd name="T37" fmla="*/ 501 h 559"/>
                  <a:gd name="T38" fmla="*/ 465 w 586"/>
                  <a:gd name="T39" fmla="*/ 358 h 559"/>
                  <a:gd name="T40" fmla="*/ 569 w 586"/>
                  <a:gd name="T41" fmla="*/ 257 h 559"/>
                  <a:gd name="T42" fmla="*/ 581 w 586"/>
                  <a:gd name="T43" fmla="*/ 209 h 559"/>
                  <a:gd name="T44" fmla="*/ 381 w 586"/>
                  <a:gd name="T45" fmla="*/ 308 h 559"/>
                  <a:gd name="T46" fmla="*/ 368 w 586"/>
                  <a:gd name="T47" fmla="*/ 350 h 559"/>
                  <a:gd name="T48" fmla="*/ 380 w 586"/>
                  <a:gd name="T49" fmla="*/ 422 h 559"/>
                  <a:gd name="T50" fmla="*/ 315 w 586"/>
                  <a:gd name="T51" fmla="*/ 388 h 559"/>
                  <a:gd name="T52" fmla="*/ 293 w 586"/>
                  <a:gd name="T53" fmla="*/ 382 h 559"/>
                  <a:gd name="T54" fmla="*/ 271 w 586"/>
                  <a:gd name="T55" fmla="*/ 388 h 559"/>
                  <a:gd name="T56" fmla="*/ 206 w 586"/>
                  <a:gd name="T57" fmla="*/ 422 h 559"/>
                  <a:gd name="T58" fmla="*/ 218 w 586"/>
                  <a:gd name="T59" fmla="*/ 350 h 559"/>
                  <a:gd name="T60" fmla="*/ 205 w 586"/>
                  <a:gd name="T61" fmla="*/ 308 h 559"/>
                  <a:gd name="T62" fmla="*/ 152 w 586"/>
                  <a:gd name="T63" fmla="*/ 256 h 559"/>
                  <a:gd name="T64" fmla="*/ 225 w 586"/>
                  <a:gd name="T65" fmla="*/ 246 h 559"/>
                  <a:gd name="T66" fmla="*/ 261 w 586"/>
                  <a:gd name="T67" fmla="*/ 220 h 559"/>
                  <a:gd name="T68" fmla="*/ 293 w 586"/>
                  <a:gd name="T69" fmla="*/ 154 h 559"/>
                  <a:gd name="T70" fmla="*/ 325 w 586"/>
                  <a:gd name="T71" fmla="*/ 220 h 559"/>
                  <a:gd name="T72" fmla="*/ 361 w 586"/>
                  <a:gd name="T73" fmla="*/ 246 h 559"/>
                  <a:gd name="T74" fmla="*/ 434 w 586"/>
                  <a:gd name="T75" fmla="*/ 256 h 559"/>
                  <a:gd name="T76" fmla="*/ 381 w 586"/>
                  <a:gd name="T77" fmla="*/ 308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6" h="559">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1" name="Group 10">
            <a:extLst>
              <a:ext uri="{FF2B5EF4-FFF2-40B4-BE49-F238E27FC236}">
                <a16:creationId xmlns:a16="http://schemas.microsoft.com/office/drawing/2014/main" id="{F1D30392-085C-4C94-AD28-984FB82FAFDB}"/>
              </a:ext>
            </a:extLst>
          </p:cNvPr>
          <p:cNvGrpSpPr/>
          <p:nvPr/>
        </p:nvGrpSpPr>
        <p:grpSpPr>
          <a:xfrm>
            <a:off x="7899710" y="1047402"/>
            <a:ext cx="521528" cy="732289"/>
            <a:chOff x="8175877" y="1055172"/>
            <a:chExt cx="521528" cy="732289"/>
          </a:xfrm>
        </p:grpSpPr>
        <p:sp>
          <p:nvSpPr>
            <p:cNvPr id="73" name="Oval 72">
              <a:extLst>
                <a:ext uri="{C183D7F6-B498-43B3-948B-1728B52AA6E4}">
                  <adec:decorative xmlns:adec="http://schemas.microsoft.com/office/drawing/2017/decorative" val="1"/>
                </a:ext>
              </a:extLst>
            </p:cNvPr>
            <p:cNvSpPr/>
            <p:nvPr/>
          </p:nvSpPr>
          <p:spPr>
            <a:xfrm>
              <a:off x="8175877" y="1281813"/>
              <a:ext cx="521528" cy="505648"/>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p:cNvSpPr txBox="1"/>
            <p:nvPr/>
          </p:nvSpPr>
          <p:spPr>
            <a:xfrm>
              <a:off x="8389390" y="1055172"/>
              <a:ext cx="121218" cy="553998"/>
            </a:xfrm>
            <a:prstGeom prst="rect">
              <a:avLst/>
            </a:prstGeom>
            <a:noFill/>
          </p:spPr>
          <p:txBody>
            <a:bodyPr wrap="square" lIns="0" tIns="0" rIns="0" bIns="0" rtlCol="0">
              <a:spAutoFit/>
            </a:bodyPr>
            <a:lstStyle/>
            <a:p>
              <a:pPr algn="ctr"/>
              <a:r>
                <a:rPr lang="en-US" sz="3600" b="1" dirty="0">
                  <a:solidFill>
                    <a:schemeClr val="bg1"/>
                  </a:solidFill>
                </a:rPr>
                <a:t>_</a:t>
              </a:r>
            </a:p>
          </p:txBody>
        </p:sp>
      </p:grpSp>
      <p:sp>
        <p:nvSpPr>
          <p:cNvPr id="33" name="TextBox 32"/>
          <p:cNvSpPr txBox="1"/>
          <p:nvPr/>
        </p:nvSpPr>
        <p:spPr>
          <a:xfrm>
            <a:off x="1536285" y="3542242"/>
            <a:ext cx="64120" cy="215444"/>
          </a:xfrm>
          <a:prstGeom prst="rect">
            <a:avLst/>
          </a:prstGeom>
          <a:noFill/>
        </p:spPr>
        <p:txBody>
          <a:bodyPr wrap="none" lIns="0" tIns="0" rIns="0" bIns="0" rtlCol="0">
            <a:spAutoFit/>
          </a:bodyPr>
          <a:lstStyle/>
          <a:p>
            <a:pPr algn="ctr"/>
            <a:r>
              <a:rPr lang="en-US" sz="1400" b="1" dirty="0">
                <a:solidFill>
                  <a:schemeClr val="bg1"/>
                </a:solidFill>
              </a:rPr>
              <a:t>1</a:t>
            </a:r>
          </a:p>
        </p:txBody>
      </p:sp>
      <p:sp>
        <p:nvSpPr>
          <p:cNvPr id="103" name="Freeform 102">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104" name="TextBox 103"/>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2</a:t>
            </a:r>
          </a:p>
        </p:txBody>
      </p:sp>
      <p:sp>
        <p:nvSpPr>
          <p:cNvPr id="45" name="TextBox 44">
            <a:extLst>
              <a:ext uri="{FF2B5EF4-FFF2-40B4-BE49-F238E27FC236}">
                <a16:creationId xmlns:a16="http://schemas.microsoft.com/office/drawing/2014/main" id="{6972FD61-A278-4E69-85DE-75B38C250625}"/>
              </a:ext>
            </a:extLst>
          </p:cNvPr>
          <p:cNvSpPr txBox="1"/>
          <p:nvPr/>
        </p:nvSpPr>
        <p:spPr>
          <a:xfrm>
            <a:off x="4230921" y="165381"/>
            <a:ext cx="3730187" cy="769441"/>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Logistic Regression</a:t>
            </a:r>
          </a:p>
          <a:p>
            <a:pPr algn="ctr">
              <a:tabLst>
                <a:tab pos="347663" algn="l"/>
              </a:tabLst>
            </a:pPr>
            <a:r>
              <a:rPr lang="en-US" b="1" dirty="0">
                <a:solidFill>
                  <a:srgbClr val="30353F"/>
                </a:solidFill>
                <a:latin typeface="+mj-lt"/>
              </a:rPr>
              <a:t>Identified Features</a:t>
            </a:r>
          </a:p>
        </p:txBody>
      </p:sp>
      <p:sp>
        <p:nvSpPr>
          <p:cNvPr id="2" name="Title 1" hidden="1">
            <a:extLst>
              <a:ext uri="{FF2B5EF4-FFF2-40B4-BE49-F238E27FC236}">
                <a16:creationId xmlns:a16="http://schemas.microsoft.com/office/drawing/2014/main" id="{9028B554-C211-4B28-93B1-C6D82314B444}"/>
              </a:ext>
            </a:extLst>
          </p:cNvPr>
          <p:cNvSpPr>
            <a:spLocks noGrp="1"/>
          </p:cNvSpPr>
          <p:nvPr>
            <p:ph type="title"/>
          </p:nvPr>
        </p:nvSpPr>
        <p:spPr/>
        <p:txBody>
          <a:bodyPr/>
          <a:lstStyle/>
          <a:p>
            <a:r>
              <a:rPr lang="en-US" dirty="0"/>
              <a:t>Slide 9</a:t>
            </a:r>
          </a:p>
        </p:txBody>
      </p:sp>
      <p:grpSp>
        <p:nvGrpSpPr>
          <p:cNvPr id="12" name="Group 11">
            <a:extLst>
              <a:ext uri="{FF2B5EF4-FFF2-40B4-BE49-F238E27FC236}">
                <a16:creationId xmlns:a16="http://schemas.microsoft.com/office/drawing/2014/main" id="{CF159F26-F953-42B5-904B-F94202AA81CD}"/>
              </a:ext>
            </a:extLst>
          </p:cNvPr>
          <p:cNvGrpSpPr/>
          <p:nvPr/>
        </p:nvGrpSpPr>
        <p:grpSpPr>
          <a:xfrm>
            <a:off x="3714041" y="1222561"/>
            <a:ext cx="521528" cy="557130"/>
            <a:chOff x="3714041" y="1222561"/>
            <a:chExt cx="521528" cy="557130"/>
          </a:xfrm>
        </p:grpSpPr>
        <p:sp>
          <p:nvSpPr>
            <p:cNvPr id="46" name="Oval 45">
              <a:extLst>
                <a:ext uri="{FF2B5EF4-FFF2-40B4-BE49-F238E27FC236}">
                  <a16:creationId xmlns:a16="http://schemas.microsoft.com/office/drawing/2014/main" id="{446FA973-6EB1-41A0-9E39-53355B55835B}"/>
                </a:ext>
                <a:ext uri="{C183D7F6-B498-43B3-948B-1728B52AA6E4}">
                  <adec:decorative xmlns:adec="http://schemas.microsoft.com/office/drawing/2017/decorative" val="1"/>
                </a:ext>
              </a:extLst>
            </p:cNvPr>
            <p:cNvSpPr/>
            <p:nvPr/>
          </p:nvSpPr>
          <p:spPr>
            <a:xfrm>
              <a:off x="3714041" y="1274043"/>
              <a:ext cx="521528" cy="505648"/>
            </a:xfrm>
            <a:prstGeom prst="ellipse">
              <a:avLst/>
            </a:prstGeom>
            <a:solidFill>
              <a:srgbClr val="92D050"/>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3824924" y="1222561"/>
              <a:ext cx="299762" cy="553998"/>
            </a:xfrm>
            <a:prstGeom prst="rect">
              <a:avLst/>
            </a:prstGeom>
            <a:noFill/>
          </p:spPr>
          <p:txBody>
            <a:bodyPr wrap="none" lIns="0" tIns="0" rIns="0" bIns="0" rtlCol="0">
              <a:spAutoFit/>
            </a:bodyPr>
            <a:lstStyle/>
            <a:p>
              <a:pPr algn="ctr"/>
              <a:r>
                <a:rPr lang="en-US" sz="3600" b="1" dirty="0">
                  <a:solidFill>
                    <a:schemeClr val="bg1"/>
                  </a:solidFill>
                </a:rPr>
                <a:t>+</a:t>
              </a:r>
            </a:p>
          </p:txBody>
        </p:sp>
      </p:grpSp>
      <p:sp>
        <p:nvSpPr>
          <p:cNvPr id="54" name="TextBox 53">
            <a:extLst>
              <a:ext uri="{FF2B5EF4-FFF2-40B4-BE49-F238E27FC236}">
                <a16:creationId xmlns:a16="http://schemas.microsoft.com/office/drawing/2014/main" id="{ED3C0C68-AAFA-4E83-AAC6-B9C746FE5D65}"/>
              </a:ext>
            </a:extLst>
          </p:cNvPr>
          <p:cNvSpPr txBox="1"/>
          <p:nvPr/>
        </p:nvSpPr>
        <p:spPr>
          <a:xfrm>
            <a:off x="381000" y="6345823"/>
            <a:ext cx="111889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r>
              <a:rPr lang="en-US" dirty="0">
                <a:solidFill>
                  <a:schemeClr val="tx1"/>
                </a:solidFill>
                <a:latin typeface="Algerian" panose="04020705040A02060702" pitchFamily="82" charset="0"/>
              </a:rPr>
              <a:t>X Education</a:t>
            </a:r>
          </a:p>
        </p:txBody>
      </p:sp>
    </p:spTree>
    <p:extLst>
      <p:ext uri="{BB962C8B-B14F-4D97-AF65-F5344CB8AC3E}">
        <p14:creationId xmlns:p14="http://schemas.microsoft.com/office/powerpoint/2010/main" val="889649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21" name="TextBox 20"/>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3</a:t>
            </a:r>
          </a:p>
        </p:txBody>
      </p:sp>
      <p:sp>
        <p:nvSpPr>
          <p:cNvPr id="91" name="Rectangle 90"/>
          <p:cNvSpPr/>
          <p:nvPr/>
        </p:nvSpPr>
        <p:spPr>
          <a:xfrm>
            <a:off x="7967286" y="3542682"/>
            <a:ext cx="1870050" cy="491658"/>
          </a:xfrm>
          <a:prstGeom prst="rect">
            <a:avLst/>
          </a:prstGeom>
          <a:gradFill flip="none" rotWithShape="1">
            <a:gsLst>
              <a:gs pos="1770">
                <a:srgbClr val="3BCCFF"/>
              </a:gs>
              <a:gs pos="100000">
                <a:schemeClr val="bg1"/>
              </a:gs>
              <a:gs pos="75000">
                <a:srgbClr val="79D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7709111" y="3542682"/>
            <a:ext cx="488117" cy="491658"/>
          </a:xfrm>
          <a:prstGeom prst="ellipse">
            <a:avLst/>
          </a:prstGeom>
          <a:solidFill>
            <a:srgbClr val="00B0F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p:nvPr/>
        </p:nvSpPr>
        <p:spPr>
          <a:xfrm>
            <a:off x="9642882" y="2905391"/>
            <a:ext cx="1861884" cy="491658"/>
          </a:xfrm>
          <a:prstGeom prst="rect">
            <a:avLst/>
          </a:prstGeom>
          <a:gradFill flip="none" rotWithShape="1">
            <a:gsLst>
              <a:gs pos="98230">
                <a:srgbClr val="5FD6DF">
                  <a:tint val="44500"/>
                  <a:satMod val="160000"/>
                  <a:alpha val="0"/>
                </a:srgbClr>
              </a:gs>
              <a:gs pos="0">
                <a:srgbClr val="5FD6DF"/>
              </a:gs>
              <a:gs pos="68000">
                <a:srgbClr val="A6F4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Oval 42"/>
          <p:cNvSpPr/>
          <p:nvPr/>
        </p:nvSpPr>
        <p:spPr>
          <a:xfrm>
            <a:off x="9333923" y="2905020"/>
            <a:ext cx="503413" cy="491658"/>
          </a:xfrm>
          <a:prstGeom prst="ellipse">
            <a:avLst/>
          </a:prstGeom>
          <a:solidFill>
            <a:srgbClr val="43CDD9"/>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Rectangle 149"/>
          <p:cNvSpPr/>
          <p:nvPr/>
        </p:nvSpPr>
        <p:spPr>
          <a:xfrm>
            <a:off x="7508475" y="4189614"/>
            <a:ext cx="3941785" cy="1944485"/>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DCD843C5-0DBD-4721-ACAD-288CC256EF82}"/>
              </a:ext>
            </a:extLst>
          </p:cNvPr>
          <p:cNvSpPr txBox="1"/>
          <p:nvPr/>
        </p:nvSpPr>
        <p:spPr>
          <a:xfrm>
            <a:off x="4125112" y="165381"/>
            <a:ext cx="3941785" cy="492443"/>
          </a:xfrm>
          <a:prstGeom prst="rect">
            <a:avLst/>
          </a:prstGeom>
          <a:noFill/>
        </p:spPr>
        <p:txBody>
          <a:bodyPr wrap="none" lIns="0" tIns="0" rIns="0" bIns="0" rtlCol="0">
            <a:spAutoFit/>
          </a:bodyPr>
          <a:lstStyle/>
          <a:p>
            <a:pPr algn="ctr">
              <a:tabLst>
                <a:tab pos="347663" algn="l"/>
              </a:tabLst>
            </a:pPr>
            <a:r>
              <a:rPr lang="en-US" sz="3200" b="1" dirty="0">
                <a:latin typeface="+mj-lt"/>
              </a:rPr>
              <a:t>Model Performance</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title"/>
          </p:nvPr>
        </p:nvSpPr>
        <p:spPr/>
        <p:txBody>
          <a:bodyPr/>
          <a:lstStyle/>
          <a:p>
            <a:r>
              <a:rPr lang="en-US" dirty="0"/>
              <a:t>Slide 3</a:t>
            </a:r>
          </a:p>
        </p:txBody>
      </p:sp>
      <p:sp>
        <p:nvSpPr>
          <p:cNvPr id="11" name="TextBox 10">
            <a:extLst>
              <a:ext uri="{FF2B5EF4-FFF2-40B4-BE49-F238E27FC236}">
                <a16:creationId xmlns:a16="http://schemas.microsoft.com/office/drawing/2014/main" id="{3B06E8DA-8688-4251-848C-0C8E5133744A}"/>
              </a:ext>
            </a:extLst>
          </p:cNvPr>
          <p:cNvSpPr txBox="1"/>
          <p:nvPr/>
        </p:nvSpPr>
        <p:spPr>
          <a:xfrm>
            <a:off x="7184571" y="966792"/>
            <a:ext cx="4312029" cy="830997"/>
          </a:xfrm>
          <a:prstGeom prst="rect">
            <a:avLst/>
          </a:prstGeom>
          <a:noFill/>
        </p:spPr>
        <p:txBody>
          <a:bodyPr wrap="square" rtlCol="0">
            <a:spAutoFit/>
          </a:bodyPr>
          <a:lstStyle/>
          <a:p>
            <a:pPr marL="171450" indent="-171450">
              <a:buFont typeface="Wingdings" panose="05000000000000000000" pitchFamily="2" charset="2"/>
              <a:buChar char="Ø"/>
            </a:pPr>
            <a:r>
              <a:rPr lang="en-US" sz="1200" dirty="0"/>
              <a:t>The following model performance has been calculated on the “Complete Dataset”. </a:t>
            </a:r>
          </a:p>
          <a:p>
            <a:pPr marL="171450" indent="-171450">
              <a:buFont typeface="Wingdings" panose="05000000000000000000" pitchFamily="2" charset="2"/>
              <a:buChar char="Ø"/>
            </a:pPr>
            <a:r>
              <a:rPr lang="en-US" sz="1200" dirty="0"/>
              <a:t>The cut-off curve and ROC Curve are based on the training dataset to produce an optimal cutoff point.</a:t>
            </a:r>
          </a:p>
        </p:txBody>
      </p:sp>
      <p:graphicFrame>
        <p:nvGraphicFramePr>
          <p:cNvPr id="75" name="Table 74">
            <a:extLst>
              <a:ext uri="{FF2B5EF4-FFF2-40B4-BE49-F238E27FC236}">
                <a16:creationId xmlns:a16="http://schemas.microsoft.com/office/drawing/2014/main" id="{75CB1A0A-5345-4715-982F-46DF77B26BF1}"/>
              </a:ext>
            </a:extLst>
          </p:cNvPr>
          <p:cNvGraphicFramePr>
            <a:graphicFrameLocks noGrp="1"/>
          </p:cNvGraphicFramePr>
          <p:nvPr>
            <p:extLst>
              <p:ext uri="{D42A27DB-BD31-4B8C-83A1-F6EECF244321}">
                <p14:modId xmlns:p14="http://schemas.microsoft.com/office/powerpoint/2010/main" val="4261213883"/>
              </p:ext>
            </p:extLst>
          </p:nvPr>
        </p:nvGraphicFramePr>
        <p:xfrm>
          <a:off x="7715346" y="4393264"/>
          <a:ext cx="3599826" cy="1544507"/>
        </p:xfrm>
        <a:graphic>
          <a:graphicData uri="http://schemas.openxmlformats.org/drawingml/2006/table">
            <a:tbl>
              <a:tblPr firstRow="1" bandRow="1">
                <a:tableStyleId>{5C22544A-7EE6-4342-B048-85BDC9FD1C3A}</a:tableStyleId>
              </a:tblPr>
              <a:tblGrid>
                <a:gridCol w="1685972">
                  <a:extLst>
                    <a:ext uri="{9D8B030D-6E8A-4147-A177-3AD203B41FA5}">
                      <a16:colId xmlns:a16="http://schemas.microsoft.com/office/drawing/2014/main" val="3557867158"/>
                    </a:ext>
                  </a:extLst>
                </a:gridCol>
                <a:gridCol w="1089632">
                  <a:extLst>
                    <a:ext uri="{9D8B030D-6E8A-4147-A177-3AD203B41FA5}">
                      <a16:colId xmlns:a16="http://schemas.microsoft.com/office/drawing/2014/main" val="2136446182"/>
                    </a:ext>
                  </a:extLst>
                </a:gridCol>
                <a:gridCol w="824222">
                  <a:extLst>
                    <a:ext uri="{9D8B030D-6E8A-4147-A177-3AD203B41FA5}">
                      <a16:colId xmlns:a16="http://schemas.microsoft.com/office/drawing/2014/main" val="840624986"/>
                    </a:ext>
                  </a:extLst>
                </a:gridCol>
              </a:tblGrid>
              <a:tr h="385712">
                <a:tc gridSpan="3">
                  <a:txBody>
                    <a:bodyPr/>
                    <a:lstStyle/>
                    <a:p>
                      <a:pPr algn="ctr"/>
                      <a:r>
                        <a:rPr lang="en-US" sz="1600" b="1" dirty="0">
                          <a:latin typeface="+mn-lt"/>
                        </a:rPr>
                        <a:t>Confusion Matrix</a:t>
                      </a:r>
                    </a:p>
                  </a:txBody>
                  <a:tcPr>
                    <a:solidFill>
                      <a:srgbClr val="5FD6DF"/>
                    </a:solidFill>
                  </a:tcPr>
                </a:tc>
                <a:tc hMerge="1">
                  <a:txBody>
                    <a:bodyPr/>
                    <a:lstStyle/>
                    <a:p>
                      <a:endParaRPr lang="en-US" sz="1600" b="1" dirty="0">
                        <a:latin typeface="+mn-lt"/>
                      </a:endParaRPr>
                    </a:p>
                  </a:txBody>
                  <a:tcPr>
                    <a:solidFill>
                      <a:schemeClr val="accent4">
                        <a:lumMod val="40000"/>
                        <a:lumOff val="60000"/>
                      </a:schemeClr>
                    </a:solidFill>
                  </a:tcPr>
                </a:tc>
                <a:tc hMerge="1">
                  <a:txBody>
                    <a:bodyPr/>
                    <a:lstStyle/>
                    <a:p>
                      <a:endParaRPr lang="en-US" sz="1600" b="1" dirty="0">
                        <a:latin typeface="+mn-lt"/>
                      </a:endParaRPr>
                    </a:p>
                  </a:txBody>
                  <a:tcPr>
                    <a:solidFill>
                      <a:schemeClr val="accent4">
                        <a:lumMod val="40000"/>
                        <a:lumOff val="60000"/>
                      </a:schemeClr>
                    </a:solidFill>
                  </a:tcPr>
                </a:tc>
                <a:extLst>
                  <a:ext uri="{0D108BD9-81ED-4DB2-BD59-A6C34878D82A}">
                    <a16:rowId xmlns:a16="http://schemas.microsoft.com/office/drawing/2014/main" val="3401763139"/>
                  </a:ext>
                </a:extLst>
              </a:tr>
              <a:tr h="387371">
                <a:tc>
                  <a:txBody>
                    <a:bodyPr/>
                    <a:lstStyle/>
                    <a:p>
                      <a:pPr algn="r"/>
                      <a:r>
                        <a:rPr lang="en-US" sz="1600" b="1" dirty="0">
                          <a:solidFill>
                            <a:schemeClr val="bg1">
                              <a:lumMod val="95000"/>
                            </a:schemeClr>
                          </a:solidFill>
                          <a:latin typeface="+mn-lt"/>
                        </a:rPr>
                        <a:t>Actual/Predicted</a:t>
                      </a:r>
                    </a:p>
                  </a:txBody>
                  <a:tcPr>
                    <a:solidFill>
                      <a:schemeClr val="accent1">
                        <a:lumMod val="75000"/>
                      </a:schemeClr>
                    </a:solidFill>
                  </a:tcPr>
                </a:tc>
                <a:tc>
                  <a:txBody>
                    <a:bodyPr/>
                    <a:lstStyle/>
                    <a:p>
                      <a:pPr algn="l"/>
                      <a:r>
                        <a:rPr lang="en-US" sz="1600" b="1" dirty="0">
                          <a:solidFill>
                            <a:schemeClr val="bg1">
                              <a:lumMod val="95000"/>
                            </a:schemeClr>
                          </a:solidFill>
                          <a:latin typeface="+mn-lt"/>
                        </a:rPr>
                        <a:t>Converted</a:t>
                      </a:r>
                    </a:p>
                  </a:txBody>
                  <a:tcPr>
                    <a:solidFill>
                      <a:schemeClr val="accent1">
                        <a:lumMod val="75000"/>
                      </a:schemeClr>
                    </a:solidFill>
                  </a:tcPr>
                </a:tc>
                <a:tc>
                  <a:txBody>
                    <a:bodyPr/>
                    <a:lstStyle/>
                    <a:p>
                      <a:pPr algn="l"/>
                      <a:r>
                        <a:rPr lang="en-US" sz="1600" b="1" dirty="0">
                          <a:solidFill>
                            <a:schemeClr val="bg1">
                              <a:lumMod val="95000"/>
                            </a:schemeClr>
                          </a:solidFill>
                          <a:latin typeface="+mn-lt"/>
                        </a:rPr>
                        <a:t>Not</a:t>
                      </a:r>
                    </a:p>
                  </a:txBody>
                  <a:tcPr>
                    <a:solidFill>
                      <a:schemeClr val="accent1">
                        <a:lumMod val="75000"/>
                      </a:schemeClr>
                    </a:solidFill>
                  </a:tcPr>
                </a:tc>
                <a:extLst>
                  <a:ext uri="{0D108BD9-81ED-4DB2-BD59-A6C34878D82A}">
                    <a16:rowId xmlns:a16="http://schemas.microsoft.com/office/drawing/2014/main" val="1148482455"/>
                  </a:ext>
                </a:extLst>
              </a:tr>
              <a:tr h="385712">
                <a:tc>
                  <a:txBody>
                    <a:bodyPr/>
                    <a:lstStyle/>
                    <a:p>
                      <a:pPr algn="r"/>
                      <a:r>
                        <a:rPr lang="en-US" sz="1600" b="1" dirty="0">
                          <a:solidFill>
                            <a:schemeClr val="bg1">
                              <a:lumMod val="95000"/>
                            </a:schemeClr>
                          </a:solidFill>
                          <a:latin typeface="+mn-lt"/>
                        </a:rPr>
                        <a:t>Converted</a:t>
                      </a:r>
                    </a:p>
                  </a:txBody>
                  <a:tcPr>
                    <a:solidFill>
                      <a:schemeClr val="accent1">
                        <a:lumMod val="75000"/>
                      </a:schemeClr>
                    </a:solidFill>
                  </a:tcPr>
                </a:tc>
                <a:tc>
                  <a:txBody>
                    <a:bodyPr/>
                    <a:lstStyle/>
                    <a:p>
                      <a:pPr algn="l"/>
                      <a:r>
                        <a:rPr lang="en-US" sz="1600" b="1" dirty="0">
                          <a:latin typeface="+mn-lt"/>
                        </a:rPr>
                        <a:t>3082</a:t>
                      </a:r>
                    </a:p>
                  </a:txBody>
                  <a:tcPr/>
                </a:tc>
                <a:tc>
                  <a:txBody>
                    <a:bodyPr/>
                    <a:lstStyle/>
                    <a:p>
                      <a:pPr algn="l"/>
                      <a:r>
                        <a:rPr lang="en-US" sz="1600" b="1" dirty="0">
                          <a:latin typeface="+mn-lt"/>
                        </a:rPr>
                        <a:t>460</a:t>
                      </a:r>
                    </a:p>
                  </a:txBody>
                  <a:tcPr/>
                </a:tc>
                <a:extLst>
                  <a:ext uri="{0D108BD9-81ED-4DB2-BD59-A6C34878D82A}">
                    <a16:rowId xmlns:a16="http://schemas.microsoft.com/office/drawing/2014/main" val="1615484010"/>
                  </a:ext>
                </a:extLst>
              </a:tr>
              <a:tr h="385712">
                <a:tc>
                  <a:txBody>
                    <a:bodyPr/>
                    <a:lstStyle/>
                    <a:p>
                      <a:pPr algn="r"/>
                      <a:r>
                        <a:rPr lang="en-US" sz="1600" b="1" dirty="0">
                          <a:solidFill>
                            <a:schemeClr val="bg1">
                              <a:lumMod val="95000"/>
                            </a:schemeClr>
                          </a:solidFill>
                          <a:latin typeface="+mn-lt"/>
                        </a:rPr>
                        <a:t>Not</a:t>
                      </a:r>
                    </a:p>
                  </a:txBody>
                  <a:tcPr>
                    <a:solidFill>
                      <a:schemeClr val="accent1">
                        <a:lumMod val="75000"/>
                      </a:schemeClr>
                    </a:solidFill>
                  </a:tcPr>
                </a:tc>
                <a:tc>
                  <a:txBody>
                    <a:bodyPr/>
                    <a:lstStyle/>
                    <a:p>
                      <a:pPr algn="l"/>
                      <a:r>
                        <a:rPr lang="en-US" sz="1600" b="1" dirty="0">
                          <a:latin typeface="+mn-lt"/>
                        </a:rPr>
                        <a:t>274</a:t>
                      </a:r>
                    </a:p>
                  </a:txBody>
                  <a:tcPr/>
                </a:tc>
                <a:tc>
                  <a:txBody>
                    <a:bodyPr/>
                    <a:lstStyle/>
                    <a:p>
                      <a:pPr algn="l"/>
                      <a:r>
                        <a:rPr lang="en-US" sz="1600" b="1" dirty="0">
                          <a:latin typeface="+mn-lt"/>
                        </a:rPr>
                        <a:t>5403</a:t>
                      </a:r>
                    </a:p>
                  </a:txBody>
                  <a:tcPr/>
                </a:tc>
                <a:extLst>
                  <a:ext uri="{0D108BD9-81ED-4DB2-BD59-A6C34878D82A}">
                    <a16:rowId xmlns:a16="http://schemas.microsoft.com/office/drawing/2014/main" val="2097533053"/>
                  </a:ext>
                </a:extLst>
              </a:tr>
            </a:tbl>
          </a:graphicData>
        </a:graphic>
      </p:graphicFrame>
      <p:sp>
        <p:nvSpPr>
          <p:cNvPr id="88" name="Rectangle 87"/>
          <p:cNvSpPr/>
          <p:nvPr/>
        </p:nvSpPr>
        <p:spPr>
          <a:xfrm>
            <a:off x="7967286" y="2276176"/>
            <a:ext cx="1861883" cy="492443"/>
          </a:xfrm>
          <a:prstGeom prst="rect">
            <a:avLst/>
          </a:prstGeom>
          <a:gradFill flip="none" rotWithShape="1">
            <a:gsLst>
              <a:gs pos="885">
                <a:srgbClr val="A9DA74"/>
              </a:gs>
              <a:gs pos="100000">
                <a:schemeClr val="bg1"/>
              </a:gs>
              <a:gs pos="69000">
                <a:srgbClr val="BEE39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7707179" y="2276176"/>
            <a:ext cx="497178" cy="492443"/>
          </a:xfrm>
          <a:prstGeom prst="ellipse">
            <a:avLst/>
          </a:prstGeom>
          <a:solidFill>
            <a:srgbClr val="92D05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0" name="TextBox 49"/>
          <p:cNvSpPr txBox="1"/>
          <p:nvPr/>
        </p:nvSpPr>
        <p:spPr>
          <a:xfrm>
            <a:off x="8271613" y="2399287"/>
            <a:ext cx="939035" cy="246221"/>
          </a:xfrm>
          <a:prstGeom prst="rect">
            <a:avLst/>
          </a:prstGeom>
          <a:noFill/>
        </p:spPr>
        <p:txBody>
          <a:bodyPr wrap="square" lIns="0" tIns="0" rIns="0" bIns="0" rtlCol="0">
            <a:spAutoFit/>
          </a:bodyPr>
          <a:lstStyle/>
          <a:p>
            <a:r>
              <a:rPr lang="en-US" sz="1600" b="1" dirty="0">
                <a:solidFill>
                  <a:schemeClr val="bg1"/>
                </a:solidFill>
              </a:rPr>
              <a:t>Accuracy</a:t>
            </a:r>
          </a:p>
        </p:txBody>
      </p:sp>
      <p:sp>
        <p:nvSpPr>
          <p:cNvPr id="6" name="TextBox 5">
            <a:extLst>
              <a:ext uri="{FF2B5EF4-FFF2-40B4-BE49-F238E27FC236}">
                <a16:creationId xmlns:a16="http://schemas.microsoft.com/office/drawing/2014/main" id="{626D5190-B887-42C0-A860-D0C813ED42B5}"/>
              </a:ext>
            </a:extLst>
          </p:cNvPr>
          <p:cNvSpPr txBox="1"/>
          <p:nvPr/>
        </p:nvSpPr>
        <p:spPr>
          <a:xfrm>
            <a:off x="7732118" y="2383898"/>
            <a:ext cx="497178" cy="276999"/>
          </a:xfrm>
          <a:prstGeom prst="rect">
            <a:avLst/>
          </a:prstGeom>
          <a:noFill/>
        </p:spPr>
        <p:txBody>
          <a:bodyPr wrap="square" rtlCol="0">
            <a:spAutoFit/>
          </a:bodyPr>
          <a:lstStyle/>
          <a:p>
            <a:r>
              <a:rPr lang="en-US" sz="1200" b="1" dirty="0">
                <a:solidFill>
                  <a:schemeClr val="bg1">
                    <a:lumMod val="95000"/>
                  </a:schemeClr>
                </a:solidFill>
              </a:rPr>
              <a:t>92%</a:t>
            </a:r>
          </a:p>
        </p:txBody>
      </p:sp>
      <p:sp>
        <p:nvSpPr>
          <p:cNvPr id="79" name="TextBox 78">
            <a:extLst>
              <a:ext uri="{FF2B5EF4-FFF2-40B4-BE49-F238E27FC236}">
                <a16:creationId xmlns:a16="http://schemas.microsoft.com/office/drawing/2014/main" id="{F98EDEDA-FBA0-4756-B408-00D1CEDF6CB3}"/>
              </a:ext>
            </a:extLst>
          </p:cNvPr>
          <p:cNvSpPr txBox="1"/>
          <p:nvPr/>
        </p:nvSpPr>
        <p:spPr>
          <a:xfrm>
            <a:off x="9386127" y="3008499"/>
            <a:ext cx="497178" cy="276999"/>
          </a:xfrm>
          <a:prstGeom prst="rect">
            <a:avLst/>
          </a:prstGeom>
          <a:noFill/>
        </p:spPr>
        <p:txBody>
          <a:bodyPr wrap="square" rtlCol="0">
            <a:spAutoFit/>
          </a:bodyPr>
          <a:lstStyle/>
          <a:p>
            <a:r>
              <a:rPr lang="en-US" sz="1200" b="1" dirty="0">
                <a:solidFill>
                  <a:schemeClr val="bg1"/>
                </a:solidFill>
              </a:rPr>
              <a:t>87%</a:t>
            </a:r>
          </a:p>
        </p:txBody>
      </p:sp>
      <p:sp>
        <p:nvSpPr>
          <p:cNvPr id="80" name="TextBox 79">
            <a:extLst>
              <a:ext uri="{FF2B5EF4-FFF2-40B4-BE49-F238E27FC236}">
                <a16:creationId xmlns:a16="http://schemas.microsoft.com/office/drawing/2014/main" id="{FACC5279-3434-4E04-84A9-F5396105E169}"/>
              </a:ext>
            </a:extLst>
          </p:cNvPr>
          <p:cNvSpPr txBox="1"/>
          <p:nvPr/>
        </p:nvSpPr>
        <p:spPr>
          <a:xfrm>
            <a:off x="9923436" y="3019571"/>
            <a:ext cx="939035" cy="246221"/>
          </a:xfrm>
          <a:prstGeom prst="rect">
            <a:avLst/>
          </a:prstGeom>
          <a:noFill/>
        </p:spPr>
        <p:txBody>
          <a:bodyPr wrap="square" lIns="0" tIns="0" rIns="0" bIns="0" rtlCol="0">
            <a:spAutoFit/>
          </a:bodyPr>
          <a:lstStyle/>
          <a:p>
            <a:r>
              <a:rPr lang="en-US" sz="1600" b="1" dirty="0">
                <a:solidFill>
                  <a:schemeClr val="bg1"/>
                </a:solidFill>
              </a:rPr>
              <a:t>Specificity</a:t>
            </a:r>
          </a:p>
        </p:txBody>
      </p:sp>
      <p:sp>
        <p:nvSpPr>
          <p:cNvPr id="84" name="TextBox 83">
            <a:extLst>
              <a:ext uri="{FF2B5EF4-FFF2-40B4-BE49-F238E27FC236}">
                <a16:creationId xmlns:a16="http://schemas.microsoft.com/office/drawing/2014/main" id="{9D4A06B7-DEEA-4045-8659-D5F916347497}"/>
              </a:ext>
            </a:extLst>
          </p:cNvPr>
          <p:cNvSpPr txBox="1"/>
          <p:nvPr/>
        </p:nvSpPr>
        <p:spPr>
          <a:xfrm>
            <a:off x="7726864" y="3650011"/>
            <a:ext cx="497178" cy="276999"/>
          </a:xfrm>
          <a:prstGeom prst="rect">
            <a:avLst/>
          </a:prstGeom>
          <a:noFill/>
        </p:spPr>
        <p:txBody>
          <a:bodyPr wrap="square" rtlCol="0">
            <a:spAutoFit/>
          </a:bodyPr>
          <a:lstStyle/>
          <a:p>
            <a:r>
              <a:rPr lang="en-US" sz="1200" b="1" dirty="0">
                <a:solidFill>
                  <a:schemeClr val="bg1"/>
                </a:solidFill>
              </a:rPr>
              <a:t>95%</a:t>
            </a:r>
          </a:p>
        </p:txBody>
      </p:sp>
      <p:sp>
        <p:nvSpPr>
          <p:cNvPr id="85" name="TextBox 84">
            <a:extLst>
              <a:ext uri="{FF2B5EF4-FFF2-40B4-BE49-F238E27FC236}">
                <a16:creationId xmlns:a16="http://schemas.microsoft.com/office/drawing/2014/main" id="{DF1C9FDB-751C-4DDF-BFCF-A49211B0696F}"/>
              </a:ext>
            </a:extLst>
          </p:cNvPr>
          <p:cNvSpPr txBox="1"/>
          <p:nvPr/>
        </p:nvSpPr>
        <p:spPr>
          <a:xfrm>
            <a:off x="8279780" y="3668304"/>
            <a:ext cx="939035" cy="246221"/>
          </a:xfrm>
          <a:prstGeom prst="rect">
            <a:avLst/>
          </a:prstGeom>
          <a:noFill/>
        </p:spPr>
        <p:txBody>
          <a:bodyPr wrap="square" lIns="0" tIns="0" rIns="0" bIns="0" rtlCol="0">
            <a:spAutoFit/>
          </a:bodyPr>
          <a:lstStyle/>
          <a:p>
            <a:r>
              <a:rPr lang="en-US" sz="1600" b="1" dirty="0">
                <a:solidFill>
                  <a:schemeClr val="bg1"/>
                </a:solidFill>
              </a:rPr>
              <a:t>Sensitivity</a:t>
            </a:r>
          </a:p>
        </p:txBody>
      </p:sp>
      <p:sp>
        <p:nvSpPr>
          <p:cNvPr id="86" name="TextBox 85">
            <a:extLst>
              <a:ext uri="{FF2B5EF4-FFF2-40B4-BE49-F238E27FC236}">
                <a16:creationId xmlns:a16="http://schemas.microsoft.com/office/drawing/2014/main" id="{C624ED99-BD82-4708-8232-28EDD8F2428B}"/>
              </a:ext>
            </a:extLst>
          </p:cNvPr>
          <p:cNvSpPr txBox="1"/>
          <p:nvPr/>
        </p:nvSpPr>
        <p:spPr>
          <a:xfrm>
            <a:off x="381000" y="6345823"/>
            <a:ext cx="111889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r>
              <a:rPr lang="en-US" dirty="0">
                <a:solidFill>
                  <a:schemeClr val="tx1"/>
                </a:solidFill>
                <a:latin typeface="Algerian" panose="04020705040A02060702" pitchFamily="82" charset="0"/>
              </a:rPr>
              <a:t>X Education</a:t>
            </a:r>
          </a:p>
        </p:txBody>
      </p:sp>
      <p:pic>
        <p:nvPicPr>
          <p:cNvPr id="13" name="Picture 12" descr="A close up of a map&#10;&#10;Description automatically generated">
            <a:extLst>
              <a:ext uri="{FF2B5EF4-FFF2-40B4-BE49-F238E27FC236}">
                <a16:creationId xmlns:a16="http://schemas.microsoft.com/office/drawing/2014/main" id="{F95BD842-0503-497C-A6D6-333734DB6B93}"/>
              </a:ext>
            </a:extLst>
          </p:cNvPr>
          <p:cNvPicPr>
            <a:picLocks noChangeAspect="1"/>
          </p:cNvPicPr>
          <p:nvPr/>
        </p:nvPicPr>
        <p:blipFill rotWithShape="1">
          <a:blip r:embed="rId2">
            <a:extLst>
              <a:ext uri="{28A0092B-C50C-407E-A947-70E740481C1C}">
                <a14:useLocalDpi xmlns:a14="http://schemas.microsoft.com/office/drawing/2010/main" val="0"/>
              </a:ext>
            </a:extLst>
          </a:blip>
          <a:srcRect r="10577" b="1670"/>
          <a:stretch/>
        </p:blipFill>
        <p:spPr>
          <a:xfrm>
            <a:off x="695399" y="926364"/>
            <a:ext cx="5974891" cy="2575890"/>
          </a:xfrm>
          <a:prstGeom prst="rect">
            <a:avLst/>
          </a:prstGeom>
        </p:spPr>
      </p:pic>
      <p:pic>
        <p:nvPicPr>
          <p:cNvPr id="18" name="Picture 17" descr="A picture containing man&#10;&#10;Description automatically generated">
            <a:extLst>
              <a:ext uri="{FF2B5EF4-FFF2-40B4-BE49-F238E27FC236}">
                <a16:creationId xmlns:a16="http://schemas.microsoft.com/office/drawing/2014/main" id="{4677A9EC-7D41-44CF-B7DC-42AE0C369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8504" y="3650011"/>
            <a:ext cx="3941786" cy="2677519"/>
          </a:xfrm>
          <a:prstGeom prst="rect">
            <a:avLst/>
          </a:prstGeom>
        </p:spPr>
      </p:pic>
      <p:pic>
        <p:nvPicPr>
          <p:cNvPr id="93" name="Picture 92" descr="A close up of a map&#10;&#10;Description automatically generated">
            <a:extLst>
              <a:ext uri="{FF2B5EF4-FFF2-40B4-BE49-F238E27FC236}">
                <a16:creationId xmlns:a16="http://schemas.microsoft.com/office/drawing/2014/main" id="{F3A227BC-369A-44E1-B1FF-74E41013A111}"/>
              </a:ext>
            </a:extLst>
          </p:cNvPr>
          <p:cNvPicPr>
            <a:picLocks noChangeAspect="1"/>
          </p:cNvPicPr>
          <p:nvPr/>
        </p:nvPicPr>
        <p:blipFill rotWithShape="1">
          <a:blip r:embed="rId2">
            <a:extLst>
              <a:ext uri="{28A0092B-C50C-407E-A947-70E740481C1C}">
                <a14:useLocalDpi xmlns:a14="http://schemas.microsoft.com/office/drawing/2010/main" val="0"/>
              </a:ext>
            </a:extLst>
          </a:blip>
          <a:srcRect l="89868" t="41621" b="41321"/>
          <a:stretch/>
        </p:blipFill>
        <p:spPr>
          <a:xfrm>
            <a:off x="2505491" y="2559712"/>
            <a:ext cx="636092" cy="492443"/>
          </a:xfrm>
          <a:prstGeom prst="rect">
            <a:avLst/>
          </a:prstGeom>
        </p:spPr>
      </p:pic>
      <p:sp>
        <p:nvSpPr>
          <p:cNvPr id="22" name="TextBox 21">
            <a:extLst>
              <a:ext uri="{FF2B5EF4-FFF2-40B4-BE49-F238E27FC236}">
                <a16:creationId xmlns:a16="http://schemas.microsoft.com/office/drawing/2014/main" id="{29FB0157-8BB3-4493-8111-A695BC854252}"/>
              </a:ext>
            </a:extLst>
          </p:cNvPr>
          <p:cNvSpPr txBox="1"/>
          <p:nvPr/>
        </p:nvSpPr>
        <p:spPr>
          <a:xfrm>
            <a:off x="961053" y="4114800"/>
            <a:ext cx="1306286" cy="800219"/>
          </a:xfrm>
          <a:prstGeom prst="rect">
            <a:avLst/>
          </a:prstGeom>
          <a:noFill/>
        </p:spPr>
        <p:txBody>
          <a:bodyPr wrap="square" rtlCol="0">
            <a:spAutoFit/>
          </a:bodyPr>
          <a:lstStyle/>
          <a:p>
            <a:r>
              <a:rPr lang="en-US" b="1" u="sng" dirty="0">
                <a:solidFill>
                  <a:schemeClr val="accent5">
                    <a:lumMod val="75000"/>
                  </a:schemeClr>
                </a:solidFill>
                <a:latin typeface="Arial Black" panose="020B0A04020102020204" pitchFamily="34" charset="0"/>
              </a:rPr>
              <a:t>ROC</a:t>
            </a:r>
          </a:p>
          <a:p>
            <a:endParaRPr lang="en-US" sz="1400" b="1" dirty="0">
              <a:solidFill>
                <a:schemeClr val="accent5">
                  <a:lumMod val="75000"/>
                </a:schemeClr>
              </a:solidFill>
              <a:latin typeface="Algerian" panose="04020705040A02060702" pitchFamily="82" charset="0"/>
            </a:endParaRPr>
          </a:p>
          <a:p>
            <a:r>
              <a:rPr lang="en-US" sz="1400" b="1" dirty="0">
                <a:solidFill>
                  <a:schemeClr val="accent5">
                    <a:lumMod val="60000"/>
                    <a:lumOff val="40000"/>
                  </a:schemeClr>
                </a:solidFill>
                <a:latin typeface="Arial Black" panose="020B0A04020102020204" pitchFamily="34" charset="0"/>
                <a:cs typeface="Aharoni" panose="020B0604020202020204" pitchFamily="2" charset="-79"/>
              </a:rPr>
              <a:t>AUC : 0.95 </a:t>
            </a:r>
          </a:p>
        </p:txBody>
      </p:sp>
    </p:spTree>
    <p:extLst>
      <p:ext uri="{BB962C8B-B14F-4D97-AF65-F5344CB8AC3E}">
        <p14:creationId xmlns:p14="http://schemas.microsoft.com/office/powerpoint/2010/main" val="1519777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753494" y="165381"/>
            <a:ext cx="2685030"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 Analysis</a:t>
            </a:r>
          </a:p>
        </p:txBody>
      </p:sp>
      <p:sp>
        <p:nvSpPr>
          <p:cNvPr id="155" name="Rectangle 154">
            <a:extLst>
              <a:ext uri="{C183D7F6-B498-43B3-948B-1728B52AA6E4}">
                <adec:decorative xmlns:adec="http://schemas.microsoft.com/office/drawing/2017/decorative" val="1"/>
              </a:ext>
            </a:extLst>
          </p:cNvPr>
          <p:cNvSpPr/>
          <p:nvPr/>
        </p:nvSpPr>
        <p:spPr>
          <a:xfrm>
            <a:off x="6096000" y="854232"/>
            <a:ext cx="5240694" cy="547920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29" name="Rectangle 1028">
            <a:extLst>
              <a:ext uri="{C183D7F6-B498-43B3-948B-1728B52AA6E4}">
                <adec:decorative xmlns:adec="http://schemas.microsoft.com/office/drawing/2017/decorative" val="1"/>
              </a:ext>
            </a:extLst>
          </p:cNvPr>
          <p:cNvSpPr/>
          <p:nvPr/>
        </p:nvSpPr>
        <p:spPr>
          <a:xfrm>
            <a:off x="1052276" y="904309"/>
            <a:ext cx="4727486" cy="5461499"/>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80846" cy="307777"/>
          </a:xfrm>
          <a:prstGeom prst="rect">
            <a:avLst/>
          </a:prstGeom>
          <a:noFill/>
        </p:spPr>
        <p:txBody>
          <a:bodyPr wrap="none" rtlCol="0">
            <a:spAutoFit/>
          </a:bodyPr>
          <a:lstStyle/>
          <a:p>
            <a:r>
              <a:rPr lang="en-US" sz="1400" b="1" dirty="0">
                <a:solidFill>
                  <a:schemeClr val="bg1"/>
                </a:solidFill>
              </a:rPr>
              <a:t>4</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pic>
        <p:nvPicPr>
          <p:cNvPr id="7" name="Picture 6" descr="A picture containing screenshot&#10;&#10;Description automatically generated">
            <a:extLst>
              <a:ext uri="{FF2B5EF4-FFF2-40B4-BE49-F238E27FC236}">
                <a16:creationId xmlns:a16="http://schemas.microsoft.com/office/drawing/2014/main" id="{0A694EA9-C3C6-49E6-8BED-10B107F082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276" y="1128323"/>
            <a:ext cx="4626323" cy="2669235"/>
          </a:xfrm>
          <a:prstGeom prst="rect">
            <a:avLst/>
          </a:prstGeom>
        </p:spPr>
      </p:pic>
      <p:pic>
        <p:nvPicPr>
          <p:cNvPr id="11" name="Picture 10" descr="A picture containing screenshot&#10;&#10;Description automatically generated">
            <a:extLst>
              <a:ext uri="{FF2B5EF4-FFF2-40B4-BE49-F238E27FC236}">
                <a16:creationId xmlns:a16="http://schemas.microsoft.com/office/drawing/2014/main" id="{9E318ABD-A43A-42BC-B745-D8BD51317B3A}"/>
              </a:ext>
            </a:extLst>
          </p:cNvPr>
          <p:cNvPicPr>
            <a:picLocks noChangeAspect="1"/>
          </p:cNvPicPr>
          <p:nvPr/>
        </p:nvPicPr>
        <p:blipFill rotWithShape="1">
          <a:blip r:embed="rId3">
            <a:extLst>
              <a:ext uri="{28A0092B-C50C-407E-A947-70E740481C1C}">
                <a14:useLocalDpi xmlns:a14="http://schemas.microsoft.com/office/drawing/2010/main" val="0"/>
              </a:ext>
            </a:extLst>
          </a:blip>
          <a:srcRect l="51658" t="1" r="587" b="-818"/>
          <a:stretch/>
        </p:blipFill>
        <p:spPr>
          <a:xfrm>
            <a:off x="6447452" y="1016358"/>
            <a:ext cx="4338736" cy="2958870"/>
          </a:xfrm>
          <a:prstGeom prst="rect">
            <a:avLst/>
          </a:prstGeom>
        </p:spPr>
      </p:pic>
      <p:sp>
        <p:nvSpPr>
          <p:cNvPr id="27" name="TextBox 26">
            <a:extLst>
              <a:ext uri="{FF2B5EF4-FFF2-40B4-BE49-F238E27FC236}">
                <a16:creationId xmlns:a16="http://schemas.microsoft.com/office/drawing/2014/main" id="{E5FB3F47-59C2-478B-971E-CDE6AF263D2B}"/>
              </a:ext>
            </a:extLst>
          </p:cNvPr>
          <p:cNvSpPr txBox="1"/>
          <p:nvPr/>
        </p:nvSpPr>
        <p:spPr>
          <a:xfrm>
            <a:off x="381000" y="6401809"/>
            <a:ext cx="111889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r>
              <a:rPr lang="en-US" dirty="0">
                <a:solidFill>
                  <a:schemeClr val="tx1"/>
                </a:solidFill>
                <a:latin typeface="Algerian" panose="04020705040A02060702" pitchFamily="82" charset="0"/>
              </a:rPr>
              <a:t>X Education</a:t>
            </a:r>
          </a:p>
        </p:txBody>
      </p:sp>
      <p:sp>
        <p:nvSpPr>
          <p:cNvPr id="12" name="TextBox 11">
            <a:extLst>
              <a:ext uri="{FF2B5EF4-FFF2-40B4-BE49-F238E27FC236}">
                <a16:creationId xmlns:a16="http://schemas.microsoft.com/office/drawing/2014/main" id="{A4FFC0FC-2EFB-4F7C-A6E9-C28089A8364C}"/>
              </a:ext>
            </a:extLst>
          </p:cNvPr>
          <p:cNvSpPr txBox="1"/>
          <p:nvPr/>
        </p:nvSpPr>
        <p:spPr>
          <a:xfrm>
            <a:off x="6559420" y="4254759"/>
            <a:ext cx="4226768" cy="1600438"/>
          </a:xfrm>
          <a:prstGeom prst="rect">
            <a:avLst/>
          </a:prstGeom>
          <a:noFill/>
        </p:spPr>
        <p:txBody>
          <a:bodyPr wrap="square" rtlCol="0">
            <a:spAutoFit/>
          </a:bodyPr>
          <a:lstStyle/>
          <a:p>
            <a:endParaRPr lang="en-US" sz="1400" dirty="0"/>
          </a:p>
          <a:p>
            <a:r>
              <a:rPr lang="en-US" sz="1400" dirty="0"/>
              <a:t>The Lead Source also follows a similar ratio for conversion for all categories, however, Referral Sites and </a:t>
            </a:r>
            <a:r>
              <a:rPr lang="en-US" sz="1400" dirty="0" err="1"/>
              <a:t>Wellingak</a:t>
            </a:r>
            <a:r>
              <a:rPr lang="en-US" sz="1400" dirty="0"/>
              <a:t> Website Reference have exceptional conversion rates.</a:t>
            </a:r>
          </a:p>
          <a:p>
            <a:r>
              <a:rPr lang="en-US" sz="1400" dirty="0"/>
              <a:t>However, Reference was eliminated by RFE as it was correlated and had a small coefficient if used.</a:t>
            </a:r>
          </a:p>
        </p:txBody>
      </p:sp>
      <p:sp>
        <p:nvSpPr>
          <p:cNvPr id="29" name="TextBox 28">
            <a:extLst>
              <a:ext uri="{FF2B5EF4-FFF2-40B4-BE49-F238E27FC236}">
                <a16:creationId xmlns:a16="http://schemas.microsoft.com/office/drawing/2014/main" id="{F9CAD32A-5C93-433F-9B5F-18AEAC84E68D}"/>
              </a:ext>
            </a:extLst>
          </p:cNvPr>
          <p:cNvSpPr txBox="1"/>
          <p:nvPr/>
        </p:nvSpPr>
        <p:spPr>
          <a:xfrm>
            <a:off x="1405812" y="4254759"/>
            <a:ext cx="4226768" cy="1384995"/>
          </a:xfrm>
          <a:prstGeom prst="rect">
            <a:avLst/>
          </a:prstGeom>
          <a:noFill/>
        </p:spPr>
        <p:txBody>
          <a:bodyPr wrap="square" rtlCol="0">
            <a:spAutoFit/>
          </a:bodyPr>
          <a:lstStyle/>
          <a:p>
            <a:endParaRPr lang="en-US" sz="1400" dirty="0"/>
          </a:p>
          <a:p>
            <a:r>
              <a:rPr lang="en-US" sz="1400" dirty="0"/>
              <a:t>Out of the Last Notable Activity categories, “SMS Sent” was found to be significant during EDA and RFE process. </a:t>
            </a:r>
          </a:p>
          <a:p>
            <a:r>
              <a:rPr lang="en-US" sz="1400" dirty="0"/>
              <a:t>“SMS Sent” stands out here, because the trend is opposite to all other categories in this column.</a:t>
            </a:r>
          </a:p>
        </p:txBody>
      </p:sp>
    </p:spTree>
    <p:extLst>
      <p:ext uri="{BB962C8B-B14F-4D97-AF65-F5344CB8AC3E}">
        <p14:creationId xmlns:p14="http://schemas.microsoft.com/office/powerpoint/2010/main" val="3041316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753495" y="165381"/>
            <a:ext cx="2685030"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 Analysis</a:t>
            </a:r>
          </a:p>
        </p:txBody>
      </p:sp>
      <p:sp>
        <p:nvSpPr>
          <p:cNvPr id="155" name="Rectangle 154">
            <a:extLst>
              <a:ext uri="{C183D7F6-B498-43B3-948B-1728B52AA6E4}">
                <adec:decorative xmlns:adec="http://schemas.microsoft.com/office/drawing/2017/decorative" val="1"/>
              </a:ext>
            </a:extLst>
          </p:cNvPr>
          <p:cNvSpPr/>
          <p:nvPr/>
        </p:nvSpPr>
        <p:spPr>
          <a:xfrm>
            <a:off x="690466" y="858416"/>
            <a:ext cx="10767526" cy="5467738"/>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5</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pic>
        <p:nvPicPr>
          <p:cNvPr id="5" name="Picture 4" descr="A picture containing screenshot&#10;&#10;Description automatically generated">
            <a:extLst>
              <a:ext uri="{FF2B5EF4-FFF2-40B4-BE49-F238E27FC236}">
                <a16:creationId xmlns:a16="http://schemas.microsoft.com/office/drawing/2014/main" id="{4B5845F1-5874-4291-A0AA-C5A71D891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469" y="925444"/>
            <a:ext cx="7449993" cy="4457682"/>
          </a:xfrm>
          <a:prstGeom prst="rect">
            <a:avLst/>
          </a:prstGeom>
        </p:spPr>
      </p:pic>
      <p:sp>
        <p:nvSpPr>
          <p:cNvPr id="7" name="TextBox 6">
            <a:extLst>
              <a:ext uri="{FF2B5EF4-FFF2-40B4-BE49-F238E27FC236}">
                <a16:creationId xmlns:a16="http://schemas.microsoft.com/office/drawing/2014/main" id="{DA8AFABF-2D30-4FC1-9EEC-075C3E22619E}"/>
              </a:ext>
            </a:extLst>
          </p:cNvPr>
          <p:cNvSpPr txBox="1"/>
          <p:nvPr/>
        </p:nvSpPr>
        <p:spPr>
          <a:xfrm>
            <a:off x="755780" y="1073860"/>
            <a:ext cx="3349689" cy="4462760"/>
          </a:xfrm>
          <a:prstGeom prst="rect">
            <a:avLst/>
          </a:prstGeom>
          <a:noFill/>
        </p:spPr>
        <p:txBody>
          <a:bodyPr wrap="square" rtlCol="0">
            <a:spAutoFit/>
          </a:bodyPr>
          <a:lstStyle/>
          <a:p>
            <a:r>
              <a:rPr lang="en-US" b="1" dirty="0"/>
              <a:t>TAGS:</a:t>
            </a:r>
          </a:p>
          <a:p>
            <a:endParaRPr lang="en-US" sz="1400" dirty="0"/>
          </a:p>
          <a:p>
            <a:pPr marL="285750" indent="-285750">
              <a:buFont typeface="Wingdings" panose="05000000000000000000" pitchFamily="2" charset="2"/>
              <a:buChar char="Ø"/>
            </a:pPr>
            <a:r>
              <a:rPr lang="en-US" sz="1400" dirty="0"/>
              <a:t>This column and the categories within was found to be most significant during EDA and RFE method.</a:t>
            </a:r>
          </a:p>
          <a:p>
            <a:pPr marL="285750" indent="-285750">
              <a:buFont typeface="Wingdings" panose="05000000000000000000" pitchFamily="2" charset="2"/>
              <a:buChar char="Ø"/>
            </a:pPr>
            <a:r>
              <a:rPr lang="en-US" sz="1400" dirty="0"/>
              <a:t>The distinctive trend in these categories is that each category has a much definite outcome prediction.</a:t>
            </a:r>
          </a:p>
          <a:p>
            <a:pPr marL="285750" indent="-285750">
              <a:buFont typeface="Wingdings" panose="05000000000000000000" pitchFamily="2" charset="2"/>
              <a:buChar char="Ø"/>
            </a:pPr>
            <a:r>
              <a:rPr lang="en-US" sz="1400" dirty="0"/>
              <a:t>For instance “Will Revert…”, “Closed by </a:t>
            </a:r>
            <a:r>
              <a:rPr lang="en-US" sz="1400" dirty="0" err="1"/>
              <a:t>Horizzon</a:t>
            </a:r>
            <a:r>
              <a:rPr lang="en-US" sz="1400" dirty="0"/>
              <a:t>”, “Lost to EINS” indicate to a definite positive result.</a:t>
            </a:r>
          </a:p>
          <a:p>
            <a:pPr marL="285750" indent="-285750">
              <a:buFont typeface="Wingdings" panose="05000000000000000000" pitchFamily="2" charset="2"/>
              <a:buChar char="Ø"/>
            </a:pPr>
            <a:r>
              <a:rPr lang="en-US" sz="1400" dirty="0"/>
              <a:t>Whereas “Ringing”, “Interested in other…”, “Already a student” </a:t>
            </a:r>
            <a:r>
              <a:rPr lang="en-US" sz="1400" dirty="0" err="1"/>
              <a:t>etc</a:t>
            </a:r>
            <a:r>
              <a:rPr lang="en-US" sz="1400" dirty="0"/>
              <a:t> are definite negative indicators.</a:t>
            </a:r>
          </a:p>
          <a:p>
            <a:pPr marL="285750" indent="-285750">
              <a:buFont typeface="Wingdings" panose="05000000000000000000" pitchFamily="2" charset="2"/>
              <a:buChar char="Ø"/>
            </a:pPr>
            <a:r>
              <a:rPr lang="en-US" sz="1400" dirty="0"/>
              <a:t>Hence these tags are selected during RFE.</a:t>
            </a:r>
          </a:p>
          <a:p>
            <a:pPr marL="285750" indent="-285750">
              <a:buFont typeface="Wingdings" panose="05000000000000000000" pitchFamily="2" charset="2"/>
              <a:buChar char="Ø"/>
            </a:pPr>
            <a:r>
              <a:rPr lang="en-US" sz="1400" dirty="0"/>
              <a:t>There is strong indication that these Tags are also correlated to other categories thereby reducing the number of selected features.</a:t>
            </a:r>
          </a:p>
        </p:txBody>
      </p:sp>
      <p:sp>
        <p:nvSpPr>
          <p:cNvPr id="17" name="TextBox 16">
            <a:extLst>
              <a:ext uri="{FF2B5EF4-FFF2-40B4-BE49-F238E27FC236}">
                <a16:creationId xmlns:a16="http://schemas.microsoft.com/office/drawing/2014/main" id="{BE75A455-FD21-4F91-84C6-64B91C08CB42}"/>
              </a:ext>
            </a:extLst>
          </p:cNvPr>
          <p:cNvSpPr txBox="1"/>
          <p:nvPr/>
        </p:nvSpPr>
        <p:spPr>
          <a:xfrm>
            <a:off x="381000" y="6401809"/>
            <a:ext cx="111889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r>
              <a:rPr lang="en-US" dirty="0">
                <a:solidFill>
                  <a:schemeClr val="tx1"/>
                </a:solidFill>
                <a:latin typeface="Algerian" panose="04020705040A02060702" pitchFamily="82" charset="0"/>
              </a:rPr>
              <a:t>X Education</a:t>
            </a:r>
          </a:p>
        </p:txBody>
      </p:sp>
    </p:spTree>
    <p:extLst>
      <p:ext uri="{BB962C8B-B14F-4D97-AF65-F5344CB8AC3E}">
        <p14:creationId xmlns:p14="http://schemas.microsoft.com/office/powerpoint/2010/main" val="408384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753495" y="165381"/>
            <a:ext cx="2685030"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 Analysis</a:t>
            </a:r>
          </a:p>
        </p:txBody>
      </p:sp>
      <p:sp>
        <p:nvSpPr>
          <p:cNvPr id="155" name="Rectangle 154">
            <a:extLst>
              <a:ext uri="{C183D7F6-B498-43B3-948B-1728B52AA6E4}">
                <adec:decorative xmlns:adec="http://schemas.microsoft.com/office/drawing/2017/decorative" val="1"/>
              </a:ext>
            </a:extLst>
          </p:cNvPr>
          <p:cNvSpPr/>
          <p:nvPr/>
        </p:nvSpPr>
        <p:spPr>
          <a:xfrm>
            <a:off x="690466" y="858416"/>
            <a:ext cx="10767526" cy="5467738"/>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5</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sp>
        <p:nvSpPr>
          <p:cNvPr id="7" name="TextBox 6">
            <a:extLst>
              <a:ext uri="{FF2B5EF4-FFF2-40B4-BE49-F238E27FC236}">
                <a16:creationId xmlns:a16="http://schemas.microsoft.com/office/drawing/2014/main" id="{DA8AFABF-2D30-4FC1-9EEC-075C3E22619E}"/>
              </a:ext>
            </a:extLst>
          </p:cNvPr>
          <p:cNvSpPr txBox="1"/>
          <p:nvPr/>
        </p:nvSpPr>
        <p:spPr>
          <a:xfrm>
            <a:off x="755780" y="1073860"/>
            <a:ext cx="4991877" cy="3816429"/>
          </a:xfrm>
          <a:prstGeom prst="rect">
            <a:avLst/>
          </a:prstGeom>
          <a:noFill/>
        </p:spPr>
        <p:txBody>
          <a:bodyPr wrap="square" rtlCol="0">
            <a:spAutoFit/>
          </a:bodyPr>
          <a:lstStyle/>
          <a:p>
            <a:r>
              <a:rPr lang="en-US" b="1" dirty="0"/>
              <a:t>Other notable categories:</a:t>
            </a:r>
          </a:p>
          <a:p>
            <a:endParaRPr lang="en-US" sz="1400" dirty="0"/>
          </a:p>
          <a:p>
            <a:pPr marL="285750" indent="-285750">
              <a:buFont typeface="Wingdings" panose="05000000000000000000" pitchFamily="2" charset="2"/>
              <a:buChar char="Ø"/>
            </a:pPr>
            <a:r>
              <a:rPr lang="en-US" sz="1400" dirty="0"/>
              <a:t>There were some other notable categories which looked significant during EDA.</a:t>
            </a:r>
          </a:p>
          <a:p>
            <a:pPr marL="285750" indent="-285750">
              <a:buFont typeface="Wingdings" panose="05000000000000000000" pitchFamily="2" charset="2"/>
              <a:buChar char="Ø"/>
            </a:pPr>
            <a:r>
              <a:rPr lang="en-US" sz="1400" dirty="0"/>
              <a:t>However these were removed with RFE.</a:t>
            </a:r>
          </a:p>
          <a:p>
            <a:pPr marL="285750" indent="-285750">
              <a:buFont typeface="Wingdings" panose="05000000000000000000" pitchFamily="2" charset="2"/>
              <a:buChar char="Ø"/>
            </a:pPr>
            <a:r>
              <a:rPr lang="en-US" sz="1400" dirty="0"/>
              <a:t>The plot on the right side shows the correlation of these categories with other fields which were selected.</a:t>
            </a:r>
          </a:p>
          <a:p>
            <a:pPr marL="742950" lvl="1" indent="-285750">
              <a:buFont typeface="Wingdings" panose="05000000000000000000" pitchFamily="2" charset="2"/>
              <a:buChar char="Ø"/>
            </a:pPr>
            <a:r>
              <a:rPr lang="en-US" sz="1400" dirty="0"/>
              <a:t>Lead Source Reference : This category has high correlation with Lead Add Form and 2 other highly significant categories “</a:t>
            </a:r>
            <a:r>
              <a:rPr lang="en-US" sz="1400" dirty="0" err="1"/>
              <a:t>Wellingak</a:t>
            </a:r>
            <a:r>
              <a:rPr lang="en-US" sz="1400" dirty="0"/>
              <a:t>…”, “</a:t>
            </a:r>
            <a:r>
              <a:rPr lang="en-US" sz="1400" dirty="0" err="1"/>
              <a:t>Horizzon</a:t>
            </a:r>
            <a:r>
              <a:rPr lang="en-US" sz="1400" dirty="0"/>
              <a:t>…”</a:t>
            </a:r>
          </a:p>
          <a:p>
            <a:pPr marL="742950" lvl="1" indent="-285750">
              <a:buFont typeface="Wingdings" panose="05000000000000000000" pitchFamily="2" charset="2"/>
              <a:buChar char="Ø"/>
            </a:pPr>
            <a:r>
              <a:rPr lang="en-US" sz="1400" dirty="0"/>
              <a:t>Lead Origin –Lead Add Form: This is highly corelated to Reference above.</a:t>
            </a:r>
          </a:p>
          <a:p>
            <a:pPr marL="742950" lvl="1" indent="-285750">
              <a:buFont typeface="Wingdings" panose="05000000000000000000" pitchFamily="2" charset="2"/>
              <a:buChar char="Ø"/>
            </a:pPr>
            <a:r>
              <a:rPr lang="en-US" sz="1400" dirty="0"/>
              <a:t>Working Professional – This category is correlated with “Will revert..” which has very high significance. </a:t>
            </a:r>
          </a:p>
          <a:p>
            <a:pPr marL="742950" lvl="1" indent="-285750">
              <a:buFont typeface="Wingdings" panose="05000000000000000000" pitchFamily="2" charset="2"/>
              <a:buChar char="Ø"/>
            </a:pPr>
            <a:r>
              <a:rPr lang="en-US" sz="1400" dirty="0"/>
              <a:t>Unemployed – The significance of this column was low, and further it is found to be correlated with “Ringing..”</a:t>
            </a:r>
          </a:p>
        </p:txBody>
      </p:sp>
      <p:pic>
        <p:nvPicPr>
          <p:cNvPr id="4" name="Picture 3" descr="A picture containing colorful, black, red, green&#10;&#10;Description automatically generated">
            <a:extLst>
              <a:ext uri="{FF2B5EF4-FFF2-40B4-BE49-F238E27FC236}">
                <a16:creationId xmlns:a16="http://schemas.microsoft.com/office/drawing/2014/main" id="{4AE59BD6-7A42-4E18-8B62-180EA33C6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33060"/>
            <a:ext cx="5203777" cy="5302254"/>
          </a:xfrm>
          <a:prstGeom prst="rect">
            <a:avLst/>
          </a:prstGeom>
        </p:spPr>
      </p:pic>
      <p:sp>
        <p:nvSpPr>
          <p:cNvPr id="12" name="TextBox 11">
            <a:extLst>
              <a:ext uri="{FF2B5EF4-FFF2-40B4-BE49-F238E27FC236}">
                <a16:creationId xmlns:a16="http://schemas.microsoft.com/office/drawing/2014/main" id="{E9DED955-83BD-4010-B4B4-9B010DCF981E}"/>
              </a:ext>
            </a:extLst>
          </p:cNvPr>
          <p:cNvSpPr txBox="1"/>
          <p:nvPr/>
        </p:nvSpPr>
        <p:spPr>
          <a:xfrm>
            <a:off x="381000" y="6401809"/>
            <a:ext cx="111889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r>
              <a:rPr lang="en-US" dirty="0">
                <a:solidFill>
                  <a:schemeClr val="tx1"/>
                </a:solidFill>
                <a:latin typeface="Algerian" panose="04020705040A02060702" pitchFamily="82" charset="0"/>
              </a:rPr>
              <a:t>X Education</a:t>
            </a:r>
          </a:p>
        </p:txBody>
      </p:sp>
    </p:spTree>
    <p:extLst>
      <p:ext uri="{BB962C8B-B14F-4D97-AF65-F5344CB8AC3E}">
        <p14:creationId xmlns:p14="http://schemas.microsoft.com/office/powerpoint/2010/main" val="806614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2817875" y="165381"/>
            <a:ext cx="6556283"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Observations/Recommendations</a:t>
            </a:r>
          </a:p>
        </p:txBody>
      </p:sp>
      <p:sp>
        <p:nvSpPr>
          <p:cNvPr id="155" name="Rectangle 154">
            <a:extLst>
              <a:ext uri="{C183D7F6-B498-43B3-948B-1728B52AA6E4}">
                <adec:decorative xmlns:adec="http://schemas.microsoft.com/office/drawing/2017/decorative" val="1"/>
              </a:ext>
            </a:extLst>
          </p:cNvPr>
          <p:cNvSpPr/>
          <p:nvPr/>
        </p:nvSpPr>
        <p:spPr>
          <a:xfrm>
            <a:off x="690466" y="858416"/>
            <a:ext cx="10767526" cy="5467738"/>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5</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sp>
        <p:nvSpPr>
          <p:cNvPr id="7" name="TextBox 6">
            <a:extLst>
              <a:ext uri="{FF2B5EF4-FFF2-40B4-BE49-F238E27FC236}">
                <a16:creationId xmlns:a16="http://schemas.microsoft.com/office/drawing/2014/main" id="{DA8AFABF-2D30-4FC1-9EEC-075C3E22619E}"/>
              </a:ext>
            </a:extLst>
          </p:cNvPr>
          <p:cNvSpPr txBox="1"/>
          <p:nvPr/>
        </p:nvSpPr>
        <p:spPr>
          <a:xfrm>
            <a:off x="755780" y="1073860"/>
            <a:ext cx="10496938" cy="4031873"/>
          </a:xfrm>
          <a:prstGeom prst="rect">
            <a:avLst/>
          </a:prstGeom>
          <a:noFill/>
        </p:spPr>
        <p:txBody>
          <a:bodyPr wrap="square" rtlCol="0">
            <a:spAutoFit/>
          </a:bodyPr>
          <a:lstStyle/>
          <a:p>
            <a:r>
              <a:rPr lang="en-US" b="1" dirty="0"/>
              <a:t>Final Observations:</a:t>
            </a:r>
          </a:p>
          <a:p>
            <a:endParaRPr lang="en-US" sz="1400" dirty="0"/>
          </a:p>
          <a:p>
            <a:pPr marL="285750" indent="-285750">
              <a:buFont typeface="Wingdings" panose="05000000000000000000" pitchFamily="2" charset="2"/>
              <a:buChar char="Ø"/>
            </a:pPr>
            <a:r>
              <a:rPr lang="en-US" sz="1400" dirty="0"/>
              <a:t>X Education has very high turnover from </a:t>
            </a:r>
            <a:r>
              <a:rPr lang="en-US" sz="1400" dirty="0" err="1"/>
              <a:t>Wellingak</a:t>
            </a:r>
            <a:r>
              <a:rPr lang="en-US" sz="1400" dirty="0"/>
              <a:t>, </a:t>
            </a:r>
            <a:r>
              <a:rPr lang="en-US" sz="1400" dirty="0" err="1"/>
              <a:t>Horizzon</a:t>
            </a:r>
            <a:r>
              <a:rPr lang="en-US" sz="1400" dirty="0"/>
              <a:t> which seem to be generating good leads. However other advertising areas do not have a good conversion rate. So the advertising needs to be targeted more to the below demography.</a:t>
            </a:r>
          </a:p>
          <a:p>
            <a:pPr marL="285750" indent="-285750">
              <a:buFont typeface="Wingdings" panose="05000000000000000000" pitchFamily="2" charset="2"/>
              <a:buChar char="Ø"/>
            </a:pPr>
            <a:r>
              <a:rPr lang="en-US" sz="1400" dirty="0"/>
              <a:t>Working Professionals have a high conversion rate, so all advertisements can focus on that demography a bit more.</a:t>
            </a:r>
          </a:p>
          <a:p>
            <a:pPr marL="285750" indent="-285750">
              <a:buFont typeface="Wingdings" panose="05000000000000000000" pitchFamily="2" charset="2"/>
              <a:buChar char="Ø"/>
            </a:pPr>
            <a:r>
              <a:rPr lang="en-US" sz="1400" dirty="0"/>
              <a:t>Direct References and Lead Add Form have high chance of joining course. A focus on increasing referrals would help in generating good leads.</a:t>
            </a:r>
          </a:p>
          <a:p>
            <a:pPr marL="285750" indent="-285750">
              <a:buFont typeface="Wingdings" panose="05000000000000000000" pitchFamily="2" charset="2"/>
              <a:buChar char="Ø"/>
            </a:pPr>
            <a:r>
              <a:rPr lang="en-US" sz="1400" dirty="0"/>
              <a:t>The tags with negative impacts, denote that leads with no number, incorrect number and unanswered numbers are cold leads and should not be pursued. These have the lowest probability for conversion.</a:t>
            </a:r>
          </a:p>
          <a:p>
            <a:pPr marL="285750" indent="-285750">
              <a:buFont typeface="Wingdings" panose="05000000000000000000" pitchFamily="2" charset="2"/>
              <a:buChar char="Ø"/>
            </a:pPr>
            <a:r>
              <a:rPr lang="en-US" sz="1400" dirty="0"/>
              <a:t>Further,  lot of cold leads also include graduates and leads already in a course. These are in tags, which mean these information were collected during cold calls.</a:t>
            </a:r>
          </a:p>
          <a:p>
            <a:pPr marL="285750" indent="-285750">
              <a:buFont typeface="Wingdings" panose="05000000000000000000" pitchFamily="2" charset="2"/>
              <a:buChar char="Ø"/>
            </a:pPr>
            <a:r>
              <a:rPr lang="en-US" sz="1400" dirty="0"/>
              <a:t>The above information can be gathered during website registration and or referrals to eliminate them as leads. As these do not get converted.</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With the given dataset, the probability of a lead getting converted is found to </a:t>
            </a:r>
            <a:r>
              <a:rPr lang="en-US" sz="1400" b="1" dirty="0"/>
              <a:t>38.4 %</a:t>
            </a:r>
            <a:r>
              <a:rPr lang="en-US" sz="1400" dirty="0"/>
              <a:t> from the actual conversions, whereas with the predictive value it is found to be </a:t>
            </a:r>
            <a:r>
              <a:rPr lang="en-US" sz="1400" b="1" dirty="0"/>
              <a:t>36.4 %</a:t>
            </a:r>
          </a:p>
          <a:p>
            <a:pPr marL="285750" indent="-285750">
              <a:buFont typeface="Wingdings" panose="05000000000000000000" pitchFamily="2" charset="2"/>
              <a:buChar char="Ø"/>
            </a:pPr>
            <a:endParaRPr lang="en-US" sz="1400" dirty="0"/>
          </a:p>
        </p:txBody>
      </p:sp>
      <p:sp>
        <p:nvSpPr>
          <p:cNvPr id="10" name="TextBox 9">
            <a:extLst>
              <a:ext uri="{FF2B5EF4-FFF2-40B4-BE49-F238E27FC236}">
                <a16:creationId xmlns:a16="http://schemas.microsoft.com/office/drawing/2014/main" id="{A19DF30A-C09E-414A-99D0-0193BB4F0720}"/>
              </a:ext>
            </a:extLst>
          </p:cNvPr>
          <p:cNvSpPr txBox="1"/>
          <p:nvPr/>
        </p:nvSpPr>
        <p:spPr>
          <a:xfrm>
            <a:off x="381000" y="6401809"/>
            <a:ext cx="111889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r>
              <a:rPr lang="en-US" dirty="0">
                <a:solidFill>
                  <a:schemeClr val="tx1"/>
                </a:solidFill>
                <a:latin typeface="Algerian" panose="04020705040A02060702" pitchFamily="82" charset="0"/>
              </a:rPr>
              <a:t>X Education</a:t>
            </a:r>
          </a:p>
        </p:txBody>
      </p:sp>
    </p:spTree>
    <p:extLst>
      <p:ext uri="{BB962C8B-B14F-4D97-AF65-F5344CB8AC3E}">
        <p14:creationId xmlns:p14="http://schemas.microsoft.com/office/powerpoint/2010/main" val="2728267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
        <p:nvSpPr>
          <p:cNvPr id="3" name="TextBox 2">
            <a:extLst>
              <a:ext uri="{FF2B5EF4-FFF2-40B4-BE49-F238E27FC236}">
                <a16:creationId xmlns:a16="http://schemas.microsoft.com/office/drawing/2014/main" id="{D7212AB2-9E54-4998-9B79-B69BFFE6E968}"/>
              </a:ext>
            </a:extLst>
          </p:cNvPr>
          <p:cNvSpPr txBox="1"/>
          <p:nvPr/>
        </p:nvSpPr>
        <p:spPr>
          <a:xfrm>
            <a:off x="4670367" y="3823756"/>
            <a:ext cx="2851265" cy="646331"/>
          </a:xfrm>
          <a:prstGeom prst="rect">
            <a:avLst/>
          </a:prstGeom>
          <a:noFill/>
        </p:spPr>
        <p:txBody>
          <a:bodyPr wrap="square" rtlCol="0">
            <a:spAutoFit/>
          </a:bodyPr>
          <a:lstStyle/>
          <a:p>
            <a:pPr algn="ctr"/>
            <a:r>
              <a:rPr lang="en-US" b="1" dirty="0">
                <a:solidFill>
                  <a:schemeClr val="accent5">
                    <a:lumMod val="75000"/>
                  </a:schemeClr>
                </a:solidFill>
                <a:latin typeface="+mj-lt"/>
              </a:rPr>
              <a:t>Soumya Prakash Parida</a:t>
            </a:r>
          </a:p>
          <a:p>
            <a:pPr algn="ctr"/>
            <a:r>
              <a:rPr lang="en-US" b="1" dirty="0">
                <a:solidFill>
                  <a:schemeClr val="accent5">
                    <a:lumMod val="75000"/>
                  </a:schemeClr>
                </a:solidFill>
                <a:latin typeface="+mj-lt"/>
              </a:rPr>
              <a:t>Ashok Mohapatra</a:t>
            </a:r>
          </a:p>
        </p:txBody>
      </p:sp>
    </p:spTree>
    <p:extLst>
      <p:ext uri="{BB962C8B-B14F-4D97-AF65-F5344CB8AC3E}">
        <p14:creationId xmlns:p14="http://schemas.microsoft.com/office/powerpoint/2010/main" val="3345628227"/>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PowerPoint, from 24Slides</Template>
  <TotalTime>0</TotalTime>
  <Words>964</Words>
  <Application>Microsoft Office PowerPoint</Application>
  <PresentationFormat>Widescreen</PresentationFormat>
  <Paragraphs>130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Arial</vt:lpstr>
      <vt:lpstr>Arial Black</vt:lpstr>
      <vt:lpstr>Calibri</vt:lpstr>
      <vt:lpstr>Century Gothic</vt:lpstr>
      <vt:lpstr>Segoe UI Light</vt:lpstr>
      <vt:lpstr>Wingdings</vt:lpstr>
      <vt:lpstr>Office Theme</vt:lpstr>
      <vt:lpstr>Slide 1</vt:lpstr>
      <vt:lpstr>Slide 7</vt:lpstr>
      <vt:lpstr>Slide 9</vt:lpstr>
      <vt:lpstr>Slide 3</vt:lpstr>
      <vt:lpstr>Slide 2</vt:lpstr>
      <vt:lpstr>Slide 2</vt:lpstr>
      <vt:lpstr>Slide 2</vt:lpstr>
      <vt:lpstr>Slide 2</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2020-05-25T06:54:27Z</dcterms:created>
  <dcterms:modified xsi:type="dcterms:W3CDTF">2020-06-01T11:56:52Z</dcterms:modified>
</cp:coreProperties>
</file>