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3/26/20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3/26/20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B357-E126-F34F-8B57-8149BE0BD501}"/>
              </a:ext>
            </a:extLst>
          </p:cNvPr>
          <p:cNvSpPr>
            <a:spLocks noGrp="1"/>
          </p:cNvSpPr>
          <p:nvPr>
            <p:ph type="ctrTitle"/>
          </p:nvPr>
        </p:nvSpPr>
        <p:spPr/>
        <p:txBody>
          <a:bodyPr/>
          <a:lstStyle/>
          <a:p>
            <a:r>
              <a:rPr lang="en-IN" dirty="0"/>
              <a:t>Angular </a:t>
            </a:r>
            <a:r>
              <a:rPr lang="en-IN" dirty="0" err="1"/>
              <a:t>js</a:t>
            </a:r>
            <a:r>
              <a:rPr lang="en-IN" dirty="0"/>
              <a:t> </a:t>
            </a:r>
            <a:endParaRPr lang="en-US" dirty="0"/>
          </a:p>
        </p:txBody>
      </p:sp>
      <p:sp>
        <p:nvSpPr>
          <p:cNvPr id="3" name="Subtitle 2">
            <a:extLst>
              <a:ext uri="{FF2B5EF4-FFF2-40B4-BE49-F238E27FC236}">
                <a16:creationId xmlns:a16="http://schemas.microsoft.com/office/drawing/2014/main" id="{9C7CAF29-4491-4946-A398-C12F1D38D283}"/>
              </a:ext>
            </a:extLst>
          </p:cNvPr>
          <p:cNvSpPr>
            <a:spLocks noGrp="1"/>
          </p:cNvSpPr>
          <p:nvPr>
            <p:ph type="subTitle" idx="1"/>
          </p:nvPr>
        </p:nvSpPr>
        <p:spPr>
          <a:xfrm>
            <a:off x="4994274" y="2980264"/>
            <a:ext cx="7197726" cy="1405467"/>
          </a:xfrm>
        </p:spPr>
        <p:txBody>
          <a:bodyPr/>
          <a:lstStyle/>
          <a:p>
            <a:endParaRPr lang="en-US" dirty="0"/>
          </a:p>
        </p:txBody>
      </p:sp>
    </p:spTree>
    <p:extLst>
      <p:ext uri="{BB962C8B-B14F-4D97-AF65-F5344CB8AC3E}">
        <p14:creationId xmlns:p14="http://schemas.microsoft.com/office/powerpoint/2010/main" val="262985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E076-BF70-454C-90B6-40A65AC21D4C}"/>
              </a:ext>
            </a:extLst>
          </p:cNvPr>
          <p:cNvSpPr>
            <a:spLocks noGrp="1"/>
          </p:cNvSpPr>
          <p:nvPr>
            <p:ph type="title"/>
          </p:nvPr>
        </p:nvSpPr>
        <p:spPr/>
        <p:txBody>
          <a:bodyPr/>
          <a:lstStyle/>
          <a:p>
            <a:r>
              <a:rPr lang="en-IN" dirty="0"/>
              <a:t>Drag-and-drop</a:t>
            </a:r>
            <a:endParaRPr lang="en-US" dirty="0"/>
          </a:p>
        </p:txBody>
      </p:sp>
      <p:sp>
        <p:nvSpPr>
          <p:cNvPr id="3" name="Content Placeholder 2">
            <a:extLst>
              <a:ext uri="{FF2B5EF4-FFF2-40B4-BE49-F238E27FC236}">
                <a16:creationId xmlns:a16="http://schemas.microsoft.com/office/drawing/2014/main" id="{10C7648D-8237-A246-BA18-E732DD661FA5}"/>
              </a:ext>
            </a:extLst>
          </p:cNvPr>
          <p:cNvSpPr>
            <a:spLocks noGrp="1"/>
          </p:cNvSpPr>
          <p:nvPr>
            <p:ph idx="1"/>
          </p:nvPr>
        </p:nvSpPr>
        <p:spPr>
          <a:xfrm>
            <a:off x="685801" y="1818061"/>
            <a:ext cx="10403467" cy="2972421"/>
          </a:xfrm>
        </p:spPr>
        <p:txBody>
          <a:bodyPr/>
          <a:lstStyle/>
          <a:p>
            <a:pPr algn="just"/>
            <a:r>
              <a:rPr lang="en-US" sz="1800" dirty="0"/>
              <a:t>The new drag-drop module basically provides a better way to easily create drag &amp; drop interfaces, which is backed by sorting within a list, support for free dragging, animations, custom drag handles, transferring items between lists, previews, and placeholders.</a:t>
            </a:r>
            <a:endParaRPr lang="en-IN" sz="1800" dirty="0"/>
          </a:p>
          <a:p>
            <a:pPr algn="just"/>
            <a:endParaRPr lang="en-IN" sz="1800" dirty="0"/>
          </a:p>
          <a:p>
            <a:pPr algn="just"/>
            <a:r>
              <a:rPr lang="en-US" sz="1800" dirty="0"/>
              <a:t>In simple terms, the Drag-and-Drop support has now been implemented in CDK and it also includes automatic rendering as the users relocates items.</a:t>
            </a:r>
            <a:endParaRPr lang="en-US" dirty="0"/>
          </a:p>
        </p:txBody>
      </p:sp>
    </p:spTree>
    <p:extLst>
      <p:ext uri="{BB962C8B-B14F-4D97-AF65-F5344CB8AC3E}">
        <p14:creationId xmlns:p14="http://schemas.microsoft.com/office/powerpoint/2010/main" val="258967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C75B-38A4-154B-8ED9-1175E9356B25}"/>
              </a:ext>
            </a:extLst>
          </p:cNvPr>
          <p:cNvSpPr>
            <a:spLocks noGrp="1"/>
          </p:cNvSpPr>
          <p:nvPr>
            <p:ph type="title"/>
          </p:nvPr>
        </p:nvSpPr>
        <p:spPr/>
        <p:txBody>
          <a:bodyPr/>
          <a:lstStyle/>
          <a:p>
            <a:r>
              <a:rPr lang="en-IN" dirty="0"/>
              <a:t>Virtual scrolling </a:t>
            </a:r>
            <a:endParaRPr lang="en-US" dirty="0"/>
          </a:p>
        </p:txBody>
      </p:sp>
      <p:sp>
        <p:nvSpPr>
          <p:cNvPr id="3" name="Content Placeholder 2">
            <a:extLst>
              <a:ext uri="{FF2B5EF4-FFF2-40B4-BE49-F238E27FC236}">
                <a16:creationId xmlns:a16="http://schemas.microsoft.com/office/drawing/2014/main" id="{654005E9-38F0-034D-852E-D0EC3A2625BA}"/>
              </a:ext>
            </a:extLst>
          </p:cNvPr>
          <p:cNvSpPr>
            <a:spLocks noGrp="1"/>
          </p:cNvSpPr>
          <p:nvPr>
            <p:ph idx="1"/>
          </p:nvPr>
        </p:nvSpPr>
        <p:spPr/>
        <p:txBody>
          <a:bodyPr/>
          <a:lstStyle/>
          <a:p>
            <a:pPr algn="just"/>
            <a:r>
              <a:rPr lang="en-IN" dirty="0"/>
              <a:t>T</a:t>
            </a:r>
            <a:r>
              <a:rPr lang="en-US" sz="1800" dirty="0"/>
              <a:t>he new Virtual Scrolling in Angular 7 basically loads and unloads items from the DOM depending upon visible parts of lists, resulting into a much faster experiences for users having huge scrollable lists.</a:t>
            </a:r>
            <a:endParaRPr lang="en-IN" sz="1800" dirty="0"/>
          </a:p>
          <a:p>
            <a:pPr algn="just"/>
            <a:endParaRPr lang="en-IN" sz="1800" dirty="0"/>
          </a:p>
          <a:p>
            <a:pPr algn="just"/>
            <a:r>
              <a:rPr lang="en-US" sz="1800" dirty="0"/>
              <a:t>This virtual scrolling package basically provides helpers, which react to all scroll events.</a:t>
            </a:r>
            <a:endParaRPr lang="en-IN" sz="1800" dirty="0"/>
          </a:p>
          <a:p>
            <a:pPr algn="just"/>
            <a:endParaRPr lang="en-IN" sz="1800" dirty="0"/>
          </a:p>
          <a:p>
            <a:pPr algn="just"/>
            <a:r>
              <a:rPr lang="en-US" sz="1800" dirty="0"/>
              <a:t>Simply put, it activates a high-performant way by making the height of container element exactly same as the height of total number of remaining elements to be rendered.</a:t>
            </a:r>
            <a:endParaRPr lang="en-IN" sz="1800" dirty="0"/>
          </a:p>
          <a:p>
            <a:pPr algn="just"/>
            <a:endParaRPr lang="en-IN" sz="1800" dirty="0"/>
          </a:p>
          <a:p>
            <a:pPr algn="just"/>
            <a:r>
              <a:rPr lang="en-US" sz="1800" dirty="0"/>
              <a:t>This, in turn, then renders the only visible items in view, creating faster experiences for the end-users.</a:t>
            </a:r>
            <a:endParaRPr lang="en-US" dirty="0"/>
          </a:p>
        </p:txBody>
      </p:sp>
    </p:spTree>
    <p:extLst>
      <p:ext uri="{BB962C8B-B14F-4D97-AF65-F5344CB8AC3E}">
        <p14:creationId xmlns:p14="http://schemas.microsoft.com/office/powerpoint/2010/main" val="310095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1647-00A0-5644-B3BF-DB96CF48A95B}"/>
              </a:ext>
            </a:extLst>
          </p:cNvPr>
          <p:cNvSpPr>
            <a:spLocks noGrp="1"/>
          </p:cNvSpPr>
          <p:nvPr>
            <p:ph type="title"/>
          </p:nvPr>
        </p:nvSpPr>
        <p:spPr/>
        <p:txBody>
          <a:bodyPr/>
          <a:lstStyle/>
          <a:p>
            <a:r>
              <a:rPr lang="en-IN" dirty="0"/>
              <a:t>Documentation updates</a:t>
            </a:r>
            <a:endParaRPr lang="en-US" dirty="0"/>
          </a:p>
        </p:txBody>
      </p:sp>
      <p:sp>
        <p:nvSpPr>
          <p:cNvPr id="3" name="Content Placeholder 2">
            <a:extLst>
              <a:ext uri="{FF2B5EF4-FFF2-40B4-BE49-F238E27FC236}">
                <a16:creationId xmlns:a16="http://schemas.microsoft.com/office/drawing/2014/main" id="{6858DEC5-667C-D747-BB1E-99188B0D5DF1}"/>
              </a:ext>
            </a:extLst>
          </p:cNvPr>
          <p:cNvSpPr>
            <a:spLocks noGrp="1"/>
          </p:cNvSpPr>
          <p:nvPr>
            <p:ph idx="1"/>
          </p:nvPr>
        </p:nvSpPr>
        <p:spPr>
          <a:xfrm>
            <a:off x="685801" y="1604433"/>
            <a:ext cx="10131425" cy="3649133"/>
          </a:xfrm>
        </p:spPr>
        <p:txBody>
          <a:bodyPr/>
          <a:lstStyle/>
          <a:p>
            <a:pPr algn="just"/>
            <a:r>
              <a:rPr lang="en-US" sz="1800" dirty="0"/>
              <a:t>Another key improvement introduced in the Angular 7 is of the documentation update.</a:t>
            </a:r>
            <a:endParaRPr lang="en-IN" sz="1800" dirty="0"/>
          </a:p>
          <a:p>
            <a:pPr algn="just"/>
            <a:endParaRPr lang="en-IN" sz="1800" dirty="0"/>
          </a:p>
          <a:p>
            <a:pPr algn="just"/>
            <a:r>
              <a:rPr lang="en-US" sz="1800" dirty="0"/>
              <a:t>The team has worked hard on improving the reference material and the guidelines for the betterment and convenience of the developers.</a:t>
            </a:r>
            <a:endParaRPr lang="en-IN" sz="1800" dirty="0"/>
          </a:p>
          <a:p>
            <a:pPr algn="just"/>
            <a:endParaRPr lang="en-IN" sz="1800" dirty="0"/>
          </a:p>
          <a:p>
            <a:pPr algn="just"/>
            <a:r>
              <a:rPr lang="en-US" sz="1800" dirty="0"/>
              <a:t>The documentation updates for Angular is an important step for the Angular CLI.</a:t>
            </a:r>
            <a:endParaRPr lang="en-US" dirty="0"/>
          </a:p>
        </p:txBody>
      </p:sp>
    </p:spTree>
    <p:extLst>
      <p:ext uri="{BB962C8B-B14F-4D97-AF65-F5344CB8AC3E}">
        <p14:creationId xmlns:p14="http://schemas.microsoft.com/office/powerpoint/2010/main" val="319194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3233-FBCA-1346-B8E5-A211F35DA8AE}"/>
              </a:ext>
            </a:extLst>
          </p:cNvPr>
          <p:cNvSpPr>
            <a:spLocks noGrp="1"/>
          </p:cNvSpPr>
          <p:nvPr>
            <p:ph type="title"/>
          </p:nvPr>
        </p:nvSpPr>
        <p:spPr/>
        <p:txBody>
          <a:bodyPr/>
          <a:lstStyle/>
          <a:p>
            <a:r>
              <a:rPr lang="en-IN" dirty="0"/>
              <a:t>Dependency updates</a:t>
            </a:r>
            <a:endParaRPr lang="en-US" dirty="0"/>
          </a:p>
        </p:txBody>
      </p:sp>
      <p:sp>
        <p:nvSpPr>
          <p:cNvPr id="3" name="Content Placeholder 2">
            <a:extLst>
              <a:ext uri="{FF2B5EF4-FFF2-40B4-BE49-F238E27FC236}">
                <a16:creationId xmlns:a16="http://schemas.microsoft.com/office/drawing/2014/main" id="{E5489AD8-67EC-6F48-A959-B21FB49ED28D}"/>
              </a:ext>
            </a:extLst>
          </p:cNvPr>
          <p:cNvSpPr>
            <a:spLocks noGrp="1"/>
          </p:cNvSpPr>
          <p:nvPr>
            <p:ph idx="1"/>
          </p:nvPr>
        </p:nvSpPr>
        <p:spPr>
          <a:xfrm>
            <a:off x="685800" y="1901696"/>
            <a:ext cx="10131425" cy="3649133"/>
          </a:xfrm>
        </p:spPr>
        <p:txBody>
          <a:bodyPr/>
          <a:lstStyle/>
          <a:p>
            <a:pPr algn="just"/>
            <a:r>
              <a:rPr lang="en-US" sz="1800" dirty="0"/>
              <a:t>Documentation are not the only things that have been updated. </a:t>
            </a:r>
            <a:endParaRPr lang="en-IN" sz="1800" dirty="0"/>
          </a:p>
          <a:p>
            <a:pPr algn="just"/>
            <a:endParaRPr lang="en-IN" sz="1800" dirty="0"/>
          </a:p>
          <a:p>
            <a:pPr algn="just"/>
            <a:r>
              <a:rPr lang="en-US" sz="1800" dirty="0"/>
              <a:t>Even the dependencies have undergone </a:t>
            </a:r>
            <a:r>
              <a:rPr lang="en-US" sz="1800" dirty="0" err="1"/>
              <a:t>upgradation</a:t>
            </a:r>
            <a:r>
              <a:rPr lang="en-US" sz="1800" dirty="0"/>
              <a:t> for the third-party projects.</a:t>
            </a:r>
            <a:endParaRPr lang="en-IN" sz="1800" dirty="0"/>
          </a:p>
          <a:p>
            <a:pPr algn="just"/>
            <a:endParaRPr lang="en-IN" sz="1800" dirty="0"/>
          </a:p>
          <a:p>
            <a:pPr algn="just"/>
            <a:r>
              <a:rPr lang="en-US" sz="1800" dirty="0"/>
              <a:t>The support for Node 10, TypeScript3.1, and the RxJS6.3 all are included under this update.However, you would continue to receive the support if you already have Node 8. </a:t>
            </a:r>
            <a:endParaRPr lang="en-IN" sz="1800" dirty="0"/>
          </a:p>
          <a:p>
            <a:pPr algn="just"/>
            <a:endParaRPr lang="en-IN" sz="1800" dirty="0"/>
          </a:p>
          <a:p>
            <a:pPr algn="just"/>
            <a:r>
              <a:rPr lang="en-US" sz="1800" dirty="0"/>
              <a:t>Talking about the latest update of TypeScript 3.1, it has now become compulsory for Angular 7 users to bump to TS 3.1.</a:t>
            </a:r>
            <a:endParaRPr lang="en-US" dirty="0"/>
          </a:p>
        </p:txBody>
      </p:sp>
    </p:spTree>
    <p:extLst>
      <p:ext uri="{BB962C8B-B14F-4D97-AF65-F5344CB8AC3E}">
        <p14:creationId xmlns:p14="http://schemas.microsoft.com/office/powerpoint/2010/main" val="1199087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987763-115D-F144-9807-394994BC418A}"/>
              </a:ext>
            </a:extLst>
          </p:cNvPr>
          <p:cNvSpPr>
            <a:spLocks noGrp="1"/>
          </p:cNvSpPr>
          <p:nvPr>
            <p:ph type="title"/>
          </p:nvPr>
        </p:nvSpPr>
        <p:spPr/>
        <p:txBody>
          <a:bodyPr/>
          <a:lstStyle/>
          <a:p>
            <a:r>
              <a:rPr lang="en-IN" dirty="0"/>
              <a:t>Application performance improvements</a:t>
            </a:r>
            <a:endParaRPr lang="en-US" dirty="0"/>
          </a:p>
        </p:txBody>
      </p:sp>
      <p:sp>
        <p:nvSpPr>
          <p:cNvPr id="3" name="Content Placeholder 2">
            <a:extLst>
              <a:ext uri="{FF2B5EF4-FFF2-40B4-BE49-F238E27FC236}">
                <a16:creationId xmlns:a16="http://schemas.microsoft.com/office/drawing/2014/main" id="{E2418CF4-DF63-B447-999C-8D0ADD59BB6D}"/>
              </a:ext>
            </a:extLst>
          </p:cNvPr>
          <p:cNvSpPr>
            <a:spLocks noGrp="1"/>
          </p:cNvSpPr>
          <p:nvPr>
            <p:ph idx="1"/>
          </p:nvPr>
        </p:nvSpPr>
        <p:spPr>
          <a:xfrm>
            <a:off x="685801" y="1773767"/>
            <a:ext cx="10131425" cy="3649133"/>
          </a:xfrm>
        </p:spPr>
        <p:txBody>
          <a:bodyPr/>
          <a:lstStyle/>
          <a:p>
            <a:pPr algn="just"/>
            <a:r>
              <a:rPr lang="en-US" sz="1800" dirty="0"/>
              <a:t>Google have always focused on the performance improvements, and while doing so, they recently found that most of the developers were using reflect-metadata in their production, which actually was only required in the development.</a:t>
            </a:r>
            <a:endParaRPr lang="en-IN" sz="1800" dirty="0"/>
          </a:p>
          <a:p>
            <a:pPr algn="just"/>
            <a:endParaRPr lang="en-IN" dirty="0"/>
          </a:p>
          <a:p>
            <a:pPr algn="just"/>
            <a:r>
              <a:rPr lang="en-US" sz="1800" dirty="0"/>
              <a:t>So, to fix this problem, they’ve made a part of Angular JS 7 to automatically remove this from the </a:t>
            </a:r>
            <a:r>
              <a:rPr lang="en-US" sz="1800" dirty="0" err="1"/>
              <a:t>polyfills.ts</a:t>
            </a:r>
            <a:r>
              <a:rPr lang="en-US" sz="1800" dirty="0"/>
              <a:t> file.</a:t>
            </a:r>
            <a:endParaRPr lang="en-IN" sz="1800" dirty="0"/>
          </a:p>
          <a:p>
            <a:endParaRPr lang="en-IN" dirty="0"/>
          </a:p>
        </p:txBody>
      </p:sp>
    </p:spTree>
    <p:extLst>
      <p:ext uri="{BB962C8B-B14F-4D97-AF65-F5344CB8AC3E}">
        <p14:creationId xmlns:p14="http://schemas.microsoft.com/office/powerpoint/2010/main" val="188668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0BAD-8E42-4948-A91D-3CA08A5D94C2}"/>
              </a:ext>
            </a:extLst>
          </p:cNvPr>
          <p:cNvSpPr>
            <a:spLocks noGrp="1"/>
          </p:cNvSpPr>
          <p:nvPr>
            <p:ph type="title"/>
          </p:nvPr>
        </p:nvSpPr>
        <p:spPr/>
        <p:txBody>
          <a:bodyPr/>
          <a:lstStyle/>
          <a:p>
            <a:r>
              <a:rPr lang="en-IN" dirty="0"/>
              <a:t>History </a:t>
            </a:r>
            <a:endParaRPr lang="en-US" dirty="0"/>
          </a:p>
        </p:txBody>
      </p:sp>
      <p:sp>
        <p:nvSpPr>
          <p:cNvPr id="3" name="Content Placeholder 2">
            <a:extLst>
              <a:ext uri="{FF2B5EF4-FFF2-40B4-BE49-F238E27FC236}">
                <a16:creationId xmlns:a16="http://schemas.microsoft.com/office/drawing/2014/main" id="{65DEA4FC-D461-7F49-B993-3B75EAA6AE93}"/>
              </a:ext>
            </a:extLst>
          </p:cNvPr>
          <p:cNvSpPr>
            <a:spLocks noGrp="1"/>
          </p:cNvSpPr>
          <p:nvPr>
            <p:ph idx="1"/>
          </p:nvPr>
        </p:nvSpPr>
        <p:spPr>
          <a:xfrm>
            <a:off x="685801" y="1856567"/>
            <a:ext cx="9662681" cy="2563503"/>
          </a:xfrm>
        </p:spPr>
        <p:txBody>
          <a:bodyPr>
            <a:normAutofit fontScale="92500"/>
          </a:bodyPr>
          <a:lstStyle/>
          <a:p>
            <a:r>
              <a:rPr lang="en-US" b="1" dirty="0"/>
              <a:t>AngularJS</a:t>
            </a:r>
            <a:r>
              <a:rPr lang="en-US" b="0" dirty="0"/>
              <a:t> was created, as a side project, in 2009 by two developers, Misko Hevery and Adam Abrons.</a:t>
            </a:r>
            <a:endParaRPr lang="en-IN" b="0" dirty="0"/>
          </a:p>
          <a:p>
            <a:pPr marL="0" indent="0">
              <a:buNone/>
            </a:pPr>
            <a:endParaRPr lang="en-IN" dirty="0"/>
          </a:p>
          <a:p>
            <a:r>
              <a:rPr lang="en-US" dirty="0"/>
              <a:t>The first version of the framework was called AngularJS, which was launched in 2009.</a:t>
            </a:r>
            <a:r>
              <a:rPr lang="en-IN" dirty="0"/>
              <a:t> </a:t>
            </a:r>
          </a:p>
          <a:p>
            <a:pPr marL="0" indent="0">
              <a:buNone/>
            </a:pPr>
            <a:endParaRPr lang="en-IN" dirty="0"/>
          </a:p>
          <a:p>
            <a:r>
              <a:rPr lang="en-US" dirty="0"/>
              <a:t>Though it was certainly not a</a:t>
            </a:r>
            <a:r>
              <a:rPr lang="en-IN" dirty="0"/>
              <a:t> perfect framework </a:t>
            </a:r>
            <a:r>
              <a:rPr lang="en-US" dirty="0"/>
              <a:t>back then, mainly due to its large bundle size, performance issues, and other technical problems.But that imperfection was the motivation behind the entire rewrite of the AngularJS.</a:t>
            </a:r>
          </a:p>
        </p:txBody>
      </p:sp>
    </p:spTree>
    <p:extLst>
      <p:ext uri="{BB962C8B-B14F-4D97-AF65-F5344CB8AC3E}">
        <p14:creationId xmlns:p14="http://schemas.microsoft.com/office/powerpoint/2010/main" val="275062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18F0-B3D3-9B4B-8187-B8CD7F622388}"/>
              </a:ext>
            </a:extLst>
          </p:cNvPr>
          <p:cNvSpPr>
            <a:spLocks noGrp="1"/>
          </p:cNvSpPr>
          <p:nvPr>
            <p:ph type="title"/>
          </p:nvPr>
        </p:nvSpPr>
        <p:spPr>
          <a:xfrm>
            <a:off x="187267" y="355682"/>
            <a:ext cx="21259918" cy="740854"/>
          </a:xfrm>
        </p:spPr>
        <p:txBody>
          <a:bodyPr/>
          <a:lstStyle/>
          <a:p>
            <a:r>
              <a:rPr lang="en-IN" dirty="0"/>
              <a:t>Features </a:t>
            </a:r>
            <a:endParaRPr lang="en-US" dirty="0"/>
          </a:p>
        </p:txBody>
      </p:sp>
      <p:sp>
        <p:nvSpPr>
          <p:cNvPr id="3" name="Content Placeholder 2">
            <a:extLst>
              <a:ext uri="{FF2B5EF4-FFF2-40B4-BE49-F238E27FC236}">
                <a16:creationId xmlns:a16="http://schemas.microsoft.com/office/drawing/2014/main" id="{2F578BE7-84CA-4440-AC25-15E5923DA1A6}"/>
              </a:ext>
            </a:extLst>
          </p:cNvPr>
          <p:cNvSpPr>
            <a:spLocks noGrp="1"/>
          </p:cNvSpPr>
          <p:nvPr>
            <p:ph idx="1"/>
          </p:nvPr>
        </p:nvSpPr>
        <p:spPr>
          <a:xfrm>
            <a:off x="187267" y="1437228"/>
            <a:ext cx="10131425" cy="4324236"/>
          </a:xfrm>
        </p:spPr>
        <p:txBody>
          <a:bodyPr>
            <a:normAutofit lnSpcReduction="10000"/>
          </a:bodyPr>
          <a:lstStyle/>
          <a:p>
            <a:r>
              <a:rPr lang="en-IN" dirty="0"/>
              <a:t>Multiple Platforms</a:t>
            </a:r>
          </a:p>
          <a:p>
            <a:r>
              <a:rPr lang="en-US" sz="1800" dirty="0">
                <a:latin typeface="Helvetica" pitchFamily="2" charset="0"/>
              </a:rPr>
              <a:t>High Speed</a:t>
            </a:r>
            <a:endParaRPr lang="en-IN" sz="1800" dirty="0">
              <a:latin typeface="Helvetica" pitchFamily="2" charset="0"/>
            </a:endParaRPr>
          </a:p>
          <a:p>
            <a:r>
              <a:rPr lang="en-US" sz="1800" dirty="0">
                <a:latin typeface="Helvetica" pitchFamily="2" charset="0"/>
              </a:rPr>
              <a:t>Productivity</a:t>
            </a:r>
            <a:endParaRPr lang="en-IN" sz="1800" dirty="0">
              <a:latin typeface="Helvetica" pitchFamily="2" charset="0"/>
            </a:endParaRPr>
          </a:p>
          <a:p>
            <a:r>
              <a:rPr lang="en-US" sz="1800" dirty="0">
                <a:latin typeface="Helvetica" pitchFamily="2" charset="0"/>
              </a:rPr>
              <a:t>Full Stack Development</a:t>
            </a:r>
            <a:endParaRPr lang="en-IN" sz="1800" dirty="0">
              <a:latin typeface="Helvetica" pitchFamily="2" charset="0"/>
            </a:endParaRPr>
          </a:p>
          <a:p>
            <a:r>
              <a:rPr lang="en-US" sz="1800" dirty="0"/>
              <a:t>CLI prompts</a:t>
            </a:r>
            <a:endParaRPr lang="en-IN" sz="1800" dirty="0"/>
          </a:p>
          <a:p>
            <a:r>
              <a:rPr lang="en-IN" dirty="0"/>
              <a:t>Angular Material &amp; CDK</a:t>
            </a:r>
          </a:p>
          <a:p>
            <a:r>
              <a:rPr lang="en-IN" sz="1800" dirty="0"/>
              <a:t>Drag-and-drop</a:t>
            </a:r>
          </a:p>
          <a:p>
            <a:r>
              <a:rPr lang="en-IN" dirty="0"/>
              <a:t>Virtual scrolling</a:t>
            </a:r>
          </a:p>
          <a:p>
            <a:r>
              <a:rPr lang="en-IN" sz="1800" dirty="0"/>
              <a:t>Documentation updates</a:t>
            </a:r>
          </a:p>
          <a:p>
            <a:r>
              <a:rPr lang="en-IN" dirty="0"/>
              <a:t>Dependency updates</a:t>
            </a:r>
          </a:p>
          <a:p>
            <a:r>
              <a:rPr lang="en-IN" sz="1800" dirty="0"/>
              <a:t>Application performance improvements</a:t>
            </a:r>
          </a:p>
          <a:p>
            <a:endParaRPr lang="en-IN" sz="1800" dirty="0">
              <a:latin typeface="Helvetica" pitchFamily="2" charset="0"/>
            </a:endParaRPr>
          </a:p>
        </p:txBody>
      </p:sp>
    </p:spTree>
    <p:extLst>
      <p:ext uri="{BB962C8B-B14F-4D97-AF65-F5344CB8AC3E}">
        <p14:creationId xmlns:p14="http://schemas.microsoft.com/office/powerpoint/2010/main" val="327991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2DDF85-9F44-394F-BC91-41C6280938D8}"/>
              </a:ext>
            </a:extLst>
          </p:cNvPr>
          <p:cNvSpPr>
            <a:spLocks noGrp="1"/>
          </p:cNvSpPr>
          <p:nvPr>
            <p:ph type="title"/>
          </p:nvPr>
        </p:nvSpPr>
        <p:spPr/>
        <p:txBody>
          <a:bodyPr/>
          <a:lstStyle/>
          <a:p>
            <a:r>
              <a:rPr lang="en-IN" dirty="0"/>
              <a:t>Multiple platforms </a:t>
            </a:r>
            <a:endParaRPr lang="en-US" dirty="0"/>
          </a:p>
        </p:txBody>
      </p:sp>
      <p:sp>
        <p:nvSpPr>
          <p:cNvPr id="5" name="Content Placeholder 4">
            <a:extLst>
              <a:ext uri="{FF2B5EF4-FFF2-40B4-BE49-F238E27FC236}">
                <a16:creationId xmlns:a16="http://schemas.microsoft.com/office/drawing/2014/main" id="{0EA22458-2DFE-3842-A628-3E95B03A8F2E}"/>
              </a:ext>
            </a:extLst>
          </p:cNvPr>
          <p:cNvSpPr>
            <a:spLocks noGrp="1"/>
          </p:cNvSpPr>
          <p:nvPr>
            <p:ph idx="1"/>
          </p:nvPr>
        </p:nvSpPr>
        <p:spPr>
          <a:xfrm>
            <a:off x="685801" y="609601"/>
            <a:ext cx="10131425" cy="5181600"/>
          </a:xfrm>
        </p:spPr>
        <p:txBody>
          <a:bodyPr/>
          <a:lstStyle/>
          <a:p>
            <a:pPr marL="0" indent="0" algn="just">
              <a:buNone/>
            </a:pPr>
            <a:r>
              <a:rPr lang="en-US" sz="2200" b="1" dirty="0">
                <a:solidFill>
                  <a:schemeClr val="accent2"/>
                </a:solidFill>
                <a:latin typeface="Verdana-Bold"/>
              </a:rPr>
              <a:t>Desktop applications:</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facilitates you to create desktop installed apps on different types of operating systems i.e. Windows, Mac or Linux by using the same Angular methods which we use for creating web and native apps.</a:t>
            </a:r>
            <a:endParaRPr lang="en-IN" sz="1800" b="0" dirty="0">
              <a:latin typeface="Verdana" panose="020B0604030504040204" pitchFamily="34" charset="0"/>
            </a:endParaRPr>
          </a:p>
          <a:p>
            <a:pPr marL="0" indent="0" algn="just">
              <a:buNone/>
            </a:pPr>
            <a:r>
              <a:rPr lang="en-US" sz="2200" b="1" dirty="0">
                <a:solidFill>
                  <a:schemeClr val="accent2"/>
                </a:solidFill>
                <a:latin typeface="Verdana-Bold"/>
              </a:rPr>
              <a:t>Native applications:</a:t>
            </a:r>
            <a:r>
              <a:rPr lang="en-US" sz="1800" b="0" dirty="0">
                <a:solidFill>
                  <a:schemeClr val="accent2"/>
                </a:solidFill>
                <a:latin typeface="Verdana" panose="020B0604030504040204" pitchFamily="34" charset="0"/>
              </a:rPr>
              <a:t> </a:t>
            </a:r>
            <a:r>
              <a:rPr lang="en-US" sz="1800" b="0" dirty="0">
                <a:latin typeface="Verdana" panose="020B0604030504040204" pitchFamily="34" charset="0"/>
              </a:rPr>
              <a:t>You can built native apps by using Angular with strategies from Cordova, Ionic, or NativeScript.</a:t>
            </a:r>
            <a:endParaRPr lang="en-IN" sz="1800" b="0" dirty="0">
              <a:latin typeface="Verdana" panose="020B0604030504040204" pitchFamily="34" charset="0"/>
            </a:endParaRPr>
          </a:p>
          <a:p>
            <a:pPr marL="0" indent="0" algn="just">
              <a:buNone/>
            </a:pPr>
            <a:r>
              <a:rPr lang="en-US" sz="2200" b="1" dirty="0">
                <a:solidFill>
                  <a:schemeClr val="accent2"/>
                </a:solidFill>
                <a:latin typeface="Verdana-Bold"/>
              </a:rPr>
              <a:t>Progressive web applications:</a:t>
            </a:r>
            <a:r>
              <a:rPr lang="en-US" sz="2200" b="0" dirty="0">
                <a:solidFill>
                  <a:prstClr val="black"/>
                </a:solidFill>
                <a:latin typeface="Verdana" panose="020B0604030504040204" pitchFamily="34" charset="0"/>
              </a:rPr>
              <a:t> </a:t>
            </a:r>
            <a:r>
              <a:rPr lang="en-US" sz="1800" b="0" dirty="0">
                <a:latin typeface="Verdana" panose="020B0604030504040204" pitchFamily="34" charset="0"/>
              </a:rPr>
              <a:t>Progressive web applications are the most common apps which are built with Angular. Angular provides modern web platform capabilities to deliver high performance, offline, and zero-step installation apps.</a:t>
            </a:r>
            <a:endParaRPr lang="en-US" dirty="0"/>
          </a:p>
        </p:txBody>
      </p:sp>
    </p:spTree>
    <p:extLst>
      <p:ext uri="{BB962C8B-B14F-4D97-AF65-F5344CB8AC3E}">
        <p14:creationId xmlns:p14="http://schemas.microsoft.com/office/powerpoint/2010/main" val="376977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7CDF-80F5-1D4D-A301-F049E775A1F5}"/>
              </a:ext>
            </a:extLst>
          </p:cNvPr>
          <p:cNvSpPr>
            <a:spLocks noGrp="1"/>
          </p:cNvSpPr>
          <p:nvPr>
            <p:ph type="title"/>
          </p:nvPr>
        </p:nvSpPr>
        <p:spPr>
          <a:xfrm>
            <a:off x="685801" y="340732"/>
            <a:ext cx="10131425" cy="1725135"/>
          </a:xfrm>
        </p:spPr>
        <p:txBody>
          <a:bodyPr/>
          <a:lstStyle/>
          <a:p>
            <a:r>
              <a:rPr lang="en-IN" dirty="0"/>
              <a:t>High speed</a:t>
            </a:r>
            <a:endParaRPr lang="en-US" dirty="0"/>
          </a:p>
        </p:txBody>
      </p:sp>
      <p:sp>
        <p:nvSpPr>
          <p:cNvPr id="3" name="Content Placeholder 2">
            <a:extLst>
              <a:ext uri="{FF2B5EF4-FFF2-40B4-BE49-F238E27FC236}">
                <a16:creationId xmlns:a16="http://schemas.microsoft.com/office/drawing/2014/main" id="{49489833-E458-424E-9C4A-79C95D40ACC4}"/>
              </a:ext>
            </a:extLst>
          </p:cNvPr>
          <p:cNvSpPr>
            <a:spLocks noGrp="1"/>
          </p:cNvSpPr>
          <p:nvPr>
            <p:ph idx="1"/>
          </p:nvPr>
        </p:nvSpPr>
        <p:spPr>
          <a:xfrm>
            <a:off x="685801" y="1604433"/>
            <a:ext cx="11258394" cy="3649133"/>
          </a:xfrm>
        </p:spPr>
        <p:txBody>
          <a:bodyPr>
            <a:normAutofit fontScale="92500" lnSpcReduction="10000"/>
          </a:bodyPr>
          <a:lstStyle/>
          <a:p>
            <a:pPr marL="0" indent="0" algn="just">
              <a:buNone/>
            </a:pPr>
            <a:r>
              <a:rPr lang="en-US" sz="1800" dirty="0">
                <a:latin typeface="Verdana" panose="020B0604030504040204" pitchFamily="34" charset="0"/>
              </a:rPr>
              <a:t>Angular is amazingly fast and provides a great performance due to the following reasons:</a:t>
            </a:r>
            <a:endParaRPr lang="en-IN" sz="1800" dirty="0">
              <a:latin typeface="Verdana" panose="020B0604030504040204" pitchFamily="34" charset="0"/>
            </a:endParaRPr>
          </a:p>
          <a:p>
            <a:pPr marL="0" indent="0" algn="just">
              <a:buNone/>
            </a:pPr>
            <a:endParaRPr lang="en-IN" sz="1800" dirty="0">
              <a:latin typeface="Verdana" panose="020B0604030504040204" pitchFamily="34" charset="0"/>
            </a:endParaRPr>
          </a:p>
          <a:p>
            <a:pPr marL="0" indent="0" algn="just">
              <a:buNone/>
            </a:pPr>
            <a:r>
              <a:rPr lang="en-US" sz="2200" b="1" dirty="0">
                <a:solidFill>
                  <a:schemeClr val="accent2"/>
                </a:solidFill>
                <a:latin typeface="Verdana-Bold"/>
              </a:rPr>
              <a:t>Universal support:</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can be used as a front-end web development tool for the programming languages like </a:t>
            </a:r>
            <a:r>
              <a:rPr lang="en-US" sz="1800" b="0" dirty="0" err="1">
                <a:latin typeface="Verdana" panose="020B0604030504040204" pitchFamily="34" charset="0"/>
              </a:rPr>
              <a:t>Node.js</a:t>
            </a:r>
            <a:r>
              <a:rPr lang="en-US" sz="1800" b="0" dirty="0">
                <a:latin typeface="Verdana" panose="020B0604030504040204" pitchFamily="34" charset="0"/>
              </a:rPr>
              <a:t>, .Net, PHP, Java Struts and Spring and other servers for near-instant rendering in just HTML and CSS.</a:t>
            </a:r>
            <a:endParaRPr lang="en-IN" sz="1800" b="0" dirty="0">
              <a:latin typeface="Verdana" panose="020B0604030504040204" pitchFamily="34" charset="0"/>
            </a:endParaRPr>
          </a:p>
          <a:p>
            <a:pPr marL="0" indent="0" algn="just">
              <a:buNone/>
            </a:pPr>
            <a:endParaRPr lang="en-IN" sz="1800" b="0" dirty="0">
              <a:latin typeface="Verdana" panose="020B0604030504040204" pitchFamily="34" charset="0"/>
            </a:endParaRPr>
          </a:p>
          <a:p>
            <a:pPr marL="0" indent="0" algn="just">
              <a:buNone/>
            </a:pPr>
            <a:r>
              <a:rPr lang="en-US" sz="2200" b="1" dirty="0">
                <a:solidFill>
                  <a:schemeClr val="accent2"/>
                </a:solidFill>
                <a:latin typeface="Verdana-Bold"/>
              </a:rPr>
              <a:t>Code splitting:</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apps are fast and loads quickly with the new Component Router, which delivers automatic code-splitting so users only load code required to render the view they request.</a:t>
            </a:r>
            <a:endParaRPr lang="en-IN" sz="1800" b="0" dirty="0">
              <a:latin typeface="Verdana" panose="020B0604030504040204" pitchFamily="34" charset="0"/>
            </a:endParaRPr>
          </a:p>
          <a:p>
            <a:pPr marL="0" indent="0" algn="just">
              <a:buNone/>
            </a:pPr>
            <a:endParaRPr lang="en-IN" sz="1800" b="0" dirty="0">
              <a:latin typeface="Verdana" panose="020B0604030504040204" pitchFamily="34" charset="0"/>
            </a:endParaRPr>
          </a:p>
          <a:p>
            <a:pPr marL="0" indent="0" algn="just">
              <a:buNone/>
            </a:pPr>
            <a:r>
              <a:rPr lang="en-US" sz="2200" b="1" dirty="0">
                <a:solidFill>
                  <a:schemeClr val="accent2"/>
                </a:solidFill>
                <a:latin typeface="Verdana-Bold"/>
              </a:rPr>
              <a:t>Code generation:</a:t>
            </a:r>
            <a:r>
              <a:rPr lang="en-US" sz="1800" b="0" dirty="0">
                <a:solidFill>
                  <a:schemeClr val="accent2"/>
                </a:solidFill>
                <a:latin typeface="Verdana" panose="020B0604030504040204" pitchFamily="34" charset="0"/>
              </a:rPr>
              <a:t> </a:t>
            </a:r>
            <a:r>
              <a:rPr lang="en-US" sz="1800" b="0" dirty="0">
                <a:latin typeface="Verdana" panose="020B0604030504040204" pitchFamily="34" charset="0"/>
              </a:rPr>
              <a:t>Angular makes your templates in highly optimized code for today?s JavaScript virtual machines which gives the benefits of hand-written code.</a:t>
            </a:r>
            <a:endParaRPr lang="en-US" dirty="0"/>
          </a:p>
        </p:txBody>
      </p:sp>
    </p:spTree>
    <p:extLst>
      <p:ext uri="{BB962C8B-B14F-4D97-AF65-F5344CB8AC3E}">
        <p14:creationId xmlns:p14="http://schemas.microsoft.com/office/powerpoint/2010/main" val="356332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2A83-2A62-124F-B353-0B8B9B101A83}"/>
              </a:ext>
            </a:extLst>
          </p:cNvPr>
          <p:cNvSpPr>
            <a:spLocks noGrp="1"/>
          </p:cNvSpPr>
          <p:nvPr>
            <p:ph type="title"/>
          </p:nvPr>
        </p:nvSpPr>
        <p:spPr/>
        <p:txBody>
          <a:bodyPr/>
          <a:lstStyle/>
          <a:p>
            <a:r>
              <a:rPr lang="en-IN" dirty="0"/>
              <a:t>Productivity </a:t>
            </a:r>
            <a:endParaRPr lang="en-US" dirty="0"/>
          </a:p>
        </p:txBody>
      </p:sp>
      <p:sp>
        <p:nvSpPr>
          <p:cNvPr id="3" name="Content Placeholder 2">
            <a:extLst>
              <a:ext uri="{FF2B5EF4-FFF2-40B4-BE49-F238E27FC236}">
                <a16:creationId xmlns:a16="http://schemas.microsoft.com/office/drawing/2014/main" id="{B9408508-2767-444A-A48C-695E8366F9CF}"/>
              </a:ext>
            </a:extLst>
          </p:cNvPr>
          <p:cNvSpPr>
            <a:spLocks noGrp="1"/>
          </p:cNvSpPr>
          <p:nvPr>
            <p:ph idx="1"/>
          </p:nvPr>
        </p:nvSpPr>
        <p:spPr>
          <a:xfrm>
            <a:off x="685800" y="1765610"/>
            <a:ext cx="10131425" cy="3026524"/>
          </a:xfrm>
        </p:spPr>
        <p:txBody>
          <a:bodyPr/>
          <a:lstStyle/>
          <a:p>
            <a:pPr marL="0" indent="0">
              <a:buNone/>
            </a:pPr>
            <a:r>
              <a:rPr lang="en-US" sz="2200" b="1" dirty="0">
                <a:solidFill>
                  <a:schemeClr val="accent2"/>
                </a:solidFill>
                <a:latin typeface="Verdana-Bold"/>
              </a:rPr>
              <a:t>Powerful templates:</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provides simple and powerful template syntax to create UI view quickly</a:t>
            </a:r>
            <a:r>
              <a:rPr lang="en-IN" sz="1800" b="0" dirty="0">
                <a:latin typeface="Verdana" panose="020B0604030504040204" pitchFamily="34" charset="0"/>
              </a:rPr>
              <a:t>.</a:t>
            </a:r>
            <a:r>
              <a:rPr lang="en-IN" sz="1800" b="0" dirty="0">
                <a:solidFill>
                  <a:prstClr val="black"/>
                </a:solidFill>
                <a:latin typeface="Verdana" panose="020B0604030504040204" pitchFamily="34" charset="0"/>
              </a:rPr>
              <a:t> </a:t>
            </a:r>
          </a:p>
          <a:p>
            <a:pPr marL="0" indent="0">
              <a:buNone/>
            </a:pPr>
            <a:endParaRPr lang="en-IN" sz="1800" b="0" dirty="0">
              <a:solidFill>
                <a:prstClr val="black"/>
              </a:solidFill>
              <a:latin typeface="Verdana" panose="020B0604030504040204" pitchFamily="34" charset="0"/>
            </a:endParaRPr>
          </a:p>
          <a:p>
            <a:pPr marL="0" indent="0">
              <a:buNone/>
            </a:pPr>
            <a:r>
              <a:rPr lang="en-US" sz="2200" b="1" dirty="0">
                <a:solidFill>
                  <a:schemeClr val="accent2"/>
                </a:solidFill>
                <a:latin typeface="Verdana-Bold"/>
              </a:rPr>
              <a:t>IDEs:</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provides intelligent code completion, instant errors, and other feedback in popular editors and IDEs.</a:t>
            </a:r>
            <a:endParaRPr lang="en-IN" sz="1800" b="0" dirty="0">
              <a:latin typeface="Verdana" panose="020B0604030504040204" pitchFamily="34" charset="0"/>
            </a:endParaRPr>
          </a:p>
          <a:p>
            <a:pPr marL="0" indent="0">
              <a:buNone/>
            </a:pPr>
            <a:endParaRPr lang="en-IN" sz="1800" b="0" dirty="0">
              <a:latin typeface="Verdana" panose="020B0604030504040204" pitchFamily="34" charset="0"/>
            </a:endParaRPr>
          </a:p>
          <a:p>
            <a:pPr marL="0" indent="0">
              <a:buNone/>
            </a:pPr>
            <a:r>
              <a:rPr lang="en-US" sz="2200" b="1" dirty="0">
                <a:solidFill>
                  <a:schemeClr val="accent2"/>
                </a:solidFill>
                <a:latin typeface="Verdana-Bold"/>
              </a:rPr>
              <a:t>Angular CLI:</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CLI provides command line tools start building fast, add components and tests, and then instantly deploy.</a:t>
            </a:r>
            <a:endParaRPr lang="en-US" dirty="0"/>
          </a:p>
        </p:txBody>
      </p:sp>
    </p:spTree>
    <p:extLst>
      <p:ext uri="{BB962C8B-B14F-4D97-AF65-F5344CB8AC3E}">
        <p14:creationId xmlns:p14="http://schemas.microsoft.com/office/powerpoint/2010/main" val="243240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3E5-4F53-114A-A3F2-60B601745EF5}"/>
              </a:ext>
            </a:extLst>
          </p:cNvPr>
          <p:cNvSpPr>
            <a:spLocks noGrp="1"/>
          </p:cNvSpPr>
          <p:nvPr>
            <p:ph type="title"/>
          </p:nvPr>
        </p:nvSpPr>
        <p:spPr/>
        <p:txBody>
          <a:bodyPr/>
          <a:lstStyle/>
          <a:p>
            <a:r>
              <a:rPr lang="en-IN" dirty="0"/>
              <a:t>Full stack Development </a:t>
            </a:r>
            <a:endParaRPr lang="en-US" dirty="0"/>
          </a:p>
        </p:txBody>
      </p:sp>
      <p:sp>
        <p:nvSpPr>
          <p:cNvPr id="3" name="Content Placeholder 2">
            <a:extLst>
              <a:ext uri="{FF2B5EF4-FFF2-40B4-BE49-F238E27FC236}">
                <a16:creationId xmlns:a16="http://schemas.microsoft.com/office/drawing/2014/main" id="{C9D49A5E-0A9E-7746-905E-B05AFD190788}"/>
              </a:ext>
            </a:extLst>
          </p:cNvPr>
          <p:cNvSpPr>
            <a:spLocks noGrp="1"/>
          </p:cNvSpPr>
          <p:nvPr>
            <p:ph idx="1"/>
          </p:nvPr>
        </p:nvSpPr>
        <p:spPr>
          <a:xfrm>
            <a:off x="685801" y="1592457"/>
            <a:ext cx="10131425" cy="2558688"/>
          </a:xfrm>
        </p:spPr>
        <p:txBody>
          <a:bodyPr/>
          <a:lstStyle/>
          <a:p>
            <a:pPr marL="0" indent="0">
              <a:buNone/>
            </a:pPr>
            <a:r>
              <a:rPr lang="en-US" sz="2200" b="1" dirty="0">
                <a:solidFill>
                  <a:schemeClr val="accent2"/>
                </a:solidFill>
                <a:latin typeface="Verdana-Bold"/>
              </a:rPr>
              <a:t>Animation Support</a:t>
            </a:r>
            <a:r>
              <a:rPr lang="en-US" sz="1800" b="1" dirty="0">
                <a:solidFill>
                  <a:schemeClr val="accent2"/>
                </a:solidFill>
                <a:latin typeface="Verdana-Bold"/>
              </a:rPr>
              <a:t>:</a:t>
            </a:r>
            <a:r>
              <a:rPr lang="en-US" sz="1800" b="0" dirty="0">
                <a:solidFill>
                  <a:schemeClr val="accent2"/>
                </a:solidFill>
                <a:latin typeface="Verdana" panose="020B0604030504040204" pitchFamily="34" charset="0"/>
              </a:rPr>
              <a:t> </a:t>
            </a:r>
            <a:r>
              <a:rPr lang="en-US" sz="1800" b="0" dirty="0">
                <a:latin typeface="Verdana" panose="020B0604030504040204" pitchFamily="34" charset="0"/>
              </a:rPr>
              <a:t>Angular facilitates you to create high-performance, complex choreographies and animation timelines with very little code through Angular's intuitive API.</a:t>
            </a:r>
            <a:endParaRPr lang="en-IN" sz="1800" b="0" dirty="0">
              <a:latin typeface="Verdana" panose="020B0604030504040204" pitchFamily="34" charset="0"/>
            </a:endParaRPr>
          </a:p>
          <a:p>
            <a:pPr marL="0" indent="0">
              <a:buNone/>
            </a:pPr>
            <a:r>
              <a:rPr lang="en-US" sz="2200" b="1" dirty="0">
                <a:solidFill>
                  <a:schemeClr val="accent2"/>
                </a:solidFill>
                <a:latin typeface="Verdana-Bold"/>
              </a:rPr>
              <a:t>Accessibility:</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In Angular, you can create accessible applications with ARIA-enabled components, developer guides, and built-in a11y test infrastructure.</a:t>
            </a:r>
            <a:endParaRPr lang="en-US" dirty="0"/>
          </a:p>
        </p:txBody>
      </p:sp>
    </p:spTree>
    <p:extLst>
      <p:ext uri="{BB962C8B-B14F-4D97-AF65-F5344CB8AC3E}">
        <p14:creationId xmlns:p14="http://schemas.microsoft.com/office/powerpoint/2010/main" val="7684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CE40-AEA1-D944-BAD2-295C1C16ABEE}"/>
              </a:ext>
            </a:extLst>
          </p:cNvPr>
          <p:cNvSpPr>
            <a:spLocks noGrp="1"/>
          </p:cNvSpPr>
          <p:nvPr>
            <p:ph type="title"/>
          </p:nvPr>
        </p:nvSpPr>
        <p:spPr>
          <a:xfrm>
            <a:off x="685801" y="609601"/>
            <a:ext cx="10131425" cy="1013522"/>
          </a:xfrm>
        </p:spPr>
        <p:txBody>
          <a:bodyPr/>
          <a:lstStyle/>
          <a:p>
            <a:r>
              <a:rPr lang="en-IN" dirty="0"/>
              <a:t>CLI prompts</a:t>
            </a:r>
            <a:endParaRPr lang="en-US" dirty="0"/>
          </a:p>
        </p:txBody>
      </p:sp>
      <p:sp>
        <p:nvSpPr>
          <p:cNvPr id="3" name="Content Placeholder 2">
            <a:extLst>
              <a:ext uri="{FF2B5EF4-FFF2-40B4-BE49-F238E27FC236}">
                <a16:creationId xmlns:a16="http://schemas.microsoft.com/office/drawing/2014/main" id="{AFE180A4-B871-9544-B142-611DB7B72F4A}"/>
              </a:ext>
            </a:extLst>
          </p:cNvPr>
          <p:cNvSpPr>
            <a:spLocks noGrp="1"/>
          </p:cNvSpPr>
          <p:nvPr>
            <p:ph idx="1"/>
          </p:nvPr>
        </p:nvSpPr>
        <p:spPr>
          <a:xfrm>
            <a:off x="685800" y="-34073"/>
            <a:ext cx="10131425" cy="5702609"/>
          </a:xfrm>
        </p:spPr>
        <p:txBody>
          <a:bodyPr/>
          <a:lstStyle/>
          <a:p>
            <a:pPr algn="just"/>
            <a:r>
              <a:rPr lang="en-US" sz="1800" dirty="0"/>
              <a:t>In Angular 7, the CLI prompts have been updated to v7.0.2 with new features. For instance, it will now prompt users when typing commands like @angular/material, </a:t>
            </a:r>
            <a:r>
              <a:rPr lang="en-US" sz="1800" dirty="0" err="1"/>
              <a:t>ng-new</a:t>
            </a:r>
            <a:r>
              <a:rPr lang="en-US" sz="1800" dirty="0"/>
              <a:t>, and </a:t>
            </a:r>
            <a:r>
              <a:rPr lang="en-US" sz="1800" dirty="0" err="1"/>
              <a:t>ng-add</a:t>
            </a:r>
            <a:r>
              <a:rPr lang="en-US" sz="1800" dirty="0"/>
              <a:t> to help them discover the in-built SCSS support, routing, and more.</a:t>
            </a:r>
            <a:endParaRPr lang="en-IN" sz="1800" dirty="0"/>
          </a:p>
          <a:p>
            <a:pPr algn="just"/>
            <a:endParaRPr lang="en-IN" sz="1800" dirty="0"/>
          </a:p>
          <a:p>
            <a:pPr algn="just"/>
            <a:r>
              <a:rPr lang="en-US" sz="1800" dirty="0"/>
              <a:t>These CLI prompts, in addition, have been added to Schematics, so that all package publishing schematics can now benefit from CLI prompts.</a:t>
            </a:r>
            <a:endParaRPr lang="en-US" dirty="0"/>
          </a:p>
        </p:txBody>
      </p:sp>
    </p:spTree>
    <p:extLst>
      <p:ext uri="{BB962C8B-B14F-4D97-AF65-F5344CB8AC3E}">
        <p14:creationId xmlns:p14="http://schemas.microsoft.com/office/powerpoint/2010/main" val="127453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599DA-EF0A-814D-8BFE-827A3806AC35}"/>
              </a:ext>
            </a:extLst>
          </p:cNvPr>
          <p:cNvSpPr>
            <a:spLocks noGrp="1"/>
          </p:cNvSpPr>
          <p:nvPr>
            <p:ph type="title"/>
          </p:nvPr>
        </p:nvSpPr>
        <p:spPr>
          <a:xfrm>
            <a:off x="685801" y="609600"/>
            <a:ext cx="10131425" cy="1532467"/>
          </a:xfrm>
        </p:spPr>
        <p:txBody>
          <a:bodyPr/>
          <a:lstStyle/>
          <a:p>
            <a:r>
              <a:rPr lang="en-IN" dirty="0"/>
              <a:t>Angular Material &amp; </a:t>
            </a:r>
            <a:r>
              <a:rPr lang="en-IN" dirty="0" err="1"/>
              <a:t>Cdk</a:t>
            </a:r>
            <a:endParaRPr lang="en-US" dirty="0"/>
          </a:p>
        </p:txBody>
      </p:sp>
      <p:sp>
        <p:nvSpPr>
          <p:cNvPr id="3" name="Content Placeholder 2">
            <a:extLst>
              <a:ext uri="{FF2B5EF4-FFF2-40B4-BE49-F238E27FC236}">
                <a16:creationId xmlns:a16="http://schemas.microsoft.com/office/drawing/2014/main" id="{23E2AD01-B47D-9548-B9AD-95D77F03D8D8}"/>
              </a:ext>
            </a:extLst>
          </p:cNvPr>
          <p:cNvSpPr>
            <a:spLocks noGrp="1"/>
          </p:cNvSpPr>
          <p:nvPr>
            <p:ph idx="1"/>
          </p:nvPr>
        </p:nvSpPr>
        <p:spPr>
          <a:xfrm>
            <a:off x="685801" y="1486829"/>
            <a:ext cx="10131425" cy="4304371"/>
          </a:xfrm>
        </p:spPr>
        <p:txBody>
          <a:bodyPr/>
          <a:lstStyle/>
          <a:p>
            <a:pPr algn="just"/>
            <a:r>
              <a:rPr lang="en-US" sz="1800" dirty="0"/>
              <a:t>The Angular 7 introduced minor visual updates &amp; improvements in Material Design that earlier received a</a:t>
            </a:r>
            <a:r>
              <a:rPr lang="en-IN" sz="1800" dirty="0"/>
              <a:t> major update this year only.</a:t>
            </a:r>
          </a:p>
          <a:p>
            <a:pPr marL="0" indent="0" algn="just">
              <a:buNone/>
            </a:pPr>
            <a:endParaRPr lang="en-IN" sz="1800" dirty="0"/>
          </a:p>
          <a:p>
            <a:pPr algn="just"/>
            <a:r>
              <a:rPr lang="en-IN" dirty="0"/>
              <a:t>CDK is nothing but component Dev kit.</a:t>
            </a:r>
          </a:p>
          <a:p>
            <a:pPr marL="0" indent="0" algn="just">
              <a:buNone/>
            </a:pPr>
            <a:endParaRPr lang="en-IN" sz="1800" dirty="0"/>
          </a:p>
          <a:p>
            <a:pPr algn="just"/>
            <a:r>
              <a:rPr lang="en-US" sz="1800" dirty="0"/>
              <a:t>In addition, refresh, virtual scrolling, large lists of data, dynamic loading and unloading of parts of the DOM also were the part of improvements in CDK and Angular Material.</a:t>
            </a:r>
            <a:endParaRPr lang="en-IN" sz="1800" dirty="0"/>
          </a:p>
          <a:p>
            <a:pPr marL="0" indent="0" algn="just">
              <a:buNone/>
            </a:pPr>
            <a:endParaRPr lang="en-IN" sz="1800" dirty="0"/>
          </a:p>
          <a:p>
            <a:pPr algn="just"/>
            <a:r>
              <a:rPr lang="en-US" sz="1800" dirty="0"/>
              <a:t>Furthermore, the applications in Angular 7 can now also be fitted with drag-and-drop functionality by either importing ScrollingModule or DragDropModule.</a:t>
            </a:r>
            <a:endParaRPr lang="en-US" dirty="0"/>
          </a:p>
        </p:txBody>
      </p:sp>
    </p:spTree>
    <p:extLst>
      <p:ext uri="{BB962C8B-B14F-4D97-AF65-F5344CB8AC3E}">
        <p14:creationId xmlns:p14="http://schemas.microsoft.com/office/powerpoint/2010/main" val="3451639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Angular js </vt:lpstr>
      <vt:lpstr>History </vt:lpstr>
      <vt:lpstr>Features </vt:lpstr>
      <vt:lpstr>Multiple platforms </vt:lpstr>
      <vt:lpstr>High speed</vt:lpstr>
      <vt:lpstr>Productivity </vt:lpstr>
      <vt:lpstr>Full stack Development </vt:lpstr>
      <vt:lpstr>CLI prompts</vt:lpstr>
      <vt:lpstr>Angular Material &amp; Cdk</vt:lpstr>
      <vt:lpstr>Drag-and-drop</vt:lpstr>
      <vt:lpstr>Virtual scrolling </vt:lpstr>
      <vt:lpstr>Documentation updates</vt:lpstr>
      <vt:lpstr>Dependency updates</vt:lpstr>
      <vt:lpstr>Application performance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 </dc:title>
  <dc:creator>Aravind Pampana</dc:creator>
  <cp:lastModifiedBy>Aravind Pampana</cp:lastModifiedBy>
  <cp:revision>2</cp:revision>
  <dcterms:created xsi:type="dcterms:W3CDTF">2020-03-26T06:58:30Z</dcterms:created>
  <dcterms:modified xsi:type="dcterms:W3CDTF">2020-03-26T08:45:51Z</dcterms:modified>
</cp:coreProperties>
</file>