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4" d="100"/>
          <a:sy n="74" d="100"/>
        </p:scale>
        <p:origin x="104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70172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366487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4084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412015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69305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2905023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952159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5842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368601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BA6AD-771D-43D7-92A8-AAA8B09179AB}"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134985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BA6AD-771D-43D7-92A8-AAA8B09179AB}"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20886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BA6AD-771D-43D7-92A8-AAA8B09179AB}"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194694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BA6AD-771D-43D7-92A8-AAA8B09179AB}" type="datetimeFigureOut">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24692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BA6AD-771D-43D7-92A8-AAA8B09179AB}" type="datetimeFigureOut">
              <a:rPr lang="en-IN" smtClean="0"/>
              <a:t>13-11-2024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25336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ABA6AD-771D-43D7-92A8-AAA8B09179AB}"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207010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BA6AD-771D-43D7-92A8-AAA8B09179AB}"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D7A94-2ADF-458A-9FF1-7A57A5C1D8A8}" type="slidenum">
              <a:rPr lang="en-IN" smtClean="0"/>
              <a:t>‹#›</a:t>
            </a:fld>
            <a:endParaRPr lang="en-IN"/>
          </a:p>
        </p:txBody>
      </p:sp>
    </p:spTree>
    <p:extLst>
      <p:ext uri="{BB962C8B-B14F-4D97-AF65-F5344CB8AC3E}">
        <p14:creationId xmlns:p14="http://schemas.microsoft.com/office/powerpoint/2010/main" val="299653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ABA6AD-771D-43D7-92A8-AAA8B09179AB}" type="datetimeFigureOut">
              <a:rPr lang="en-IN" smtClean="0"/>
              <a:t>13-11-2024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BD7A94-2ADF-458A-9FF1-7A57A5C1D8A8}" type="slidenum">
              <a:rPr lang="en-IN" smtClean="0"/>
              <a:t>‹#›</a:t>
            </a:fld>
            <a:endParaRPr lang="en-IN"/>
          </a:p>
        </p:txBody>
      </p:sp>
    </p:spTree>
    <p:extLst>
      <p:ext uri="{BB962C8B-B14F-4D97-AF65-F5344CB8AC3E}">
        <p14:creationId xmlns:p14="http://schemas.microsoft.com/office/powerpoint/2010/main" val="1603144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9071-F1B3-1BF4-43A9-D6C89C7D58E1}"/>
              </a:ext>
            </a:extLst>
          </p:cNvPr>
          <p:cNvSpPr>
            <a:spLocks noGrp="1"/>
          </p:cNvSpPr>
          <p:nvPr>
            <p:ph type="ctrTitle"/>
          </p:nvPr>
        </p:nvSpPr>
        <p:spPr>
          <a:xfrm>
            <a:off x="561474" y="509921"/>
            <a:ext cx="7988968" cy="1344279"/>
          </a:xfrm>
        </p:spPr>
        <p:txBody>
          <a:bodyPr/>
          <a:lstStyle/>
          <a:p>
            <a:r>
              <a:rPr lang="en-IN" b="1" dirty="0"/>
              <a:t>Electric Vehicle Seals:</a:t>
            </a:r>
          </a:p>
        </p:txBody>
      </p:sp>
      <p:sp>
        <p:nvSpPr>
          <p:cNvPr id="3" name="Subtitle 2">
            <a:extLst>
              <a:ext uri="{FF2B5EF4-FFF2-40B4-BE49-F238E27FC236}">
                <a16:creationId xmlns:a16="http://schemas.microsoft.com/office/drawing/2014/main" id="{472FAA04-C198-2539-B959-AF2C37DA521F}"/>
              </a:ext>
            </a:extLst>
          </p:cNvPr>
          <p:cNvSpPr>
            <a:spLocks noGrp="1"/>
          </p:cNvSpPr>
          <p:nvPr>
            <p:ph type="subTitle" idx="1"/>
          </p:nvPr>
        </p:nvSpPr>
        <p:spPr>
          <a:xfrm>
            <a:off x="737938" y="2454441"/>
            <a:ext cx="7024072" cy="3800885"/>
          </a:xfrm>
        </p:spPr>
        <p:txBody>
          <a:bodyPr>
            <a:normAutofit fontScale="25000" lnSpcReduction="20000"/>
          </a:bodyPr>
          <a:lstStyle/>
          <a:p>
            <a:pPr marL="0" lvl="0" indent="0" algn="l" rtl="0">
              <a:spcBef>
                <a:spcPts val="0"/>
              </a:spcBef>
              <a:spcAft>
                <a:spcPts val="0"/>
              </a:spcAft>
              <a:buNone/>
            </a:pPr>
            <a:r>
              <a:rPr lang="en-US" sz="6200" b="0" dirty="0">
                <a:sym typeface="+mn-ea"/>
              </a:rPr>
              <a:t>Minor Project Presentation for</a:t>
            </a:r>
          </a:p>
          <a:p>
            <a:pPr marL="0" lvl="0" indent="0" algn="l" rtl="0">
              <a:spcBef>
                <a:spcPts val="0"/>
              </a:spcBef>
              <a:spcAft>
                <a:spcPts val="0"/>
              </a:spcAft>
              <a:buNone/>
            </a:pPr>
            <a:r>
              <a:rPr lang="en-US" sz="6200" dirty="0">
                <a:sym typeface="+mn-ea"/>
              </a:rPr>
              <a:t>“DATA ANALYTICS USING TABLEAU (CUTM1023)”</a:t>
            </a:r>
          </a:p>
          <a:p>
            <a:pPr marL="0" lvl="0" indent="0" algn="l" rtl="0">
              <a:spcBef>
                <a:spcPts val="0"/>
              </a:spcBef>
              <a:spcAft>
                <a:spcPts val="0"/>
              </a:spcAft>
              <a:buNone/>
            </a:pPr>
            <a:endParaRPr lang="en-US" sz="6200" dirty="0">
              <a:sym typeface="+mn-ea"/>
            </a:endParaRPr>
          </a:p>
          <a:p>
            <a:pPr marL="0" lvl="0" indent="0" algn="l" rtl="0">
              <a:spcBef>
                <a:spcPts val="0"/>
              </a:spcBef>
              <a:spcAft>
                <a:spcPts val="0"/>
              </a:spcAft>
              <a:buNone/>
            </a:pPr>
            <a:endParaRPr lang="en-US" sz="6200" dirty="0">
              <a:sym typeface="+mn-ea"/>
            </a:endParaRPr>
          </a:p>
          <a:p>
            <a:pPr marL="0" indent="0" algn="l">
              <a:buNone/>
            </a:pPr>
            <a:r>
              <a:rPr lang="en-IN" sz="6400" dirty="0"/>
              <a:t>Soumya Ranjan Sahoo - 220301120128</a:t>
            </a:r>
          </a:p>
          <a:p>
            <a:pPr marL="0" indent="0" algn="l">
              <a:buNone/>
            </a:pPr>
            <a:r>
              <a:rPr lang="en-IN" sz="6400" dirty="0"/>
              <a:t>Shubham Kumar Nath - 220301120147</a:t>
            </a:r>
          </a:p>
          <a:p>
            <a:pPr marL="0" indent="0" algn="l">
              <a:buNone/>
            </a:pPr>
            <a:r>
              <a:rPr lang="en-IN" sz="6400" dirty="0"/>
              <a:t>Subhadip Samanta - 220301120140</a:t>
            </a:r>
          </a:p>
          <a:p>
            <a:pPr marL="0" indent="0" algn="l">
              <a:buNone/>
            </a:pPr>
            <a:r>
              <a:rPr lang="en-IN" sz="6400" dirty="0"/>
              <a:t>Rahul Kumar - 220301120133</a:t>
            </a:r>
          </a:p>
          <a:p>
            <a:pPr marL="0" indent="0" algn="l">
              <a:buNone/>
            </a:pPr>
            <a:r>
              <a:rPr lang="en-IN" sz="6400" dirty="0"/>
              <a:t>Soumya Ranjan Sahoo - 220301120121</a:t>
            </a:r>
          </a:p>
          <a:p>
            <a:pPr marL="0" lvl="0" indent="0" algn="l" rtl="0">
              <a:spcBef>
                <a:spcPts val="0"/>
              </a:spcBef>
              <a:spcAft>
                <a:spcPts val="0"/>
              </a:spcAft>
              <a:buNone/>
            </a:pPr>
            <a:endParaRPr lang="en-US" sz="2400" dirty="0"/>
          </a:p>
          <a:p>
            <a:endParaRPr lang="en-IN" dirty="0"/>
          </a:p>
          <a:p>
            <a:endParaRPr lang="en-IN" dirty="0"/>
          </a:p>
          <a:p>
            <a:endParaRPr lang="en-IN" sz="6400" dirty="0"/>
          </a:p>
          <a:p>
            <a:pPr marL="0" lvl="0" indent="0" algn="l" rtl="0">
              <a:spcBef>
                <a:spcPts val="0"/>
              </a:spcBef>
              <a:spcAft>
                <a:spcPts val="0"/>
              </a:spcAft>
              <a:buNone/>
            </a:pPr>
            <a:r>
              <a:rPr lang="en-US" altLang="en-US" sz="6400" b="0" dirty="0"/>
              <a:t>Under the Supervision of  </a:t>
            </a:r>
          </a:p>
          <a:p>
            <a:pPr marL="0" lvl="0" indent="0" algn="l" rtl="0">
              <a:spcBef>
                <a:spcPts val="0"/>
              </a:spcBef>
              <a:spcAft>
                <a:spcPts val="0"/>
              </a:spcAft>
              <a:buNone/>
            </a:pPr>
            <a:r>
              <a:rPr lang="en-US" altLang="en-US" sz="6400" dirty="0"/>
              <a:t>Mr. Tanmay Kumar Panda</a:t>
            </a:r>
          </a:p>
          <a:p>
            <a:pPr marL="0" lvl="0" indent="0" algn="l" rtl="0">
              <a:spcBef>
                <a:spcPts val="0"/>
              </a:spcBef>
              <a:spcAft>
                <a:spcPts val="0"/>
              </a:spcAft>
              <a:buNone/>
            </a:pPr>
            <a:r>
              <a:rPr lang="en-US" altLang="en-US" sz="6400" b="0" dirty="0"/>
              <a:t>Teaching Assist, Dept. of CSE, </a:t>
            </a:r>
            <a:r>
              <a:rPr lang="en-US" altLang="en-US" sz="6400" b="0" dirty="0" err="1"/>
              <a:t>SoET</a:t>
            </a:r>
            <a:endParaRPr lang="en-US" altLang="en-US" sz="6400" b="0" dirty="0"/>
          </a:p>
          <a:p>
            <a:endParaRPr lang="en-IN" dirty="0"/>
          </a:p>
        </p:txBody>
      </p:sp>
      <p:pic>
        <p:nvPicPr>
          <p:cNvPr id="6" name="Picture 5">
            <a:extLst>
              <a:ext uri="{FF2B5EF4-FFF2-40B4-BE49-F238E27FC236}">
                <a16:creationId xmlns:a16="http://schemas.microsoft.com/office/drawing/2014/main" id="{53AF4BEE-78EA-A318-9E62-25ABFAF5BEE6}"/>
              </a:ext>
            </a:extLst>
          </p:cNvPr>
          <p:cNvPicPr>
            <a:picLocks noChangeAspect="1"/>
          </p:cNvPicPr>
          <p:nvPr/>
        </p:nvPicPr>
        <p:blipFill>
          <a:blip r:embed="rId2"/>
          <a:stretch>
            <a:fillRect/>
          </a:stretch>
        </p:blipFill>
        <p:spPr>
          <a:xfrm>
            <a:off x="9985664" y="1"/>
            <a:ext cx="2206336" cy="2587336"/>
          </a:xfrm>
          <a:prstGeom prst="rect">
            <a:avLst/>
          </a:prstGeom>
        </p:spPr>
      </p:pic>
    </p:spTree>
    <p:extLst>
      <p:ext uri="{BB962C8B-B14F-4D97-AF65-F5344CB8AC3E}">
        <p14:creationId xmlns:p14="http://schemas.microsoft.com/office/powerpoint/2010/main" val="2640536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C04-51FB-5B21-FA17-ABB7DDE10E72}"/>
              </a:ext>
            </a:extLst>
          </p:cNvPr>
          <p:cNvSpPr>
            <a:spLocks noGrp="1"/>
          </p:cNvSpPr>
          <p:nvPr>
            <p:ph type="title"/>
          </p:nvPr>
        </p:nvSpPr>
        <p:spPr>
          <a:xfrm>
            <a:off x="838200" y="365125"/>
            <a:ext cx="8482263" cy="821991"/>
          </a:xfrm>
        </p:spPr>
        <p:txBody>
          <a:bodyPr/>
          <a:lstStyle/>
          <a:p>
            <a:r>
              <a:rPr lang="en-IN" b="1" dirty="0"/>
              <a:t>Dashboard Overview:</a:t>
            </a:r>
          </a:p>
        </p:txBody>
      </p:sp>
      <p:sp>
        <p:nvSpPr>
          <p:cNvPr id="3" name="Content Placeholder 2">
            <a:extLst>
              <a:ext uri="{FF2B5EF4-FFF2-40B4-BE49-F238E27FC236}">
                <a16:creationId xmlns:a16="http://schemas.microsoft.com/office/drawing/2014/main" id="{0311CDA8-9432-70CC-2069-E41AD9A4096E}"/>
              </a:ext>
            </a:extLst>
          </p:cNvPr>
          <p:cNvSpPr>
            <a:spLocks noGrp="1"/>
          </p:cNvSpPr>
          <p:nvPr>
            <p:ph idx="1"/>
          </p:nvPr>
        </p:nvSpPr>
        <p:spPr>
          <a:xfrm>
            <a:off x="511079" y="1187117"/>
            <a:ext cx="8596668" cy="2470484"/>
          </a:xfrm>
        </p:spPr>
        <p:txBody>
          <a:bodyPr/>
          <a:lstStyle/>
          <a:p>
            <a:r>
              <a:rPr lang="en-US" dirty="0"/>
              <a:t>This dashboard provides a comprehensive overview of electric vehicle statistics, including total miles driven, average electric range, and the distribution of BEV and PHEV vehicles in USA</a:t>
            </a:r>
          </a:p>
          <a:p>
            <a:r>
              <a:rPr lang="en-US" dirty="0"/>
              <a:t>The dashboard also includes detailed visualizations of total vehicles by model year, state distribution, and CAFV eligibility. Take a look at the growth of electric vehicles over the years and how different states are adopting this technology. The insights into the leading makes and models show the market trends and consumer preferences</a:t>
            </a:r>
            <a:endParaRPr lang="en-IN" dirty="0"/>
          </a:p>
        </p:txBody>
      </p:sp>
      <p:pic>
        <p:nvPicPr>
          <p:cNvPr id="5" name="Picture 4">
            <a:extLst>
              <a:ext uri="{FF2B5EF4-FFF2-40B4-BE49-F238E27FC236}">
                <a16:creationId xmlns:a16="http://schemas.microsoft.com/office/drawing/2014/main" id="{928C85AA-832D-998C-18B2-15AFB1EBA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4836" y="3252327"/>
            <a:ext cx="6601691" cy="3532936"/>
          </a:xfrm>
          <a:prstGeom prst="rect">
            <a:avLst/>
          </a:prstGeom>
        </p:spPr>
      </p:pic>
      <p:pic>
        <p:nvPicPr>
          <p:cNvPr id="6" name="Picture 5">
            <a:extLst>
              <a:ext uri="{FF2B5EF4-FFF2-40B4-BE49-F238E27FC236}">
                <a16:creationId xmlns:a16="http://schemas.microsoft.com/office/drawing/2014/main" id="{0B88EC6D-168A-7E73-C040-0DEF73C2DCAC}"/>
              </a:ext>
            </a:extLst>
          </p:cNvPr>
          <p:cNvPicPr>
            <a:picLocks noChangeAspect="1"/>
          </p:cNvPicPr>
          <p:nvPr/>
        </p:nvPicPr>
        <p:blipFill>
          <a:blip r:embed="rId3"/>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33757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E3AA-AB45-DECE-3DA4-4AA46884FD52}"/>
              </a:ext>
            </a:extLst>
          </p:cNvPr>
          <p:cNvSpPr>
            <a:spLocks noGrp="1"/>
          </p:cNvSpPr>
          <p:nvPr>
            <p:ph type="title"/>
          </p:nvPr>
        </p:nvSpPr>
        <p:spPr>
          <a:xfrm>
            <a:off x="677334" y="609600"/>
            <a:ext cx="8596668" cy="845127"/>
          </a:xfrm>
        </p:spPr>
        <p:txBody>
          <a:bodyPr/>
          <a:lstStyle/>
          <a:p>
            <a:r>
              <a:rPr lang="en-IN" dirty="0"/>
              <a:t>Conclusion:</a:t>
            </a:r>
          </a:p>
        </p:txBody>
      </p:sp>
      <p:sp>
        <p:nvSpPr>
          <p:cNvPr id="3" name="Content Placeholder 2">
            <a:extLst>
              <a:ext uri="{FF2B5EF4-FFF2-40B4-BE49-F238E27FC236}">
                <a16:creationId xmlns:a16="http://schemas.microsoft.com/office/drawing/2014/main" id="{EF2865CC-14D0-28D7-5007-5FED829A74E7}"/>
              </a:ext>
            </a:extLst>
          </p:cNvPr>
          <p:cNvSpPr>
            <a:spLocks noGrp="1"/>
          </p:cNvSpPr>
          <p:nvPr>
            <p:ph idx="1"/>
          </p:nvPr>
        </p:nvSpPr>
        <p:spPr>
          <a:xfrm>
            <a:off x="677334" y="1315462"/>
            <a:ext cx="8596668" cy="3880773"/>
          </a:xfrm>
        </p:spPr>
        <p:txBody>
          <a:bodyPr>
            <a:normAutofit/>
          </a:bodyPr>
          <a:lstStyle/>
          <a:p>
            <a:pPr marL="0" indent="0">
              <a:buNone/>
            </a:pPr>
            <a:r>
              <a:rPr lang="en-US" dirty="0"/>
              <a:t> This project highlights significant trends in electric vehicle (EV) adoption across model years, regions, and brands, while also exploring eligibility for Clean Alternative Fuel Vehicle (CAFV) incentives. The findings reveal a strong upward trend in EV registrations in recent years, likely driven by technological improvements and supportive policies. Regionally, certain states lead in adoption due to dense infrastructure and incentives, whereas states with lower adoption indicate opportunities for further development and outreach. Leading brands dominate the market, while emerging brands show potential to diversify consumer options. Most EVs meet CAFV standards, reflecting alignment with environmental goals and regulatory trends. Overall, these insights emphasize the momentum in the EV market and suggest opportunities to expand infrastructure, refine incentive programs, and broaden market options, ultimately supporting a more sustainable transportation future.</a:t>
            </a:r>
            <a:endParaRPr lang="en-IN" dirty="0"/>
          </a:p>
        </p:txBody>
      </p:sp>
      <p:pic>
        <p:nvPicPr>
          <p:cNvPr id="4" name="Picture 3">
            <a:extLst>
              <a:ext uri="{FF2B5EF4-FFF2-40B4-BE49-F238E27FC236}">
                <a16:creationId xmlns:a16="http://schemas.microsoft.com/office/drawing/2014/main" id="{5E7926F0-D724-636A-91C4-C9616735076B}"/>
              </a:ext>
            </a:extLst>
          </p:cNvPr>
          <p:cNvPicPr>
            <a:picLocks noChangeAspect="1"/>
          </p:cNvPicPr>
          <p:nvPr/>
        </p:nvPicPr>
        <p:blipFill>
          <a:blip r:embed="rId2"/>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131158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47C8-384F-1209-ED96-E36B86E7A17F}"/>
              </a:ext>
            </a:extLst>
          </p:cNvPr>
          <p:cNvSpPr>
            <a:spLocks noGrp="1"/>
          </p:cNvSpPr>
          <p:nvPr>
            <p:ph type="title"/>
          </p:nvPr>
        </p:nvSpPr>
        <p:spPr>
          <a:xfrm>
            <a:off x="968280" y="1960418"/>
            <a:ext cx="8596668" cy="4897582"/>
          </a:xfrm>
        </p:spPr>
        <p:txBody>
          <a:bodyPr>
            <a:normAutofit/>
          </a:bodyPr>
          <a:lstStyle/>
          <a:p>
            <a:r>
              <a:rPr lang="en-IN" sz="11500" dirty="0"/>
              <a:t>THANK YOU</a:t>
            </a:r>
          </a:p>
        </p:txBody>
      </p:sp>
      <p:pic>
        <p:nvPicPr>
          <p:cNvPr id="4" name="Picture 3">
            <a:extLst>
              <a:ext uri="{FF2B5EF4-FFF2-40B4-BE49-F238E27FC236}">
                <a16:creationId xmlns:a16="http://schemas.microsoft.com/office/drawing/2014/main" id="{6CF8FCAB-B0DE-CE6F-D6C9-811EEC3A3F97}"/>
              </a:ext>
            </a:extLst>
          </p:cNvPr>
          <p:cNvPicPr>
            <a:picLocks noChangeAspect="1"/>
          </p:cNvPicPr>
          <p:nvPr/>
        </p:nvPicPr>
        <p:blipFill>
          <a:blip r:embed="rId2"/>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398618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329C-8F4A-F2EE-7FAE-E9BD837B5179}"/>
              </a:ext>
            </a:extLst>
          </p:cNvPr>
          <p:cNvSpPr>
            <a:spLocks noGrp="1"/>
          </p:cNvSpPr>
          <p:nvPr>
            <p:ph type="title"/>
          </p:nvPr>
        </p:nvSpPr>
        <p:spPr/>
        <p:txBody>
          <a:bodyPr/>
          <a:lstStyle/>
          <a:p>
            <a:r>
              <a:rPr lang="en-IN" b="1" dirty="0"/>
              <a:t>Outlines:</a:t>
            </a:r>
          </a:p>
        </p:txBody>
      </p:sp>
      <p:sp>
        <p:nvSpPr>
          <p:cNvPr id="3" name="Content Placeholder 2">
            <a:extLst>
              <a:ext uri="{FF2B5EF4-FFF2-40B4-BE49-F238E27FC236}">
                <a16:creationId xmlns:a16="http://schemas.microsoft.com/office/drawing/2014/main" id="{3BC24185-5481-0D9A-AC04-005F1991DF0B}"/>
              </a:ext>
            </a:extLst>
          </p:cNvPr>
          <p:cNvSpPr>
            <a:spLocks noGrp="1"/>
          </p:cNvSpPr>
          <p:nvPr>
            <p:ph idx="1"/>
          </p:nvPr>
        </p:nvSpPr>
        <p:spPr>
          <a:xfrm>
            <a:off x="677334" y="1488613"/>
            <a:ext cx="8596668" cy="3880773"/>
          </a:xfrm>
        </p:spPr>
        <p:txBody>
          <a:bodyPr/>
          <a:lstStyle/>
          <a:p>
            <a:r>
              <a:rPr lang="en-IN" b="1" dirty="0"/>
              <a:t>Introduction</a:t>
            </a:r>
          </a:p>
          <a:p>
            <a:r>
              <a:rPr lang="en-IN" b="1" dirty="0"/>
              <a:t>Dataset Overview</a:t>
            </a:r>
          </a:p>
          <a:p>
            <a:r>
              <a:rPr lang="en-IN" b="1" dirty="0"/>
              <a:t>Project Overview</a:t>
            </a:r>
          </a:p>
          <a:p>
            <a:r>
              <a:rPr lang="en-IN" b="1" dirty="0"/>
              <a:t>Graphs and Visualizations</a:t>
            </a:r>
          </a:p>
          <a:p>
            <a:r>
              <a:rPr lang="en-IN" b="1" dirty="0"/>
              <a:t>Dashboard Overview</a:t>
            </a:r>
          </a:p>
          <a:p>
            <a:r>
              <a:rPr lang="en-IN" b="1" dirty="0"/>
              <a:t>Conclusion</a:t>
            </a:r>
          </a:p>
        </p:txBody>
      </p:sp>
      <p:pic>
        <p:nvPicPr>
          <p:cNvPr id="4" name="Picture 3">
            <a:extLst>
              <a:ext uri="{FF2B5EF4-FFF2-40B4-BE49-F238E27FC236}">
                <a16:creationId xmlns:a16="http://schemas.microsoft.com/office/drawing/2014/main" id="{802F81B1-F753-00ED-6BFF-6C30C7B31578}"/>
              </a:ext>
            </a:extLst>
          </p:cNvPr>
          <p:cNvPicPr>
            <a:picLocks noChangeAspect="1"/>
          </p:cNvPicPr>
          <p:nvPr/>
        </p:nvPicPr>
        <p:blipFill>
          <a:blip r:embed="rId2"/>
          <a:stretch>
            <a:fillRect/>
          </a:stretch>
        </p:blipFill>
        <p:spPr>
          <a:xfrm>
            <a:off x="9613900" y="0"/>
            <a:ext cx="2578100" cy="2646947"/>
          </a:xfrm>
          <a:prstGeom prst="rect">
            <a:avLst/>
          </a:prstGeom>
        </p:spPr>
      </p:pic>
    </p:spTree>
    <p:extLst>
      <p:ext uri="{BB962C8B-B14F-4D97-AF65-F5344CB8AC3E}">
        <p14:creationId xmlns:p14="http://schemas.microsoft.com/office/powerpoint/2010/main" val="2333282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B2F1-B1DE-4199-6514-53A7C49D08C6}"/>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06AAB5D2-F7B5-A58F-4326-12EDF3E1EA69}"/>
              </a:ext>
            </a:extLst>
          </p:cNvPr>
          <p:cNvSpPr>
            <a:spLocks noGrp="1"/>
          </p:cNvSpPr>
          <p:nvPr>
            <p:ph idx="1"/>
          </p:nvPr>
        </p:nvSpPr>
        <p:spPr>
          <a:xfrm>
            <a:off x="677334" y="1630653"/>
            <a:ext cx="8596668" cy="3880773"/>
          </a:xfrm>
        </p:spPr>
        <p:txBody>
          <a:bodyPr>
            <a:normAutofit/>
          </a:bodyPr>
          <a:lstStyle/>
          <a:p>
            <a:r>
              <a:rPr lang="en-US" dirty="0"/>
              <a:t>This project focuses on understanding the growth and patterns in the electric vehicle (EV) market. Using data on EV registrations and visualization tools like Tableau, we’ll explore trends, locations, and types of EVs being used. The goal is to find insights that can help with planning for EV infrastructure, making policies, and understanding the EV market better.</a:t>
            </a:r>
          </a:p>
          <a:p>
            <a:r>
              <a:rPr lang="en-US" dirty="0"/>
              <a:t>The dataset includes information on EV types, model years, and locations where they are registered. With Tableau, we’ll create easy-to-understand charts and dashboards to highlight patterns and important findings. This project helps us see where the EV market is headed and what might come next.</a:t>
            </a:r>
            <a:endParaRPr lang="en-IN" dirty="0"/>
          </a:p>
        </p:txBody>
      </p:sp>
      <p:pic>
        <p:nvPicPr>
          <p:cNvPr id="4" name="Picture 3">
            <a:extLst>
              <a:ext uri="{FF2B5EF4-FFF2-40B4-BE49-F238E27FC236}">
                <a16:creationId xmlns:a16="http://schemas.microsoft.com/office/drawing/2014/main" id="{212B4C01-D6B4-B8A1-4512-CCF587FF305A}"/>
              </a:ext>
            </a:extLst>
          </p:cNvPr>
          <p:cNvPicPr>
            <a:picLocks noChangeAspect="1"/>
          </p:cNvPicPr>
          <p:nvPr/>
        </p:nvPicPr>
        <p:blipFill>
          <a:blip r:embed="rId2"/>
          <a:stretch>
            <a:fillRect/>
          </a:stretch>
        </p:blipFill>
        <p:spPr>
          <a:xfrm>
            <a:off x="11150479" y="230188"/>
            <a:ext cx="725917" cy="1146607"/>
          </a:xfrm>
          <a:prstGeom prst="rect">
            <a:avLst/>
          </a:prstGeom>
        </p:spPr>
      </p:pic>
    </p:spTree>
    <p:extLst>
      <p:ext uri="{BB962C8B-B14F-4D97-AF65-F5344CB8AC3E}">
        <p14:creationId xmlns:p14="http://schemas.microsoft.com/office/powerpoint/2010/main" val="195919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2AA3-94AD-7276-E2CD-CD7DA64C9D8E}"/>
              </a:ext>
            </a:extLst>
          </p:cNvPr>
          <p:cNvSpPr>
            <a:spLocks noGrp="1"/>
          </p:cNvSpPr>
          <p:nvPr>
            <p:ph type="title"/>
          </p:nvPr>
        </p:nvSpPr>
        <p:spPr/>
        <p:txBody>
          <a:bodyPr/>
          <a:lstStyle/>
          <a:p>
            <a:r>
              <a:rPr lang="en-IN" b="1" dirty="0"/>
              <a:t>Dataset Overview:</a:t>
            </a:r>
          </a:p>
        </p:txBody>
      </p:sp>
      <p:sp>
        <p:nvSpPr>
          <p:cNvPr id="3" name="Content Placeholder 2">
            <a:extLst>
              <a:ext uri="{FF2B5EF4-FFF2-40B4-BE49-F238E27FC236}">
                <a16:creationId xmlns:a16="http://schemas.microsoft.com/office/drawing/2014/main" id="{168812FB-6B5A-3141-81AC-31D9316B3C3E}"/>
              </a:ext>
            </a:extLst>
          </p:cNvPr>
          <p:cNvSpPr>
            <a:spLocks noGrp="1"/>
          </p:cNvSpPr>
          <p:nvPr>
            <p:ph idx="1"/>
          </p:nvPr>
        </p:nvSpPr>
        <p:spPr>
          <a:xfrm>
            <a:off x="531862" y="1630652"/>
            <a:ext cx="8596668" cy="3880773"/>
          </a:xfrm>
        </p:spPr>
        <p:txBody>
          <a:bodyPr>
            <a:normAutofit/>
          </a:bodyPr>
          <a:lstStyle/>
          <a:p>
            <a:r>
              <a:rPr lang="en-US" dirty="0"/>
              <a:t>Vehicle Type: Identifies whether the vehicle is a battery electric vehicle (BEV), plug-in hybrid electric vehicle (PHEV), or another EV type.</a:t>
            </a:r>
          </a:p>
          <a:p>
            <a:r>
              <a:rPr lang="en-US" dirty="0"/>
              <a:t>Model Year: Indicates the manufacturing year of each vehicle, which helps us observe the adoption trends over time.</a:t>
            </a:r>
          </a:p>
          <a:p>
            <a:r>
              <a:rPr lang="en-US" dirty="0"/>
              <a:t>Make and Model: Shows the brand and model of each vehicle, allowing us to identify popular EV brands and models.</a:t>
            </a:r>
          </a:p>
          <a:p>
            <a:r>
              <a:rPr lang="en-US" dirty="0"/>
              <a:t>Geographic Location: Includes location data, such as city or state, giving insights into regional EV adoption and distribution patterns.</a:t>
            </a:r>
          </a:p>
          <a:p>
            <a:r>
              <a:rPr lang="en-US" dirty="0"/>
              <a:t>Ownership Details: May contain information on individual or corporate ownership, helping to distinguish between private and commercial use.</a:t>
            </a:r>
            <a:endParaRPr lang="en-IN" dirty="0"/>
          </a:p>
        </p:txBody>
      </p:sp>
      <p:pic>
        <p:nvPicPr>
          <p:cNvPr id="5" name="Picture 4">
            <a:extLst>
              <a:ext uri="{FF2B5EF4-FFF2-40B4-BE49-F238E27FC236}">
                <a16:creationId xmlns:a16="http://schemas.microsoft.com/office/drawing/2014/main" id="{6744323D-C87F-0C8F-8076-5BEAE39655D7}"/>
              </a:ext>
            </a:extLst>
          </p:cNvPr>
          <p:cNvPicPr>
            <a:picLocks noChangeAspect="1"/>
          </p:cNvPicPr>
          <p:nvPr/>
        </p:nvPicPr>
        <p:blipFill>
          <a:blip r:embed="rId2"/>
          <a:stretch>
            <a:fillRect/>
          </a:stretch>
        </p:blipFill>
        <p:spPr>
          <a:xfrm>
            <a:off x="11166521" y="365125"/>
            <a:ext cx="725917" cy="1146607"/>
          </a:xfrm>
          <a:prstGeom prst="rect">
            <a:avLst/>
          </a:prstGeom>
        </p:spPr>
      </p:pic>
    </p:spTree>
    <p:extLst>
      <p:ext uri="{BB962C8B-B14F-4D97-AF65-F5344CB8AC3E}">
        <p14:creationId xmlns:p14="http://schemas.microsoft.com/office/powerpoint/2010/main" val="117492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FFD9-AB15-775C-CD8F-D70D7A5B1C4A}"/>
              </a:ext>
            </a:extLst>
          </p:cNvPr>
          <p:cNvSpPr>
            <a:spLocks noGrp="1"/>
          </p:cNvSpPr>
          <p:nvPr>
            <p:ph type="title"/>
          </p:nvPr>
        </p:nvSpPr>
        <p:spPr/>
        <p:txBody>
          <a:bodyPr/>
          <a:lstStyle/>
          <a:p>
            <a:r>
              <a:rPr lang="en-IN" b="1" dirty="0"/>
              <a:t>Project Overviews:</a:t>
            </a:r>
          </a:p>
        </p:txBody>
      </p:sp>
      <p:sp>
        <p:nvSpPr>
          <p:cNvPr id="3" name="Content Placeholder 2">
            <a:extLst>
              <a:ext uri="{FF2B5EF4-FFF2-40B4-BE49-F238E27FC236}">
                <a16:creationId xmlns:a16="http://schemas.microsoft.com/office/drawing/2014/main" id="{3ECE4399-E4E5-261F-9621-4DEAB33C9217}"/>
              </a:ext>
            </a:extLst>
          </p:cNvPr>
          <p:cNvSpPr>
            <a:spLocks noGrp="1"/>
          </p:cNvSpPr>
          <p:nvPr>
            <p:ph idx="1"/>
          </p:nvPr>
        </p:nvSpPr>
        <p:spPr>
          <a:xfrm>
            <a:off x="542252" y="1692999"/>
            <a:ext cx="8596668" cy="3880773"/>
          </a:xfrm>
        </p:spPr>
        <p:txBody>
          <a:bodyPr/>
          <a:lstStyle/>
          <a:p>
            <a:pPr marL="0" indent="0">
              <a:buNone/>
            </a:pPr>
            <a:r>
              <a:rPr lang="en-US" dirty="0"/>
              <a:t>This project analyzes electric vehicle (EV) adoption patterns, growth trends, and geographic distribution across different regions. Using a dataset containing details on EV registrations, we aim to gain insights into how and where EVs are being adopted and which factors might influence their popularity.</a:t>
            </a:r>
            <a:endParaRPr lang="en-IN" dirty="0"/>
          </a:p>
        </p:txBody>
      </p:sp>
      <p:pic>
        <p:nvPicPr>
          <p:cNvPr id="4" name="Picture 3">
            <a:extLst>
              <a:ext uri="{FF2B5EF4-FFF2-40B4-BE49-F238E27FC236}">
                <a16:creationId xmlns:a16="http://schemas.microsoft.com/office/drawing/2014/main" id="{39CBEDC7-F904-4CAD-D308-52925E288416}"/>
              </a:ext>
            </a:extLst>
          </p:cNvPr>
          <p:cNvPicPr>
            <a:picLocks noChangeAspect="1"/>
          </p:cNvPicPr>
          <p:nvPr/>
        </p:nvPicPr>
        <p:blipFill>
          <a:blip r:embed="rId2"/>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357633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0CE0-8B82-49B5-AE82-024C627664C9}"/>
              </a:ext>
            </a:extLst>
          </p:cNvPr>
          <p:cNvSpPr>
            <a:spLocks noGrp="1"/>
          </p:cNvSpPr>
          <p:nvPr>
            <p:ph type="title"/>
          </p:nvPr>
        </p:nvSpPr>
        <p:spPr/>
        <p:txBody>
          <a:bodyPr/>
          <a:lstStyle/>
          <a:p>
            <a:r>
              <a:rPr lang="en-IN" dirty="0"/>
              <a:t>Graphs and Visualizations:</a:t>
            </a:r>
          </a:p>
        </p:txBody>
      </p:sp>
      <p:sp>
        <p:nvSpPr>
          <p:cNvPr id="3" name="Content Placeholder 2">
            <a:extLst>
              <a:ext uri="{FF2B5EF4-FFF2-40B4-BE49-F238E27FC236}">
                <a16:creationId xmlns:a16="http://schemas.microsoft.com/office/drawing/2014/main" id="{32BE74B9-1E2C-E134-6D5C-DC31A183145F}"/>
              </a:ext>
            </a:extLst>
          </p:cNvPr>
          <p:cNvSpPr>
            <a:spLocks noGrp="1"/>
          </p:cNvSpPr>
          <p:nvPr>
            <p:ph idx="1"/>
          </p:nvPr>
        </p:nvSpPr>
        <p:spPr>
          <a:xfrm>
            <a:off x="573425" y="1391661"/>
            <a:ext cx="8596668" cy="3880773"/>
          </a:xfrm>
        </p:spPr>
        <p:txBody>
          <a:bodyPr/>
          <a:lstStyle/>
          <a:p>
            <a:r>
              <a:rPr lang="en-IN" dirty="0"/>
              <a:t>Total Vehicle By Model Year:</a:t>
            </a:r>
          </a:p>
          <a:p>
            <a:pPr marL="0" indent="0">
              <a:buNone/>
            </a:pPr>
            <a:r>
              <a:rPr lang="en-US" dirty="0"/>
              <a:t>The graph titled "Total Vehicles by Model Year" is a visual representation of the count of vehicles across different model years. Each bar (or line point if it's a line chart) corresponds to a specific model year, with the height (or position) of each point representing the total number of vehicles registered for that year.</a:t>
            </a:r>
            <a:endParaRPr lang="en-IN" dirty="0"/>
          </a:p>
        </p:txBody>
      </p:sp>
      <p:pic>
        <p:nvPicPr>
          <p:cNvPr id="5" name="Picture 4">
            <a:extLst>
              <a:ext uri="{FF2B5EF4-FFF2-40B4-BE49-F238E27FC236}">
                <a16:creationId xmlns:a16="http://schemas.microsoft.com/office/drawing/2014/main" id="{0F2BA362-D25D-28D6-B141-1585182F190E}"/>
              </a:ext>
            </a:extLst>
          </p:cNvPr>
          <p:cNvPicPr>
            <a:picLocks noChangeAspect="1"/>
          </p:cNvPicPr>
          <p:nvPr/>
        </p:nvPicPr>
        <p:blipFill>
          <a:blip r:embed="rId2"/>
          <a:stretch>
            <a:fillRect/>
          </a:stretch>
        </p:blipFill>
        <p:spPr>
          <a:xfrm>
            <a:off x="1570914" y="3142554"/>
            <a:ext cx="6710641" cy="3570093"/>
          </a:xfrm>
          <a:prstGeom prst="rect">
            <a:avLst/>
          </a:prstGeom>
        </p:spPr>
      </p:pic>
      <p:pic>
        <p:nvPicPr>
          <p:cNvPr id="6" name="Picture 5">
            <a:extLst>
              <a:ext uri="{FF2B5EF4-FFF2-40B4-BE49-F238E27FC236}">
                <a16:creationId xmlns:a16="http://schemas.microsoft.com/office/drawing/2014/main" id="{06241C6E-7A54-90C6-3434-0C1504060CB9}"/>
              </a:ext>
            </a:extLst>
          </p:cNvPr>
          <p:cNvPicPr>
            <a:picLocks noChangeAspect="1"/>
          </p:cNvPicPr>
          <p:nvPr/>
        </p:nvPicPr>
        <p:blipFill>
          <a:blip r:embed="rId3"/>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72163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7F25-9148-65D3-2019-334EE3FB7FE2}"/>
              </a:ext>
            </a:extLst>
          </p:cNvPr>
          <p:cNvSpPr>
            <a:spLocks noGrp="1"/>
          </p:cNvSpPr>
          <p:nvPr>
            <p:ph type="title"/>
          </p:nvPr>
        </p:nvSpPr>
        <p:spPr/>
        <p:txBody>
          <a:bodyPr/>
          <a:lstStyle/>
          <a:p>
            <a:r>
              <a:rPr lang="en-IN" dirty="0"/>
              <a:t>Total Vehicle by States: </a:t>
            </a:r>
          </a:p>
        </p:txBody>
      </p:sp>
      <p:sp>
        <p:nvSpPr>
          <p:cNvPr id="3" name="Content Placeholder 2">
            <a:extLst>
              <a:ext uri="{FF2B5EF4-FFF2-40B4-BE49-F238E27FC236}">
                <a16:creationId xmlns:a16="http://schemas.microsoft.com/office/drawing/2014/main" id="{1E07BAD7-9785-F867-F71C-4004772A2636}"/>
              </a:ext>
            </a:extLst>
          </p:cNvPr>
          <p:cNvSpPr>
            <a:spLocks noGrp="1"/>
          </p:cNvSpPr>
          <p:nvPr>
            <p:ph idx="1"/>
          </p:nvPr>
        </p:nvSpPr>
        <p:spPr>
          <a:xfrm>
            <a:off x="542252" y="1412445"/>
            <a:ext cx="8596668" cy="946292"/>
          </a:xfrm>
        </p:spPr>
        <p:txBody>
          <a:bodyPr/>
          <a:lstStyle/>
          <a:p>
            <a:r>
              <a:rPr lang="en-US" dirty="0"/>
              <a:t>This graph provides an overview of electric vehicle registrations across different states, offering insights into regional adoption patterns.</a:t>
            </a:r>
            <a:endParaRPr lang="en-IN" dirty="0"/>
          </a:p>
        </p:txBody>
      </p:sp>
      <p:pic>
        <p:nvPicPr>
          <p:cNvPr id="5" name="Picture 4">
            <a:extLst>
              <a:ext uri="{FF2B5EF4-FFF2-40B4-BE49-F238E27FC236}">
                <a16:creationId xmlns:a16="http://schemas.microsoft.com/office/drawing/2014/main" id="{CBFA5B15-CDBA-3B73-5B5F-5CD41D4E2F51}"/>
              </a:ext>
            </a:extLst>
          </p:cNvPr>
          <p:cNvPicPr>
            <a:picLocks noChangeAspect="1"/>
          </p:cNvPicPr>
          <p:nvPr/>
        </p:nvPicPr>
        <p:blipFill>
          <a:blip r:embed="rId2"/>
          <a:stretch>
            <a:fillRect/>
          </a:stretch>
        </p:blipFill>
        <p:spPr>
          <a:xfrm>
            <a:off x="976823" y="2319483"/>
            <a:ext cx="7367077" cy="3889663"/>
          </a:xfrm>
          <a:prstGeom prst="rect">
            <a:avLst/>
          </a:prstGeom>
        </p:spPr>
      </p:pic>
      <p:pic>
        <p:nvPicPr>
          <p:cNvPr id="6" name="Picture 5">
            <a:extLst>
              <a:ext uri="{FF2B5EF4-FFF2-40B4-BE49-F238E27FC236}">
                <a16:creationId xmlns:a16="http://schemas.microsoft.com/office/drawing/2014/main" id="{6DE0CCC0-9772-F909-9387-F87F8EF6C471}"/>
              </a:ext>
            </a:extLst>
          </p:cNvPr>
          <p:cNvPicPr>
            <a:picLocks noChangeAspect="1"/>
          </p:cNvPicPr>
          <p:nvPr/>
        </p:nvPicPr>
        <p:blipFill>
          <a:blip r:embed="rId3"/>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328380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7D00-1B79-713E-4FE8-74F14420833C}"/>
              </a:ext>
            </a:extLst>
          </p:cNvPr>
          <p:cNvSpPr>
            <a:spLocks noGrp="1"/>
          </p:cNvSpPr>
          <p:nvPr>
            <p:ph type="title"/>
          </p:nvPr>
        </p:nvSpPr>
        <p:spPr>
          <a:xfrm>
            <a:off x="677334" y="609600"/>
            <a:ext cx="6211839" cy="813955"/>
          </a:xfrm>
        </p:spPr>
        <p:txBody>
          <a:bodyPr/>
          <a:lstStyle/>
          <a:p>
            <a:r>
              <a:rPr lang="en-IN" dirty="0"/>
              <a:t>Top 10 Total Vehicle By Make</a:t>
            </a:r>
          </a:p>
        </p:txBody>
      </p:sp>
      <p:sp>
        <p:nvSpPr>
          <p:cNvPr id="3" name="Content Placeholder 2">
            <a:extLst>
              <a:ext uri="{FF2B5EF4-FFF2-40B4-BE49-F238E27FC236}">
                <a16:creationId xmlns:a16="http://schemas.microsoft.com/office/drawing/2014/main" id="{59215544-4EAF-B4A5-314C-B0605767935F}"/>
              </a:ext>
            </a:extLst>
          </p:cNvPr>
          <p:cNvSpPr>
            <a:spLocks noGrp="1"/>
          </p:cNvSpPr>
          <p:nvPr>
            <p:ph idx="1"/>
          </p:nvPr>
        </p:nvSpPr>
        <p:spPr>
          <a:xfrm>
            <a:off x="677334" y="995796"/>
            <a:ext cx="8515466" cy="3797646"/>
          </a:xfrm>
        </p:spPr>
        <p:txBody>
          <a:bodyPr/>
          <a:lstStyle/>
          <a:p>
            <a:pPr marL="0" indent="0">
              <a:buNone/>
            </a:pPr>
            <a:endParaRPr lang="en-IN" dirty="0"/>
          </a:p>
          <a:p>
            <a:pPr marL="0" indent="0">
              <a:buNone/>
            </a:pPr>
            <a:r>
              <a:rPr lang="en-US" dirty="0"/>
              <a:t>This graph highlights the top 10 electric vehicle makes with the highest registrations, giving us a clear picture of brand popularity and market share in the electric vehicle sector.</a:t>
            </a:r>
            <a:endParaRPr lang="en-IN" dirty="0"/>
          </a:p>
        </p:txBody>
      </p:sp>
      <p:pic>
        <p:nvPicPr>
          <p:cNvPr id="5" name="Picture 4">
            <a:extLst>
              <a:ext uri="{FF2B5EF4-FFF2-40B4-BE49-F238E27FC236}">
                <a16:creationId xmlns:a16="http://schemas.microsoft.com/office/drawing/2014/main" id="{B70987E9-022F-944F-5CF0-5241E57A7EC2}"/>
              </a:ext>
            </a:extLst>
          </p:cNvPr>
          <p:cNvPicPr>
            <a:picLocks noChangeAspect="1"/>
          </p:cNvPicPr>
          <p:nvPr/>
        </p:nvPicPr>
        <p:blipFill>
          <a:blip r:embed="rId2"/>
          <a:stretch>
            <a:fillRect/>
          </a:stretch>
        </p:blipFill>
        <p:spPr>
          <a:xfrm>
            <a:off x="819034" y="2371457"/>
            <a:ext cx="7962695" cy="4164426"/>
          </a:xfrm>
          <a:prstGeom prst="rect">
            <a:avLst/>
          </a:prstGeom>
        </p:spPr>
      </p:pic>
      <p:pic>
        <p:nvPicPr>
          <p:cNvPr id="6" name="Picture 5">
            <a:extLst>
              <a:ext uri="{FF2B5EF4-FFF2-40B4-BE49-F238E27FC236}">
                <a16:creationId xmlns:a16="http://schemas.microsoft.com/office/drawing/2014/main" id="{83D9360E-9EC5-32D1-AD92-5B37AD4BDF55}"/>
              </a:ext>
            </a:extLst>
          </p:cNvPr>
          <p:cNvPicPr>
            <a:picLocks noChangeAspect="1"/>
          </p:cNvPicPr>
          <p:nvPr/>
        </p:nvPicPr>
        <p:blipFill>
          <a:blip r:embed="rId3"/>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256474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5460-A41B-A7CA-6764-41CD70D14DC6}"/>
              </a:ext>
            </a:extLst>
          </p:cNvPr>
          <p:cNvSpPr>
            <a:spLocks noGrp="1"/>
          </p:cNvSpPr>
          <p:nvPr>
            <p:ph type="title"/>
          </p:nvPr>
        </p:nvSpPr>
        <p:spPr>
          <a:xfrm>
            <a:off x="677334" y="609600"/>
            <a:ext cx="8596668" cy="658091"/>
          </a:xfrm>
        </p:spPr>
        <p:txBody>
          <a:bodyPr/>
          <a:lstStyle/>
          <a:p>
            <a:r>
              <a:rPr lang="en-IN" dirty="0"/>
              <a:t>Total Vehicles By CAFV </a:t>
            </a:r>
            <a:r>
              <a:rPr lang="en-IN" dirty="0" err="1"/>
              <a:t>Eligibilty</a:t>
            </a:r>
            <a:endParaRPr lang="en-IN" dirty="0"/>
          </a:p>
        </p:txBody>
      </p:sp>
      <p:sp>
        <p:nvSpPr>
          <p:cNvPr id="3" name="Content Placeholder 2">
            <a:extLst>
              <a:ext uri="{FF2B5EF4-FFF2-40B4-BE49-F238E27FC236}">
                <a16:creationId xmlns:a16="http://schemas.microsoft.com/office/drawing/2014/main" id="{8CA3BDE1-C7D3-C07A-DC83-7185CE88D864}"/>
              </a:ext>
            </a:extLst>
          </p:cNvPr>
          <p:cNvSpPr>
            <a:spLocks noGrp="1"/>
          </p:cNvSpPr>
          <p:nvPr>
            <p:ph idx="1"/>
          </p:nvPr>
        </p:nvSpPr>
        <p:spPr>
          <a:xfrm>
            <a:off x="677334" y="1402053"/>
            <a:ext cx="8596668" cy="1185283"/>
          </a:xfrm>
        </p:spPr>
        <p:txBody>
          <a:bodyPr/>
          <a:lstStyle/>
          <a:p>
            <a:pPr marL="0" indent="0">
              <a:buNone/>
            </a:pPr>
            <a:r>
              <a:rPr lang="en-US" dirty="0"/>
              <a:t>This graph provides insight into the distribution of electric vehicles based on their eligibility for Clean Alternative Fuel Vehicle (CAFV) incentives, highlighting which vehicles qualify for environmental benefits and tax incentives.</a:t>
            </a:r>
            <a:endParaRPr lang="en-IN" dirty="0"/>
          </a:p>
        </p:txBody>
      </p:sp>
      <p:pic>
        <p:nvPicPr>
          <p:cNvPr id="5" name="Picture 4">
            <a:extLst>
              <a:ext uri="{FF2B5EF4-FFF2-40B4-BE49-F238E27FC236}">
                <a16:creationId xmlns:a16="http://schemas.microsoft.com/office/drawing/2014/main" id="{559125C3-5AB0-B869-D26A-DCE04B0A5A85}"/>
              </a:ext>
            </a:extLst>
          </p:cNvPr>
          <p:cNvPicPr>
            <a:picLocks noChangeAspect="1"/>
          </p:cNvPicPr>
          <p:nvPr/>
        </p:nvPicPr>
        <p:blipFill>
          <a:blip r:embed="rId2"/>
          <a:stretch>
            <a:fillRect/>
          </a:stretch>
        </p:blipFill>
        <p:spPr>
          <a:xfrm>
            <a:off x="853979" y="2446080"/>
            <a:ext cx="7843211" cy="4060636"/>
          </a:xfrm>
          <a:prstGeom prst="rect">
            <a:avLst/>
          </a:prstGeom>
        </p:spPr>
      </p:pic>
      <p:pic>
        <p:nvPicPr>
          <p:cNvPr id="6" name="Picture 5">
            <a:extLst>
              <a:ext uri="{FF2B5EF4-FFF2-40B4-BE49-F238E27FC236}">
                <a16:creationId xmlns:a16="http://schemas.microsoft.com/office/drawing/2014/main" id="{13CFBDDB-E60D-19F4-AB3B-683F5D88843E}"/>
              </a:ext>
            </a:extLst>
          </p:cNvPr>
          <p:cNvPicPr>
            <a:picLocks noChangeAspect="1"/>
          </p:cNvPicPr>
          <p:nvPr/>
        </p:nvPicPr>
        <p:blipFill>
          <a:blip r:embed="rId3"/>
          <a:stretch>
            <a:fillRect/>
          </a:stretch>
        </p:blipFill>
        <p:spPr>
          <a:xfrm>
            <a:off x="11118394" y="454602"/>
            <a:ext cx="725917" cy="1146607"/>
          </a:xfrm>
          <a:prstGeom prst="rect">
            <a:avLst/>
          </a:prstGeom>
        </p:spPr>
      </p:pic>
    </p:spTree>
    <p:extLst>
      <p:ext uri="{BB962C8B-B14F-4D97-AF65-F5344CB8AC3E}">
        <p14:creationId xmlns:p14="http://schemas.microsoft.com/office/powerpoint/2010/main" val="2878758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783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Electric Vehicle Seals:</vt:lpstr>
      <vt:lpstr>Outlines:</vt:lpstr>
      <vt:lpstr>Introduction:</vt:lpstr>
      <vt:lpstr>Dataset Overview:</vt:lpstr>
      <vt:lpstr>Project Overviews:</vt:lpstr>
      <vt:lpstr>Graphs and Visualizations:</vt:lpstr>
      <vt:lpstr>Total Vehicle by States: </vt:lpstr>
      <vt:lpstr>Top 10 Total Vehicle By Make</vt:lpstr>
      <vt:lpstr>Total Vehicles By CAFV Eligibilty</vt:lpstr>
      <vt:lpstr>Dashboard Overview: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Soumya Ranjan Sahoo</dc:creator>
  <cp:lastModifiedBy>Soumya Ranjan Sahoo</cp:lastModifiedBy>
  <cp:revision>1</cp:revision>
  <dcterms:created xsi:type="dcterms:W3CDTF">2024-11-13T18:16:58Z</dcterms:created>
  <dcterms:modified xsi:type="dcterms:W3CDTF">2024-11-13T18:42:28Z</dcterms:modified>
</cp:coreProperties>
</file>