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2027e7bd3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2027e7bd3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2027e7bd3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2027e7bd3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2027e7bd3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2027e7bd3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2027e7bd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2027e7bd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2027e7bd3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2027e7bd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2027e7bd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2027e7bd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2027e7bd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2027e7bd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2027e7bd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2027e7bd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2027e7bd3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2027e7bd3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2027e7bd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2027e7bd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2027e7bd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2027e7bd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CPI Inflation Case Study: An Analytical Deep Dive into India's Price Trends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Soumya Chander Upadhyay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29th July,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2920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Strategic Pathways: Actionable Insights for Inflation Management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38"/>
              <a:t>Policy and Operational Recommendations Based on Data-Driven Findings</a:t>
            </a:r>
            <a:endParaRPr sz="1538"/>
          </a:p>
        </p:txBody>
      </p:sp>
      <p:sp>
        <p:nvSpPr>
          <p:cNvPr id="173" name="Google Shape;173;p22"/>
          <p:cNvSpPr/>
          <p:nvPr/>
        </p:nvSpPr>
        <p:spPr>
          <a:xfrm>
            <a:off x="0" y="4715925"/>
            <a:ext cx="9144000" cy="2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Proactive and targeted policy interventions, coupled with continuous data monitoring and advanced analytics, are essential for effective inflation management in India.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36829" y="1601414"/>
            <a:ext cx="2731500" cy="1227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8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775" lIns="78775" spcFirstLastPara="1" rIns="78775" wrap="square" tIns="7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Recommendation:</a:t>
            </a:r>
            <a:r>
              <a:rPr lang="en-GB" sz="94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Invest in improved cold storage facilities, efficient transportation networks, and reduce post-harvest losses.</a:t>
            </a:r>
            <a:endParaRPr sz="947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Rationale:</a:t>
            </a:r>
            <a:r>
              <a:rPr lang="en-GB" sz="94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mitigate price volatility of perishable food items (e.g., vegetables, fruits, spices) identified as major CPI contributors.</a:t>
            </a:r>
            <a:endParaRPr sz="947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006956" y="1614764"/>
            <a:ext cx="2731500" cy="1257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800" lIns="76800" spcFirstLastPara="1" rIns="76800" wrap="square" tIns="7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Recommendation: </a:t>
            </a:r>
            <a:r>
              <a:rPr lang="en-GB" sz="924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Accelerate transition to renewable energy and consider dynamic tax adjustments on fuel to cushion consumers from global oil price shocks.</a:t>
            </a:r>
            <a:endParaRPr sz="924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Rationale: </a:t>
            </a:r>
            <a:r>
              <a:rPr lang="en-GB" sz="924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reduce reliance on imported crude oil and its cascading inflationary effects on transport and other goods.</a:t>
            </a:r>
            <a:endParaRPr sz="924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36828" y="3333305"/>
            <a:ext cx="2731500" cy="118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8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450" lIns="80450" spcFirstLastPara="1" rIns="80450" wrap="square" tIns="80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Recommendation: </a:t>
            </a:r>
            <a:r>
              <a:rPr lang="en-GB" sz="9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Increase public health spending and ensure robust supply chains for medical goods and services.</a:t>
            </a:r>
            <a:endParaRPr sz="967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Rationale: </a:t>
            </a:r>
            <a:r>
              <a:rPr lang="en-GB" sz="9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prevent inflationary spikes in the health sector during future public health crises, as observed during COVID-19.</a:t>
            </a:r>
            <a:endParaRPr sz="967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05538" y="1533250"/>
            <a:ext cx="1547100" cy="195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8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775" lIns="78775" spcFirstLastPara="1" rIns="78775" wrap="square" tIns="78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3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Enhance Food Supply Chain Resilience</a:t>
            </a:r>
            <a:endParaRPr b="1" sz="603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878923" y="1533251"/>
            <a:ext cx="1905900" cy="191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800" lIns="76800" spcFirstLastPara="1" rIns="76800" wrap="square" tIns="7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88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Diversify Energy Sources &amp; Manage Fuel Taxes</a:t>
            </a:r>
            <a:endParaRPr b="1" sz="588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405538" y="3242551"/>
            <a:ext cx="1622400" cy="199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8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450" lIns="80450" spcFirstLastPara="1" rIns="80450" wrap="square" tIns="80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15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Strengthen Health Sector Infrastructure</a:t>
            </a:r>
            <a:endParaRPr b="1" sz="61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129289" y="3406019"/>
            <a:ext cx="2609100" cy="114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7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3375" lIns="73375" spcFirstLastPara="1" rIns="73375" wrap="square" tIns="73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Recommendation: </a:t>
            </a:r>
            <a:r>
              <a:rPr lang="en-GB" sz="88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Establish early warning systems for categories consistently showing high year-on-year or month-on-month growth.</a:t>
            </a:r>
            <a:endParaRPr sz="885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Rationale: </a:t>
            </a:r>
            <a:r>
              <a:rPr lang="en-GB" sz="88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enable timely policy interventions (e.g., import/export adjustments, targeted subsidies) to stabilize prices.</a:t>
            </a:r>
            <a:endParaRPr sz="885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6006984" y="3301951"/>
            <a:ext cx="1270500" cy="222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7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3375" lIns="73375" spcFirstLastPara="1" rIns="73375" wrap="square" tIns="73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39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Monitor and Intervene in High-Growth Categories</a:t>
            </a:r>
            <a:endParaRPr b="1" sz="639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449855" y="2455006"/>
            <a:ext cx="2492400" cy="114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7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0100" lIns="70100" spcFirstLastPara="1" rIns="70100" wrap="square" tIns="70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Recommendation: </a:t>
            </a:r>
            <a:r>
              <a:rPr lang="en-GB" sz="84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Move beyond descriptive analysis to implement advanced time-series forecasting models (e.g., ARIMA, Prophet) using additional economic indicators.</a:t>
            </a:r>
            <a:endParaRPr sz="845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Rationale: </a:t>
            </a:r>
            <a:r>
              <a:rPr lang="en-GB" sz="84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anticipate inflationary pressures more effectively and enable proactive policy responses.</a:t>
            </a:r>
            <a:endParaRPr sz="845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333027" y="2380639"/>
            <a:ext cx="1597500" cy="174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7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0100" lIns="70100" spcFirstLastPara="1" rIns="70100" wrap="square" tIns="7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1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Leverage Data for Predictive Analytics</a:t>
            </a:r>
            <a:endParaRPr b="1" sz="61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219650" y="1376750"/>
            <a:ext cx="4086300" cy="3261300"/>
          </a:xfrm>
          <a:prstGeom prst="rect">
            <a:avLst/>
          </a:prstGeom>
        </p:spPr>
        <p:txBody>
          <a:bodyPr anchorCtr="0" anchor="t" bIns="93400" lIns="93400" spcFirstLastPara="1" rIns="93400" wrap="square" tIns="934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71"/>
              <a:buNone/>
            </a:pPr>
            <a:r>
              <a:rPr b="1" lang="en-GB" sz="1604">
                <a:solidFill>
                  <a:schemeClr val="accent4"/>
                </a:solidFill>
              </a:rPr>
              <a:t>Limitations of Current Analysis:</a:t>
            </a:r>
            <a:endParaRPr b="1" sz="1604">
              <a:solidFill>
                <a:schemeClr val="accent4"/>
              </a:solidFill>
            </a:endParaRPr>
          </a:p>
          <a:p>
            <a:pPr indent="-300214" lvl="0" marL="467079" rtl="0" algn="l">
              <a:lnSpc>
                <a:spcPct val="105000"/>
              </a:lnSpc>
              <a:spcBef>
                <a:spcPts val="1226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●"/>
            </a:pPr>
            <a:r>
              <a:rPr b="1" lang="en-GB" sz="1050">
                <a:solidFill>
                  <a:schemeClr val="accent4"/>
                </a:solidFill>
              </a:rPr>
              <a:t>Data Granularity</a:t>
            </a:r>
            <a:r>
              <a:rPr lang="en-GB" sz="1050">
                <a:solidFill>
                  <a:schemeClr val="accent4"/>
                </a:solidFill>
              </a:rPr>
              <a:t>: This analysis is primarily at a national and broad sectoral level; it does not cover specific regional or state-level CPI variations.</a:t>
            </a:r>
            <a:endParaRPr sz="1050">
              <a:solidFill>
                <a:schemeClr val="accent4"/>
              </a:solidFill>
            </a:endParaRPr>
          </a:p>
          <a:p>
            <a:pPr indent="-300214" lvl="0" marL="467079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●"/>
            </a:pPr>
            <a:r>
              <a:rPr b="1" lang="en-GB" sz="1050">
                <a:solidFill>
                  <a:schemeClr val="accent4"/>
                </a:solidFill>
              </a:rPr>
              <a:t>Causation vs. Correlation</a:t>
            </a:r>
            <a:r>
              <a:rPr lang="en-GB" sz="1050">
                <a:solidFill>
                  <a:schemeClr val="accent4"/>
                </a:solidFill>
              </a:rPr>
              <a:t>: While strong correlations were observed (e.g., Fuel and Transport), the analysis primarily identifies relationships and does not definitively establish direct causation without deeper econometric modeling.</a:t>
            </a:r>
            <a:endParaRPr sz="1050">
              <a:solidFill>
                <a:schemeClr val="accent4"/>
              </a:solidFill>
            </a:endParaRPr>
          </a:p>
          <a:p>
            <a:pPr indent="-300214" lvl="0" marL="467079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●"/>
            </a:pPr>
            <a:r>
              <a:rPr b="1" lang="en-GB" sz="1050">
                <a:solidFill>
                  <a:schemeClr val="accent4"/>
                </a:solidFill>
              </a:rPr>
              <a:t>External Factors</a:t>
            </a:r>
            <a:r>
              <a:rPr lang="en-GB" sz="1050">
                <a:solidFill>
                  <a:schemeClr val="accent4"/>
                </a:solidFill>
              </a:rPr>
              <a:t>: Other significant macroeconomic variables (e.g., specific government monetary and fiscal policies, global trade agreements, geopolitical tensions beyond oil) were not explicitly integrated into this study.</a:t>
            </a:r>
            <a:endParaRPr sz="1050">
              <a:solidFill>
                <a:schemeClr val="accent4"/>
              </a:solidFill>
            </a:endParaRPr>
          </a:p>
          <a:p>
            <a:pPr indent="-300214" lvl="0" marL="467079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●"/>
            </a:pPr>
            <a:r>
              <a:rPr b="1" lang="en-GB" sz="1050">
                <a:solidFill>
                  <a:schemeClr val="accent4"/>
                </a:solidFill>
              </a:rPr>
              <a:t>Tool-Specific</a:t>
            </a:r>
            <a:r>
              <a:rPr lang="en-GB" sz="1050">
                <a:solidFill>
                  <a:schemeClr val="accent4"/>
                </a:solidFill>
              </a:rPr>
              <a:t>: Reliance on Microsoft Excel, while powerful for this project, limits the complexity of statistical modeling and automated processes that could be achieved with specialized software.</a:t>
            </a:r>
            <a:endParaRPr sz="1050">
              <a:solidFill>
                <a:schemeClr val="accent4"/>
              </a:solidFill>
            </a:endParaRPr>
          </a:p>
        </p:txBody>
      </p:sp>
      <p:sp>
        <p:nvSpPr>
          <p:cNvPr id="189" name="Google Shape;189;p23"/>
          <p:cNvSpPr txBox="1"/>
          <p:nvPr>
            <p:ph idx="2" type="body"/>
          </p:nvPr>
        </p:nvSpPr>
        <p:spPr>
          <a:xfrm>
            <a:off x="4838050" y="1376875"/>
            <a:ext cx="4086300" cy="3261300"/>
          </a:xfrm>
          <a:prstGeom prst="rect">
            <a:avLst/>
          </a:prstGeom>
        </p:spPr>
        <p:txBody>
          <a:bodyPr anchorCtr="0" anchor="t" bIns="93400" lIns="93400" spcFirstLastPara="1" rIns="93400" wrap="square" tIns="934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54">
                <a:solidFill>
                  <a:schemeClr val="accent5"/>
                </a:solidFill>
              </a:rPr>
              <a:t>Future Work &amp; Next Steps:</a:t>
            </a:r>
            <a:endParaRPr b="1" sz="1854">
              <a:solidFill>
                <a:schemeClr val="accent5"/>
              </a:solidFill>
            </a:endParaRPr>
          </a:p>
          <a:p>
            <a:pPr indent="-305222" lvl="0" marL="467079" rtl="0" algn="l">
              <a:spcBef>
                <a:spcPts val="1226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b="1" lang="en-GB" sz="1328">
                <a:solidFill>
                  <a:schemeClr val="accent5"/>
                </a:solidFill>
              </a:rPr>
              <a:t>Geographic Deep Dive</a:t>
            </a:r>
            <a:r>
              <a:rPr lang="en-GB" sz="1328">
                <a:solidFill>
                  <a:schemeClr val="accent5"/>
                </a:solidFill>
              </a:rPr>
              <a:t>: Conduct detailed CPI trend analysis at specific state or district levels to identify localized inflationary pressures.</a:t>
            </a:r>
            <a:endParaRPr sz="1328">
              <a:solidFill>
                <a:schemeClr val="accent5"/>
              </a:solidFill>
            </a:endParaRPr>
          </a:p>
          <a:p>
            <a:pPr indent="-305222" lvl="0" marL="467079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b="1" lang="en-GB" sz="1328">
                <a:solidFill>
                  <a:schemeClr val="accent5"/>
                </a:solidFill>
              </a:rPr>
              <a:t>Advanced Modeling</a:t>
            </a:r>
            <a:r>
              <a:rPr lang="en-GB" sz="1328">
                <a:solidFill>
                  <a:schemeClr val="accent5"/>
                </a:solidFill>
              </a:rPr>
              <a:t>: Employ statistical programming languages (e.g., Python with Pandas, Matplotlib, Seaborn, Scikit-learn; or R) for more complex time-series forecasting and econometric analysis.</a:t>
            </a:r>
            <a:endParaRPr sz="1328">
              <a:solidFill>
                <a:schemeClr val="accent5"/>
              </a:solidFill>
            </a:endParaRPr>
          </a:p>
          <a:p>
            <a:pPr indent="-305222" lvl="0" marL="467079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b="1" lang="en-GB" sz="1328">
                <a:solidFill>
                  <a:schemeClr val="accent5"/>
                </a:solidFill>
              </a:rPr>
              <a:t>Incorporate Policy Variables</a:t>
            </a:r>
            <a:r>
              <a:rPr lang="en-GB" sz="1328">
                <a:solidFill>
                  <a:schemeClr val="accent5"/>
                </a:solidFill>
              </a:rPr>
              <a:t>: Integrate specific government policy changes (e.g., interest rate adjustments, subsidy programs) into the analysis to study their direct impact on CPI.</a:t>
            </a:r>
            <a:endParaRPr sz="1328">
              <a:solidFill>
                <a:schemeClr val="accent5"/>
              </a:solidFill>
            </a:endParaRPr>
          </a:p>
          <a:p>
            <a:pPr indent="-305222" lvl="0" marL="467079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b="1" lang="en-GB" sz="1328">
                <a:solidFill>
                  <a:schemeClr val="accent5"/>
                </a:solidFill>
              </a:rPr>
              <a:t>Consumer Behavior Analysis</a:t>
            </a:r>
            <a:r>
              <a:rPr lang="en-GB" sz="1328">
                <a:solidFill>
                  <a:schemeClr val="accent5"/>
                </a:solidFill>
              </a:rPr>
              <a:t>: Incorporate consumer spending patterns and income data to understand demand-side inflation drivers more comprehensively.</a:t>
            </a:r>
            <a:endParaRPr sz="1328">
              <a:solidFill>
                <a:schemeClr val="accent5"/>
              </a:solidFill>
            </a:endParaRPr>
          </a:p>
        </p:txBody>
      </p:sp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2850"/>
            <a:ext cx="8520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Acknowledging Boundaries and Charting Future Explorations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Understanding Project Scope and Potential Avenues for Deeper Analysis</a:t>
            </a:r>
            <a:endParaRPr sz="1650"/>
          </a:p>
        </p:txBody>
      </p:sp>
      <p:sp>
        <p:nvSpPr>
          <p:cNvPr id="191" name="Google Shape;191;p23"/>
          <p:cNvSpPr/>
          <p:nvPr/>
        </p:nvSpPr>
        <p:spPr>
          <a:xfrm>
            <a:off x="0" y="4715925"/>
            <a:ext cx="9144000" cy="2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comprehensive, this analysis serves as a foundation, with significant opportunities for more granular, predictive, and holistic future studies.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656775" y="670975"/>
            <a:ext cx="5951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Thank You / Q&amp;A</a:t>
            </a:r>
            <a:endParaRPr sz="550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883875" y="1961225"/>
            <a:ext cx="54972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Questions, Our Insights.</a:t>
            </a:r>
            <a:br>
              <a:rPr lang="en-GB"/>
            </a:br>
            <a:r>
              <a:rPr lang="en-GB"/>
              <a:t>Open for any questions or discussions.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Soumya Chander Upadhyay</a:t>
            </a:r>
            <a:br>
              <a:rPr b="1" lang="en-GB" sz="1400"/>
            </a:br>
            <a:r>
              <a:rPr b="1" lang="en-GB" sz="1400"/>
              <a:t>29th July, 2025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/>
              <a:t>LinkedIn</a:t>
            </a:r>
            <a:r>
              <a:rPr lang="en-GB" sz="1200"/>
              <a:t>: www.linkedin.com/in/soumyachanderupadhyay</a:t>
            </a:r>
            <a:br>
              <a:rPr lang="en-GB" sz="1200"/>
            </a:br>
            <a:r>
              <a:rPr b="1" lang="en-GB" sz="1200"/>
              <a:t>GitHub Repository</a:t>
            </a:r>
            <a:r>
              <a:rPr lang="en-GB" sz="1200"/>
              <a:t>: github.com/soumya-upadhyay/data-analytics-projects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181000"/>
            <a:ext cx="852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Understanding India's Economic Pulse: The Role of CPI</a:t>
            </a:r>
            <a:endParaRPr sz="24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/>
              <a:t>Defining CPI and its Criticality in Economic Analysis</a:t>
            </a:r>
            <a:endParaRPr sz="18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156875" y="1418050"/>
            <a:ext cx="8737375" cy="1310575"/>
            <a:chOff x="156875" y="1418050"/>
            <a:chExt cx="8737375" cy="1310575"/>
          </a:xfrm>
        </p:grpSpPr>
        <p:sp>
          <p:nvSpPr>
            <p:cNvPr id="72" name="Google Shape;72;p14"/>
            <p:cNvSpPr/>
            <p:nvPr/>
          </p:nvSpPr>
          <p:spPr>
            <a:xfrm>
              <a:off x="249750" y="1459325"/>
              <a:ext cx="8644500" cy="1269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Consumer Price Index (CPI) measures the average change over time in the prices paid by urban consumers for a market basket of consumer goods and services.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It serves as a key indicator of inflation, reflecting changes in purchasing power and the cost of living.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56875" y="1418050"/>
              <a:ext cx="1919700" cy="309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What is CPI?</a:t>
              </a:r>
              <a:endParaRPr b="1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311700" y="3011450"/>
            <a:ext cx="3851950" cy="1281850"/>
            <a:chOff x="453775" y="2850200"/>
            <a:chExt cx="3851950" cy="1281850"/>
          </a:xfrm>
        </p:grpSpPr>
        <p:sp>
          <p:nvSpPr>
            <p:cNvPr id="75" name="Google Shape;75;p14"/>
            <p:cNvSpPr/>
            <p:nvPr/>
          </p:nvSpPr>
          <p:spPr>
            <a:xfrm>
              <a:off x="580025" y="3017550"/>
              <a:ext cx="3725700" cy="1114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India's diverse economy makes CPI a crucial metric for understanding economic stability and guiding policy decisions.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Fluctuations in CPI directly impact household budgets, business planning, and national economic growth.</a:t>
              </a:r>
              <a:endParaRPr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53775" y="2850200"/>
              <a:ext cx="1798200" cy="309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CPI in India</a:t>
              </a:r>
              <a:endParaRPr b="1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" name="Google Shape;77;p14"/>
          <p:cNvSpPr/>
          <p:nvPr/>
        </p:nvSpPr>
        <p:spPr>
          <a:xfrm>
            <a:off x="0" y="4576125"/>
            <a:ext cx="9144000" cy="4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CPI analysis provides crucial insights into economic health, guiding strategic decisions for stability and growth.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" name="Google Shape;78;p14"/>
          <p:cNvGrpSpPr/>
          <p:nvPr/>
        </p:nvGrpSpPr>
        <p:grpSpPr>
          <a:xfrm>
            <a:off x="4980350" y="3011450"/>
            <a:ext cx="3851950" cy="1281850"/>
            <a:chOff x="453775" y="2850200"/>
            <a:chExt cx="3851950" cy="1281850"/>
          </a:xfrm>
        </p:grpSpPr>
        <p:sp>
          <p:nvSpPr>
            <p:cNvPr id="79" name="Google Shape;79;p14"/>
            <p:cNvSpPr/>
            <p:nvPr/>
          </p:nvSpPr>
          <p:spPr>
            <a:xfrm>
              <a:off x="580025" y="3017550"/>
              <a:ext cx="3725700" cy="1114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To analyze historical CPI data for India (Rural, Urban, and Combined) from 2013 to 2023 to identify key inflationary drivers, assess trend dynamics, and understand the impact of major economic events.</a:t>
              </a:r>
              <a:endPara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53775" y="2850200"/>
              <a:ext cx="1798200" cy="309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01400" y="1160025"/>
            <a:ext cx="31275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Decoding Inflation: Our Analytical Journey and Key Discoveries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00"/>
              <a:t>A Snapshot of Approach, Core Findings, and Strategic Recommendations</a:t>
            </a:r>
            <a:endParaRPr sz="120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053026" y="220588"/>
            <a:ext cx="4855733" cy="4417582"/>
            <a:chOff x="4001263" y="72425"/>
            <a:chExt cx="5004363" cy="4552800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058025" y="72425"/>
              <a:ext cx="4923025" cy="980525"/>
              <a:chOff x="4058025" y="148625"/>
              <a:chExt cx="4923025" cy="980525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058025" y="148625"/>
                <a:ext cx="4819800" cy="815400"/>
              </a:xfrm>
              <a:prstGeom prst="rect">
                <a:avLst/>
              </a:prstGeom>
              <a:solidFill>
                <a:schemeClr val="lt2"/>
              </a:solidFill>
              <a:ln cap="flat" cmpd="sng" w="92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725" lIns="88725" spcFirstLastPara="1" rIns="88725" wrap="square" tIns="88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67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inherent volatility and complexity of inflation in India necessitated a data-driven approach to understand its underlying causes and trends.</a:t>
                </a:r>
                <a:endParaRPr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67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Understanding the drivers of CPI is vital for effective economic management.</a:t>
                </a:r>
                <a:endParaRPr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886950" y="829750"/>
                <a:ext cx="1094100" cy="2994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 cap="flat" cmpd="sng" w="92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725" lIns="88725" spcFirstLastPara="1" rIns="88725" wrap="square" tIns="887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358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Problem</a:t>
                </a:r>
                <a:endParaRPr b="1" sz="1358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4001263" y="1137300"/>
              <a:ext cx="4876637" cy="1288325"/>
              <a:chOff x="4001263" y="1213500"/>
              <a:chExt cx="4876637" cy="1288325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4114800" y="1456925"/>
                <a:ext cx="4763100" cy="1044900"/>
              </a:xfrm>
              <a:prstGeom prst="rect">
                <a:avLst/>
              </a:prstGeom>
              <a:solidFill>
                <a:schemeClr val="accent4"/>
              </a:solidFill>
              <a:ln cap="flat" cmpd="sng" w="92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725" lIns="88725" spcFirstLastPara="1" rIns="88725" wrap="square" tIns="88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67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Utilized MS Excel for comprehensive data cleaning, transformation, and structuring of raw CPI data.</a:t>
                </a:r>
                <a:endParaRPr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67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Employed advanced Excel functionalities, including Pivot Tables and various charting tools, to aggregate data, calculate growth rates, and visualize trends.</a:t>
                </a:r>
                <a:endParaRPr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001263" y="1213500"/>
                <a:ext cx="2167500" cy="2994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 cap="flat" cmpd="sng" w="92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725" lIns="88725" spcFirstLastPara="1" rIns="88725" wrap="square" tIns="887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358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Approach the Problem</a:t>
                </a:r>
                <a:endParaRPr b="1" sz="1358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3" name="Google Shape;93;p15"/>
            <p:cNvSpPr/>
            <p:nvPr/>
          </p:nvSpPr>
          <p:spPr>
            <a:xfrm>
              <a:off x="4109650" y="2691425"/>
              <a:ext cx="4763100" cy="1933800"/>
            </a:xfrm>
            <a:prstGeom prst="rect">
              <a:avLst/>
            </a:prstGeom>
            <a:solidFill>
              <a:schemeClr val="lt2"/>
            </a:solidFill>
            <a:ln cap="flat" cmpd="sng" w="92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25" lIns="88725" spcFirstLastPara="1" rIns="88725" wrap="square" tIns="88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Food category</a:t>
              </a:r>
              <a:r>
                <a:rPr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consistently dominates CPI contribution, highlighting its significant influence on overall inflation.</a:t>
              </a:r>
              <a:endParaRPr sz="10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Significant year-on-year fluctuations observed</a:t>
              </a:r>
              <a:r>
                <a:rPr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, with specific periods showing accelerated inflationary growth.</a:t>
              </a:r>
              <a:endParaRPr sz="10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Varied month-on-month trends</a:t>
              </a:r>
              <a:r>
                <a:rPr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within food sub-categories, indicating seasonal and supply-chain specific volatilities.</a:t>
              </a:r>
              <a:endParaRPr sz="10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COVID-19 had a distinct, differential impact</a:t>
              </a:r>
              <a:r>
                <a:rPr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on essential goods vs. non-essential services, revealing sector-specific vulnerabilities.</a:t>
              </a:r>
              <a:endParaRPr sz="10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Strong correlation</a:t>
              </a:r>
              <a:r>
                <a:rPr lang="en-GB" sz="1067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identified between fuel prices and related economic sectors, indicating a cascading effect on broader inflation.</a:t>
              </a:r>
              <a:endParaRPr sz="10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164525" y="2495550"/>
              <a:ext cx="1841100" cy="299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2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25" lIns="88725" spcFirstLastPara="1" rIns="88725" wrap="square" tIns="88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58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High-level findings</a:t>
              </a:r>
              <a:endParaRPr b="1" sz="135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25" y="4803175"/>
            <a:ext cx="9144000" cy="29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Our analysis reveals multi-faceted inflation drivers, emphasizing the need for targeted interventions and proactive economic management.</a:t>
            </a:r>
            <a:endParaRPr b="1"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03150"/>
            <a:ext cx="85206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The Foundation of Insight: Data Landscape and Analytical Toolkit</a:t>
            </a:r>
            <a:endParaRPr sz="2800"/>
          </a:p>
        </p:txBody>
      </p:sp>
      <p:sp>
        <p:nvSpPr>
          <p:cNvPr id="101" name="Google Shape;101;p16"/>
          <p:cNvSpPr txBox="1"/>
          <p:nvPr/>
        </p:nvSpPr>
        <p:spPr>
          <a:xfrm>
            <a:off x="311650" y="1143350"/>
            <a:ext cx="38910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Source: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Consumer Price Index (CPI) data for India, sourced from publicly available economic datasets.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Primary dataset: CPI Inflation Case Study.xlsx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11650" y="2186750"/>
            <a:ext cx="3891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Time: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Historical data spanning from January 2013 to May 2023.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481125" y="1143350"/>
            <a:ext cx="43512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Key Data Files Used: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CPI_Inflation Raw.csv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Contains granular raw data including Sector, Year, Month, Original Classification, CPI Value, and the custom Classified_As categories.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CPI_Inflation_Main.csv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Provides aggregated CPI values across various detailed categories for different sectors and time periods.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Insight 1-5.csv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(and other insight-specific sheets): Pre-processed data tailored for deriving specific insights.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11650" y="3020300"/>
            <a:ext cx="38910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Caveats: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Analysis is based on aggregated national-level data (Rural, Urban, Rural+Urban), and does not delve into specific regional or state-level variations.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481075" y="3146850"/>
            <a:ext cx="43512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Calculations Performed: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★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Month-on-Month (MoM) growth rates.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★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Year-on-Year (YoY) growth rates.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★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 CPI values for various categories.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★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coefficients between related CPI components.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-8250" y="4627725"/>
            <a:ext cx="9144000" cy="381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Robust data preparation and Excel's analytical capabilities enabled a comprehensive exploration of India's CPI trends.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66050"/>
            <a:ext cx="85206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CPI Basket: Dominant Contributors to Inflation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Analyzing the Weight of Classified Categories and Food Sub-Components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882350" y="1759563"/>
            <a:ext cx="19680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Important Insights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988425" y="1972215"/>
            <a:ext cx="5207400" cy="1045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-30694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➔"/>
            </a:pPr>
            <a:r>
              <a:rPr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"Food" consistently holds the largest share in the overall CPI calculation, underscoring its critical influence on India's inflation landscape.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94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➔"/>
            </a:pPr>
            <a:r>
              <a:rPr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Within the food basket, specific items like Spices and Meat &amp; fish show significantly higher average CPI values, indicating their disproportionate impact on food inflation.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948170" y="3336202"/>
            <a:ext cx="21459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points to consider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054238" y="3548863"/>
            <a:ext cx="5207400" cy="519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-30694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➔"/>
            </a:pPr>
            <a:r>
              <a:rPr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Supply-side factors, seasonal variations, and demand-supply gaps are crucial considerations for effectively managing food inflation.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0" y="4688575"/>
            <a:ext cx="9144000" cy="32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Food inflation, driven by specific commodities, remains the primary challenge in managing India's overall CPI.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1555"/>
          <a:stretch/>
        </p:blipFill>
        <p:spPr>
          <a:xfrm>
            <a:off x="198175" y="1368534"/>
            <a:ext cx="4210775" cy="280779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04813" y="4176325"/>
            <a:ext cx="3711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6050" lIns="56050" spcFirstLastPara="1" rIns="56050" wrap="square" tIns="5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Overall Contribution</a:t>
            </a:r>
            <a:endParaRPr sz="49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pie chart illustrates the percentage share of each broader Classified_As category (e.g., Food, Luxury, Housing, Clothing, Education, Miscellaneous, Transportation, Health, General Index) to the total CPI for a specific period (e.g., May 2023, Rural+Urban data from Insight 1.csv).</a:t>
            </a:r>
            <a:endParaRPr sz="49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950" y="1406075"/>
            <a:ext cx="4211674" cy="28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4950887" y="4290725"/>
            <a:ext cx="3126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650" lIns="53650" spcFirstLastPara="1" rIns="53650" wrap="square" tIns="5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Food Category Deep Dive </a:t>
            </a:r>
            <a:endParaRPr sz="46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donut chart provides a granular view of the average CPI values for sub-components within the "Food" category for the same period.</a:t>
            </a:r>
            <a:endParaRPr sz="46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2301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44"/>
              <a:t>The Pace of Change: Annual Inflation Dynamics in India</a:t>
            </a:r>
            <a:endParaRPr sz="3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/>
              <a:t>Tracking the Year-on-Year Growth of the General Index</a:t>
            </a:r>
            <a:endParaRPr sz="155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725" y="1512625"/>
            <a:ext cx="4662575" cy="292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630448" y="4425060"/>
            <a:ext cx="374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53750" spcFirstLastPara="1" rIns="53750" wrap="square" tIns="5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line chart displays the average CPI Value for the "General Index" (Rural + Urban combined) across the years from 2016 to 2023, sourced from Insight 2.csv.</a:t>
            </a:r>
            <a:endParaRPr sz="5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0" y="4772400"/>
            <a:ext cx="9144000" cy="2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Analyzing YoY growth reveals long-term inflationary pressures and provides insights into the effectiveness of past economic measures.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35500" y="1645763"/>
            <a:ext cx="14139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Important Insights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11700" y="1858425"/>
            <a:ext cx="3741300" cy="1164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-30694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➔"/>
            </a:pPr>
            <a:r>
              <a:rPr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Identify periods of significant acceleration or deceleration in the overall inflation rate, such as the notable increase in 2020.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94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➔"/>
            </a:pPr>
            <a:r>
              <a:rPr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Highlight specific years where growth rates deviated significantly from the preceding trend, indicating underlying economic shifts.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35500" y="3170813"/>
            <a:ext cx="15417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points to consider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11700" y="3383475"/>
            <a:ext cx="3741300" cy="867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-30694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➔"/>
            </a:pPr>
            <a:r>
              <a:rPr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Macroeconomic policies, global economic conditions, and domestic factors (e.g., supply shocks, demand changes) play a crucial role in influencing the overall price level year-on-year.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311700" y="2404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44"/>
              <a:t>Granular Volatility: Monthly Price Shifts Within the Food Basket</a:t>
            </a:r>
            <a:endParaRPr sz="3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Pinpointing Short-Term Fluctuations in Essential Food Items</a:t>
            </a:r>
            <a:endParaRPr sz="1650"/>
          </a:p>
        </p:txBody>
      </p:sp>
      <p:sp>
        <p:nvSpPr>
          <p:cNvPr id="138" name="Google Shape;138;p19"/>
          <p:cNvSpPr txBox="1"/>
          <p:nvPr/>
        </p:nvSpPr>
        <p:spPr>
          <a:xfrm>
            <a:off x="2853600" y="4792850"/>
            <a:ext cx="34368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53750" spcFirstLastPara="1" rIns="53750" wrap="square" tIns="5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charts highlight the short-term price movements and volatility within these essential categories.</a:t>
            </a:r>
            <a:endParaRPr sz="575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916261" y="1975866"/>
            <a:ext cx="5421900" cy="114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9875" lIns="99875" spcFirstLastPara="1" rIns="99875" wrap="square" tIns="99875">
            <a:noAutofit/>
          </a:bodyPr>
          <a:lstStyle/>
          <a:p>
            <a:pPr indent="-323262" lvl="0" marL="499399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Roboto"/>
              <a:buChar char="➔"/>
            </a:pPr>
            <a:r>
              <a:rPr lang="en-GB" sz="1158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Observe categories exhibiting high month-on-month volatility, such as Vegetables (e.g., 4.19% in June '22, 10.07% in July '22) and Fruits, often influenced by seasonal factors and immediate supply conditions.</a:t>
            </a:r>
            <a:endParaRPr sz="1158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262" lvl="0" marL="499399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Roboto"/>
              <a:buChar char="➔"/>
            </a:pPr>
            <a:r>
              <a:rPr lang="en-GB" sz="1158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Identify consistent upward or downward trends in particular food items, which may indicate persistent supply issues or market corrections</a:t>
            </a:r>
            <a:r>
              <a:rPr lang="en-GB" sz="1158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58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916261" y="3581973"/>
            <a:ext cx="5421900" cy="79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9875" lIns="99875" spcFirstLastPara="1" rIns="99875" wrap="square" tIns="99875">
            <a:noAutofit/>
          </a:bodyPr>
          <a:lstStyle/>
          <a:p>
            <a:pPr indent="-323262" lvl="0" marL="499399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Roboto"/>
              <a:buChar char="➔"/>
            </a:pPr>
            <a:r>
              <a:rPr lang="en-GB" sz="1158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Macroeconomic policies, global economic conditions, and domestic factors (e.g., supply shocks, demand changes) play a crucial role in influencing the overall price level year-on-year.</a:t>
            </a:r>
            <a:endParaRPr sz="1158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805838" y="3357998"/>
            <a:ext cx="2234400" cy="30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0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875" lIns="99875" spcFirstLastPara="1" rIns="99875" wrap="square" tIns="99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points to consider</a:t>
            </a:r>
            <a:endParaRPr b="1" sz="105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805838" y="1751901"/>
            <a:ext cx="2049000" cy="30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0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875" lIns="99875" spcFirstLastPara="1" rIns="99875" wrap="square" tIns="99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Important Insights</a:t>
            </a:r>
            <a:endParaRPr b="1" sz="105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75" y="1522925"/>
            <a:ext cx="6308651" cy="32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1372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Pandemic's Economic Echo: Inflationary Shifts During COVID-19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Assessing the Differential Impact on Key Sectors</a:t>
            </a:r>
            <a:endParaRPr sz="1650"/>
          </a:p>
        </p:txBody>
      </p:sp>
      <p:sp>
        <p:nvSpPr>
          <p:cNvPr id="149" name="Google Shape;149;p20"/>
          <p:cNvSpPr/>
          <p:nvPr/>
        </p:nvSpPr>
        <p:spPr>
          <a:xfrm>
            <a:off x="2074450" y="1512800"/>
            <a:ext cx="18498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Important Insights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174150" y="1725450"/>
            <a:ext cx="4895400" cy="1503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Observe the immediate and lingering effects of lockdowns: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59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➔"/>
            </a:pPr>
            <a:r>
              <a:rPr b="1"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Food:</a:t>
            </a:r>
            <a:r>
              <a:rPr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Often saw initial spikes due to supply chain disruptions and panic buying, followed by stabilization or further increases.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59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➔"/>
            </a:pPr>
            <a:r>
              <a:rPr b="1"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Health:</a:t>
            </a:r>
            <a:r>
              <a:rPr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Experienced sustained increases, reflecting heightened demand for medical services and supplies.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59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➔"/>
            </a:pPr>
            <a:r>
              <a:rPr b="1"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Housing:</a:t>
            </a:r>
            <a:r>
              <a:rPr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Showed more stable or delayed impacts, sometimes reflecting reduced demand or government interventions.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The pandemic exposed distinct vulnerabilities and resilience across different economic sectors.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074450" y="3316500"/>
            <a:ext cx="20175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points to consider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174150" y="3529150"/>
            <a:ext cx="4895400" cy="654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-30694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➔"/>
            </a:pPr>
            <a:r>
              <a:rPr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Supply chain resilience, shifts in consumer behavior (e.g., increased spending on essentials), and government relief measures played crucial roles in shaping inflation during the pandemic.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0" y="4715925"/>
            <a:ext cx="9144000" cy="2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pandemic exposed vulnerabilities and strengths in different economic sectors, influencing inflation dynamics in unique ways and highlighting the need for crisis preparedness.</a:t>
            </a:r>
            <a:endParaRPr b="1" sz="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507850" y="4360825"/>
            <a:ext cx="4128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950" lIns="76950" spcFirstLastPara="1" rIns="76950" wrap="square" tIns="7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line chart displays the Year-on-Year (YoY) growth rates for "Food," "Health," and "Housing" categories from 2014 to 2023, sourced from Insight 4.csv.</a:t>
            </a:r>
            <a:endParaRPr sz="673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1263" r="0" t="0"/>
          <a:stretch/>
        </p:blipFill>
        <p:spPr>
          <a:xfrm>
            <a:off x="1934420" y="1347475"/>
            <a:ext cx="5275157" cy="3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8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108750"/>
            <a:ext cx="85206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/>
              <a:t>Global Ripples: How Oil Prices Fuel Domestic Inflation</a:t>
            </a:r>
            <a:endParaRPr sz="2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38"/>
              <a:t>Examining Correlations Between Fuel and Related Economic Indicators</a:t>
            </a:r>
            <a:endParaRPr sz="153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00" y="1418050"/>
            <a:ext cx="4606425" cy="27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271888" y="4122025"/>
            <a:ext cx="4005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53750" spcFirstLastPara="1" rIns="53750" wrap="square" tIns="5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chart (e.g., Scatter Plot or Dual-Axis Line Chart) illustrates the relationship between "Fuel" CPI and other correlated categories such as "Transport”. The calculated correlation coefficients are explicitly stated (e.g., Fuel vs. Transport: 0.6718. The chart also shows Month-on-Month changes for Fuel and its correlated categories, demonstrating their synchronized movements.</a:t>
            </a:r>
            <a:endParaRPr sz="5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092700" y="1804750"/>
            <a:ext cx="3741300" cy="900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-313297" lvl="0" marL="47419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➔"/>
            </a:pPr>
            <a:r>
              <a:rPr lang="en-GB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 strong positive correlation (0.6718) between Fuel CPI and Transport CPI indicates that changes in fuel prices directly and significantly impact transportation costs.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5054600" y="2855250"/>
            <a:ext cx="1644000" cy="35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points to consider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5130800" y="3111325"/>
            <a:ext cx="3741300" cy="900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825" lIns="94825" spcFirstLastPara="1" rIns="94825" wrap="square" tIns="94825">
            <a:noAutofit/>
          </a:bodyPr>
          <a:lstStyle/>
          <a:p>
            <a:pPr indent="-313297" lvl="0" marL="474195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➔"/>
            </a:pPr>
            <a:r>
              <a:rPr lang="en-GB" sz="1200">
                <a:solidFill>
                  <a:schemeClr val="accent1"/>
                </a:solidFill>
              </a:rPr>
              <a:t>Global geopolitical events, crude oil supply and demand dynamics, and government taxation on fuel are critical external factors influencing domestic inflation.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0" y="4688575"/>
            <a:ext cx="9144000" cy="32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Global oil price volatility significantly impacts India's inflation, particularly through transportation costs, necessitating strategic energy policies and supply chain optimization.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976700" y="1514174"/>
            <a:ext cx="1413900" cy="35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825" lIns="94825" spcFirstLastPara="1" rIns="94825" wrap="square" tIns="94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Important Insights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