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rsonal" initials="P" lastIdx="2" clrIdx="0">
    <p:extLst>
      <p:ext uri="{19B8F6BF-5375-455C-9EA6-DF929625EA0E}">
        <p15:presenceInfo xmlns:p15="http://schemas.microsoft.com/office/powerpoint/2012/main" userId="Person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20-Dec-20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20-Dec-20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20-Dec-20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20-Dec-20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071A-F262-4FEE-AE29-EF016F66CDA0}"/>
              </a:ext>
            </a:extLst>
          </p:cNvPr>
          <p:cNvSpPr>
            <a:spLocks noGrp="1"/>
          </p:cNvSpPr>
          <p:nvPr>
            <p:ph type="title"/>
          </p:nvPr>
        </p:nvSpPr>
        <p:spPr>
          <a:xfrm>
            <a:off x="3127896" y="1188076"/>
            <a:ext cx="8072432" cy="1104363"/>
          </a:xfrm>
          <a:noFill/>
          <a:ln>
            <a:noFill/>
          </a:ln>
          <a:effectLst/>
          <a:scene3d>
            <a:camera prst="orthographicFront">
              <a:rot lat="0" lon="0" rev="0"/>
            </a:camera>
            <a:lightRig rig="brightRoom" dir="t">
              <a:rot lat="0" lon="0" rev="600000"/>
            </a:lightRig>
          </a:scene3d>
          <a:sp3d prstMaterial="metal">
            <a:bevelT w="38100" h="57150" prst="angle"/>
          </a:sp3d>
        </p:spPr>
        <p:txBody>
          <a:bodyPr>
            <a:normAutofit fontScale="90000"/>
          </a:bodyPr>
          <a:lstStyle/>
          <a:p>
            <a:pPr algn="just"/>
            <a:r>
              <a:rPr lang="en-US" dirty="0">
                <a:solidFill>
                  <a:schemeClr val="accent2">
                    <a:lumMod val="50000"/>
                  </a:schemeClr>
                </a:solidFill>
                <a:latin typeface="Arial Rounded MT Bold" panose="020F0704030504030204" pitchFamily="34" charset="0"/>
              </a:rPr>
              <a:t>“SMILE”- </a:t>
            </a:r>
            <a:r>
              <a:rPr lang="en-US" sz="3000" dirty="0">
                <a:solidFill>
                  <a:schemeClr val="accent2">
                    <a:lumMod val="50000"/>
                  </a:schemeClr>
                </a:solidFill>
                <a:latin typeface="Arial Rounded MT Bold" panose="020F0704030504030204" pitchFamily="34" charset="0"/>
              </a:rPr>
              <a:t>A FOOD, CLOTH AND	STATIONERY							DONATION WEBSITE</a:t>
            </a:r>
          </a:p>
        </p:txBody>
      </p:sp>
      <p:sp>
        <p:nvSpPr>
          <p:cNvPr id="7" name="Content Placeholder 6">
            <a:extLst>
              <a:ext uri="{FF2B5EF4-FFF2-40B4-BE49-F238E27FC236}">
                <a16:creationId xmlns:a16="http://schemas.microsoft.com/office/drawing/2014/main" id="{AE8D4E22-D127-49BC-8F57-DF2BDF658A6E}"/>
              </a:ext>
            </a:extLst>
          </p:cNvPr>
          <p:cNvSpPr>
            <a:spLocks noGrp="1"/>
          </p:cNvSpPr>
          <p:nvPr>
            <p:ph idx="1"/>
          </p:nvPr>
        </p:nvSpPr>
        <p:spPr>
          <a:xfrm>
            <a:off x="3127896" y="2550017"/>
            <a:ext cx="8072432" cy="3850782"/>
          </a:xfrm>
        </p:spPr>
        <p:txBody>
          <a:bodyPr>
            <a:normAutofit/>
          </a:bodyPr>
          <a:lstStyle/>
          <a:p>
            <a:pPr marL="457200" lvl="1" indent="0" algn="ctr">
              <a:buNone/>
            </a:pPr>
            <a:endParaRPr lang="en-US" sz="2000" dirty="0">
              <a:solidFill>
                <a:schemeClr val="tx2">
                  <a:lumMod val="75000"/>
                </a:schemeClr>
              </a:solidFill>
              <a:latin typeface="Arial Rounded MT Bold" panose="020F0704030504030204" pitchFamily="34" charset="0"/>
            </a:endParaRPr>
          </a:p>
          <a:p>
            <a:pPr marL="457200" lvl="1" indent="0" algn="ctr">
              <a:buNone/>
            </a:pPr>
            <a:r>
              <a:rPr lang="en-US" sz="2000" dirty="0">
                <a:solidFill>
                  <a:schemeClr val="tx2">
                    <a:lumMod val="75000"/>
                  </a:schemeClr>
                </a:solidFill>
                <a:latin typeface="Arial Rounded MT Bold" panose="020F0704030504030204" pitchFamily="34" charset="0"/>
              </a:rPr>
              <a:t>Presented By:</a:t>
            </a:r>
          </a:p>
          <a:p>
            <a:pPr marL="457200" lvl="1" indent="0" algn="ctr">
              <a:buNone/>
            </a:pPr>
            <a:r>
              <a:rPr lang="en-US" sz="1800" dirty="0">
                <a:solidFill>
                  <a:schemeClr val="accent1">
                    <a:lumMod val="50000"/>
                  </a:schemeClr>
                </a:solidFill>
                <a:latin typeface="Arial Rounded MT Bold" panose="020F0704030504030204" pitchFamily="34" charset="0"/>
              </a:rPr>
              <a:t>SOUMYA VERMA (18MCA010)</a:t>
            </a:r>
          </a:p>
          <a:p>
            <a:pPr marL="457200" lvl="1" indent="0" algn="ctr">
              <a:buNone/>
            </a:pPr>
            <a:r>
              <a:rPr lang="en-US" sz="2000" dirty="0">
                <a:solidFill>
                  <a:schemeClr val="tx2">
                    <a:lumMod val="75000"/>
                  </a:schemeClr>
                </a:solidFill>
                <a:latin typeface="Arial Rounded MT Bold" panose="020F0704030504030204" pitchFamily="34" charset="0"/>
              </a:rPr>
              <a:t>Under the Supervision of:</a:t>
            </a:r>
          </a:p>
          <a:p>
            <a:pPr marL="457200" lvl="1" indent="0" algn="ctr">
              <a:buNone/>
            </a:pPr>
            <a:r>
              <a:rPr lang="en-US" sz="1800" dirty="0">
                <a:solidFill>
                  <a:schemeClr val="accent1">
                    <a:lumMod val="50000"/>
                  </a:schemeClr>
                </a:solidFill>
                <a:latin typeface="Arial Rounded MT Bold" panose="020F0704030504030204" pitchFamily="34" charset="0"/>
              </a:rPr>
              <a:t>DR. MOUMITA MAJUMDAR</a:t>
            </a:r>
          </a:p>
          <a:p>
            <a:pPr marL="457200" lvl="1" indent="0" algn="ctr">
              <a:buNone/>
            </a:pPr>
            <a:r>
              <a:rPr lang="en-US" sz="1800" dirty="0">
                <a:solidFill>
                  <a:schemeClr val="tx2">
                    <a:lumMod val="75000"/>
                  </a:schemeClr>
                </a:solidFill>
                <a:latin typeface="Arial Rounded MT Bold" panose="020F0704030504030204" pitchFamily="34" charset="0"/>
              </a:rPr>
              <a:t>Professor, CSED,</a:t>
            </a:r>
          </a:p>
          <a:p>
            <a:pPr marL="457200" lvl="1" indent="0" algn="ctr">
              <a:buNone/>
            </a:pPr>
            <a:r>
              <a:rPr lang="en-US" sz="2000" dirty="0">
                <a:solidFill>
                  <a:srgbClr val="C00000"/>
                </a:solidFill>
                <a:latin typeface="Arial Rounded MT Bold" panose="020F0704030504030204" pitchFamily="34" charset="0"/>
              </a:rPr>
              <a:t>NIT AGARTALA</a:t>
            </a:r>
          </a:p>
          <a:p>
            <a:pPr marL="457200" lvl="1" indent="0" algn="ctr">
              <a:buNone/>
            </a:pPr>
            <a:endParaRPr lang="en-US" sz="2000" dirty="0">
              <a:solidFill>
                <a:srgbClr val="C00000"/>
              </a:solidFill>
              <a:latin typeface="Arial Rounded MT Bold" panose="020F0704030504030204" pitchFamily="34" charset="0"/>
            </a:endParaRPr>
          </a:p>
          <a:p>
            <a:pPr marL="457200" lvl="1" indent="0" algn="ctr">
              <a:buNone/>
            </a:pPr>
            <a:r>
              <a:rPr lang="en-US" sz="2000" dirty="0">
                <a:solidFill>
                  <a:schemeClr val="tx2">
                    <a:lumMod val="75000"/>
                  </a:schemeClr>
                </a:solidFill>
                <a:latin typeface="Arial Rounded MT Bold" panose="020F0704030504030204" pitchFamily="34" charset="0"/>
              </a:rPr>
              <a:t>20</a:t>
            </a:r>
            <a:r>
              <a:rPr lang="en-US" sz="2000" baseline="30000" dirty="0">
                <a:solidFill>
                  <a:schemeClr val="tx2">
                    <a:lumMod val="75000"/>
                  </a:schemeClr>
                </a:solidFill>
                <a:latin typeface="Arial Rounded MT Bold" panose="020F0704030504030204" pitchFamily="34" charset="0"/>
              </a:rPr>
              <a:t>th  </a:t>
            </a:r>
            <a:r>
              <a:rPr lang="en-US" sz="2000" dirty="0">
                <a:solidFill>
                  <a:schemeClr val="tx2">
                    <a:lumMod val="75000"/>
                  </a:schemeClr>
                </a:solidFill>
                <a:latin typeface="Arial Rounded MT Bold" panose="020F0704030504030204" pitchFamily="34" charset="0"/>
              </a:rPr>
              <a:t> December 2020</a:t>
            </a:r>
          </a:p>
        </p:txBody>
      </p:sp>
      <p:pic>
        <p:nvPicPr>
          <p:cNvPr id="5" name="Picture 4">
            <a:extLst>
              <a:ext uri="{FF2B5EF4-FFF2-40B4-BE49-F238E27FC236}">
                <a16:creationId xmlns:a16="http://schemas.microsoft.com/office/drawing/2014/main" id="{1A6F2332-CDEB-442A-81F8-C0EEE79B26A7}"/>
              </a:ext>
            </a:extLst>
          </p:cNvPr>
          <p:cNvPicPr>
            <a:picLocks noChangeAspect="1"/>
          </p:cNvPicPr>
          <p:nvPr/>
        </p:nvPicPr>
        <p:blipFill>
          <a:blip r:embed="rId2"/>
          <a:stretch>
            <a:fillRect/>
          </a:stretch>
        </p:blipFill>
        <p:spPr>
          <a:xfrm>
            <a:off x="991672" y="199623"/>
            <a:ext cx="1823553" cy="1976907"/>
          </a:xfrm>
          <a:prstGeom prst="rect">
            <a:avLst/>
          </a:prstGeom>
        </p:spPr>
      </p:pic>
    </p:spTree>
    <p:extLst>
      <p:ext uri="{BB962C8B-B14F-4D97-AF65-F5344CB8AC3E}">
        <p14:creationId xmlns:p14="http://schemas.microsoft.com/office/powerpoint/2010/main" val="256781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1113-5C2E-4776-A4D0-70E039EC2129}"/>
              </a:ext>
            </a:extLst>
          </p:cNvPr>
          <p:cNvSpPr>
            <a:spLocks noGrp="1"/>
          </p:cNvSpPr>
          <p:nvPr>
            <p:ph type="title"/>
          </p:nvPr>
        </p:nvSpPr>
        <p:spPr>
          <a:xfrm>
            <a:off x="677334" y="609600"/>
            <a:ext cx="8596668" cy="566057"/>
          </a:xfrm>
        </p:spPr>
        <p:txBody>
          <a:bodyPr>
            <a:normAutofit/>
          </a:bodyPr>
          <a:lstStyle/>
          <a:p>
            <a:r>
              <a:rPr lang="en-US" sz="2400" dirty="0">
                <a:solidFill>
                  <a:schemeClr val="tx2">
                    <a:lumMod val="75000"/>
                  </a:schemeClr>
                </a:solidFill>
                <a:latin typeface="Arial Rounded MT Bold" panose="020F0704030504030204" pitchFamily="34" charset="0"/>
              </a:rPr>
              <a:t>4.) DONOR DETAILS PAGE</a:t>
            </a:r>
          </a:p>
        </p:txBody>
      </p:sp>
      <p:pic>
        <p:nvPicPr>
          <p:cNvPr id="5" name="Content Placeholder 4">
            <a:extLst>
              <a:ext uri="{FF2B5EF4-FFF2-40B4-BE49-F238E27FC236}">
                <a16:creationId xmlns:a16="http://schemas.microsoft.com/office/drawing/2014/main" id="{A26B08B9-33F0-4586-B6E2-FA19BFA74249}"/>
              </a:ext>
            </a:extLst>
          </p:cNvPr>
          <p:cNvPicPr>
            <a:picLocks noGrp="1" noChangeAspect="1"/>
          </p:cNvPicPr>
          <p:nvPr>
            <p:ph idx="1"/>
          </p:nvPr>
        </p:nvPicPr>
        <p:blipFill>
          <a:blip r:embed="rId2"/>
          <a:stretch>
            <a:fillRect/>
          </a:stretch>
        </p:blipFill>
        <p:spPr>
          <a:xfrm>
            <a:off x="893030" y="1306513"/>
            <a:ext cx="8789866" cy="4941887"/>
          </a:xfrm>
        </p:spPr>
      </p:pic>
    </p:spTree>
    <p:extLst>
      <p:ext uri="{BB962C8B-B14F-4D97-AF65-F5344CB8AC3E}">
        <p14:creationId xmlns:p14="http://schemas.microsoft.com/office/powerpoint/2010/main" val="2711730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8C81-6BC6-4B57-AD9A-B38FCFBC1E5F}"/>
              </a:ext>
            </a:extLst>
          </p:cNvPr>
          <p:cNvSpPr>
            <a:spLocks noGrp="1"/>
          </p:cNvSpPr>
          <p:nvPr>
            <p:ph type="title"/>
          </p:nvPr>
        </p:nvSpPr>
        <p:spPr>
          <a:xfrm>
            <a:off x="677334" y="609600"/>
            <a:ext cx="8596668" cy="551543"/>
          </a:xfrm>
        </p:spPr>
        <p:txBody>
          <a:bodyPr>
            <a:normAutofit/>
          </a:bodyPr>
          <a:lstStyle/>
          <a:p>
            <a:r>
              <a:rPr lang="en-US" sz="2400" dirty="0">
                <a:solidFill>
                  <a:schemeClr val="tx2">
                    <a:lumMod val="75000"/>
                  </a:schemeClr>
                </a:solidFill>
                <a:latin typeface="Arial Rounded MT Bold" panose="020F0704030504030204" pitchFamily="34" charset="0"/>
              </a:rPr>
              <a:t>5.) THANK YOU DONOR PAGE</a:t>
            </a:r>
          </a:p>
        </p:txBody>
      </p:sp>
      <p:pic>
        <p:nvPicPr>
          <p:cNvPr id="5" name="Content Placeholder 4">
            <a:extLst>
              <a:ext uri="{FF2B5EF4-FFF2-40B4-BE49-F238E27FC236}">
                <a16:creationId xmlns:a16="http://schemas.microsoft.com/office/drawing/2014/main" id="{F9051D84-C191-4AF1-A0B4-3C7B826EE4CE}"/>
              </a:ext>
            </a:extLst>
          </p:cNvPr>
          <p:cNvPicPr>
            <a:picLocks noGrp="1" noChangeAspect="1"/>
          </p:cNvPicPr>
          <p:nvPr>
            <p:ph idx="1"/>
          </p:nvPr>
        </p:nvPicPr>
        <p:blipFill>
          <a:blip r:embed="rId2"/>
          <a:stretch>
            <a:fillRect/>
          </a:stretch>
        </p:blipFill>
        <p:spPr>
          <a:xfrm>
            <a:off x="842268" y="1393824"/>
            <a:ext cx="9012932" cy="4854575"/>
          </a:xfrm>
        </p:spPr>
      </p:pic>
    </p:spTree>
    <p:extLst>
      <p:ext uri="{BB962C8B-B14F-4D97-AF65-F5344CB8AC3E}">
        <p14:creationId xmlns:p14="http://schemas.microsoft.com/office/powerpoint/2010/main" val="44438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7433-792A-4FCC-98E4-0E9A8044FFCF}"/>
              </a:ext>
            </a:extLst>
          </p:cNvPr>
          <p:cNvSpPr>
            <a:spLocks noGrp="1"/>
          </p:cNvSpPr>
          <p:nvPr>
            <p:ph type="title"/>
          </p:nvPr>
        </p:nvSpPr>
        <p:spPr>
          <a:xfrm>
            <a:off x="677334" y="609601"/>
            <a:ext cx="8596668" cy="508000"/>
          </a:xfrm>
        </p:spPr>
        <p:txBody>
          <a:bodyPr>
            <a:normAutofit/>
          </a:bodyPr>
          <a:lstStyle/>
          <a:p>
            <a:r>
              <a:rPr lang="en-US" sz="2400" dirty="0">
                <a:solidFill>
                  <a:schemeClr val="tx2">
                    <a:lumMod val="75000"/>
                  </a:schemeClr>
                </a:solidFill>
                <a:latin typeface="Arial Rounded MT Bold" panose="020F0704030504030204" pitchFamily="34" charset="0"/>
              </a:rPr>
              <a:t>6.) DONATED ITEM PAGE </a:t>
            </a:r>
          </a:p>
        </p:txBody>
      </p:sp>
      <p:pic>
        <p:nvPicPr>
          <p:cNvPr id="5" name="Content Placeholder 4">
            <a:extLst>
              <a:ext uri="{FF2B5EF4-FFF2-40B4-BE49-F238E27FC236}">
                <a16:creationId xmlns:a16="http://schemas.microsoft.com/office/drawing/2014/main" id="{5D8DB905-1CFE-42BB-923D-46B1470391B5}"/>
              </a:ext>
            </a:extLst>
          </p:cNvPr>
          <p:cNvPicPr>
            <a:picLocks noGrp="1" noChangeAspect="1"/>
          </p:cNvPicPr>
          <p:nvPr>
            <p:ph idx="1"/>
          </p:nvPr>
        </p:nvPicPr>
        <p:blipFill>
          <a:blip r:embed="rId2"/>
          <a:stretch>
            <a:fillRect/>
          </a:stretch>
        </p:blipFill>
        <p:spPr>
          <a:xfrm>
            <a:off x="854974" y="1408113"/>
            <a:ext cx="9116339" cy="5021716"/>
          </a:xfrm>
        </p:spPr>
      </p:pic>
    </p:spTree>
    <p:extLst>
      <p:ext uri="{BB962C8B-B14F-4D97-AF65-F5344CB8AC3E}">
        <p14:creationId xmlns:p14="http://schemas.microsoft.com/office/powerpoint/2010/main" val="193910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F4BA-803B-4D31-B452-461243C85DC5}"/>
              </a:ext>
            </a:extLst>
          </p:cNvPr>
          <p:cNvSpPr>
            <a:spLocks noGrp="1"/>
          </p:cNvSpPr>
          <p:nvPr>
            <p:ph type="title"/>
          </p:nvPr>
        </p:nvSpPr>
        <p:spPr>
          <a:xfrm>
            <a:off x="677334" y="609600"/>
            <a:ext cx="8596668" cy="464457"/>
          </a:xfrm>
        </p:spPr>
        <p:txBody>
          <a:bodyPr>
            <a:normAutofit/>
          </a:bodyPr>
          <a:lstStyle/>
          <a:p>
            <a:r>
              <a:rPr lang="en-US" sz="2400" dirty="0">
                <a:solidFill>
                  <a:schemeClr val="tx2">
                    <a:lumMod val="75000"/>
                  </a:schemeClr>
                </a:solidFill>
                <a:latin typeface="Arial Rounded MT Bold" panose="020F0704030504030204" pitchFamily="34" charset="0"/>
              </a:rPr>
              <a:t>7.) RECEIVER DETAILS PAGE</a:t>
            </a:r>
          </a:p>
        </p:txBody>
      </p:sp>
      <p:pic>
        <p:nvPicPr>
          <p:cNvPr id="5" name="Content Placeholder 4">
            <a:extLst>
              <a:ext uri="{FF2B5EF4-FFF2-40B4-BE49-F238E27FC236}">
                <a16:creationId xmlns:a16="http://schemas.microsoft.com/office/drawing/2014/main" id="{8340569D-2DE6-4CD1-A58D-AE60973D8E96}"/>
              </a:ext>
            </a:extLst>
          </p:cNvPr>
          <p:cNvPicPr>
            <a:picLocks noGrp="1" noChangeAspect="1"/>
          </p:cNvPicPr>
          <p:nvPr>
            <p:ph idx="1"/>
          </p:nvPr>
        </p:nvPicPr>
        <p:blipFill>
          <a:blip r:embed="rId2"/>
          <a:stretch>
            <a:fillRect/>
          </a:stretch>
        </p:blipFill>
        <p:spPr>
          <a:xfrm>
            <a:off x="777325" y="1320800"/>
            <a:ext cx="9295589" cy="5080000"/>
          </a:xfrm>
        </p:spPr>
      </p:pic>
    </p:spTree>
    <p:extLst>
      <p:ext uri="{BB962C8B-B14F-4D97-AF65-F5344CB8AC3E}">
        <p14:creationId xmlns:p14="http://schemas.microsoft.com/office/powerpoint/2010/main" val="4276931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62D9-4F79-4D3A-B105-C25942B76435}"/>
              </a:ext>
            </a:extLst>
          </p:cNvPr>
          <p:cNvSpPr>
            <a:spLocks noGrp="1"/>
          </p:cNvSpPr>
          <p:nvPr>
            <p:ph type="title"/>
          </p:nvPr>
        </p:nvSpPr>
        <p:spPr>
          <a:xfrm>
            <a:off x="677334" y="609600"/>
            <a:ext cx="8596668" cy="580571"/>
          </a:xfrm>
        </p:spPr>
        <p:txBody>
          <a:bodyPr>
            <a:normAutofit/>
          </a:bodyPr>
          <a:lstStyle/>
          <a:p>
            <a:r>
              <a:rPr lang="en-US" sz="2400" dirty="0">
                <a:solidFill>
                  <a:schemeClr val="tx2">
                    <a:lumMod val="75000"/>
                  </a:schemeClr>
                </a:solidFill>
                <a:latin typeface="Arial Rounded MT Bold" panose="020F0704030504030204" pitchFamily="34" charset="0"/>
              </a:rPr>
              <a:t>8.) THANK YOU RECEIVER PAGE</a:t>
            </a:r>
          </a:p>
        </p:txBody>
      </p:sp>
      <p:pic>
        <p:nvPicPr>
          <p:cNvPr id="5" name="Content Placeholder 4">
            <a:extLst>
              <a:ext uri="{FF2B5EF4-FFF2-40B4-BE49-F238E27FC236}">
                <a16:creationId xmlns:a16="http://schemas.microsoft.com/office/drawing/2014/main" id="{B3DB2FCB-2175-42F9-A455-5FEB4D3FADED}"/>
              </a:ext>
            </a:extLst>
          </p:cNvPr>
          <p:cNvPicPr>
            <a:picLocks noGrp="1" noChangeAspect="1"/>
          </p:cNvPicPr>
          <p:nvPr>
            <p:ph idx="1"/>
          </p:nvPr>
        </p:nvPicPr>
        <p:blipFill>
          <a:blip r:embed="rId2"/>
          <a:stretch>
            <a:fillRect/>
          </a:stretch>
        </p:blipFill>
        <p:spPr>
          <a:xfrm>
            <a:off x="677863" y="1199792"/>
            <a:ext cx="9511166" cy="5230037"/>
          </a:xfrm>
        </p:spPr>
      </p:pic>
    </p:spTree>
    <p:extLst>
      <p:ext uri="{BB962C8B-B14F-4D97-AF65-F5344CB8AC3E}">
        <p14:creationId xmlns:p14="http://schemas.microsoft.com/office/powerpoint/2010/main" val="5255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A3FA-D32F-43C6-A78B-CB5C7F400B1B}"/>
              </a:ext>
            </a:extLst>
          </p:cNvPr>
          <p:cNvSpPr>
            <a:spLocks noGrp="1"/>
          </p:cNvSpPr>
          <p:nvPr>
            <p:ph type="title"/>
          </p:nvPr>
        </p:nvSpPr>
        <p:spPr>
          <a:xfrm>
            <a:off x="677334" y="609601"/>
            <a:ext cx="8596668" cy="943428"/>
          </a:xfrm>
        </p:spPr>
        <p:txBody>
          <a:bodyPr>
            <a:noAutofit/>
          </a:bodyPr>
          <a:lstStyle/>
          <a:p>
            <a:r>
              <a:rPr lang="en-US" sz="2400" dirty="0">
                <a:solidFill>
                  <a:schemeClr val="tx2">
                    <a:lumMod val="75000"/>
                  </a:schemeClr>
                </a:solidFill>
                <a:latin typeface="Arial Rounded MT Bold" panose="020F0704030504030204" pitchFamily="34" charset="0"/>
              </a:rPr>
              <a:t>9.) DATABASE SNAPSHOTS</a:t>
            </a:r>
            <a:br>
              <a:rPr lang="en-US" sz="2400" dirty="0">
                <a:solidFill>
                  <a:schemeClr val="tx2">
                    <a:lumMod val="75000"/>
                  </a:schemeClr>
                </a:solidFill>
                <a:latin typeface="Arial Rounded MT Bold" panose="020F0704030504030204" pitchFamily="34" charset="0"/>
              </a:rPr>
            </a:br>
            <a:r>
              <a:rPr lang="en-US" sz="2400" dirty="0">
                <a:solidFill>
                  <a:schemeClr val="tx2">
                    <a:lumMod val="75000"/>
                  </a:schemeClr>
                </a:solidFill>
                <a:latin typeface="Arial Rounded MT Bold" panose="020F0704030504030204" pitchFamily="34" charset="0"/>
              </a:rPr>
              <a:t>		I.) Registered Users Database</a:t>
            </a:r>
            <a:br>
              <a:rPr lang="en-US" sz="2400" dirty="0">
                <a:solidFill>
                  <a:schemeClr val="tx2">
                    <a:lumMod val="75000"/>
                  </a:schemeClr>
                </a:solidFill>
                <a:latin typeface="Arial Rounded MT Bold" panose="020F0704030504030204" pitchFamily="34" charset="0"/>
              </a:rPr>
            </a:br>
            <a:endParaRPr lang="en-US" sz="2400" dirty="0">
              <a:solidFill>
                <a:schemeClr val="tx2">
                  <a:lumMod val="75000"/>
                </a:schemeClr>
              </a:solidFill>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238D6C79-8D69-4A17-8FC6-2F1363C2D322}"/>
              </a:ext>
            </a:extLst>
          </p:cNvPr>
          <p:cNvPicPr>
            <a:picLocks noGrp="1" noChangeAspect="1"/>
          </p:cNvPicPr>
          <p:nvPr>
            <p:ph idx="1"/>
          </p:nvPr>
        </p:nvPicPr>
        <p:blipFill>
          <a:blip r:embed="rId2"/>
          <a:stretch>
            <a:fillRect/>
          </a:stretch>
        </p:blipFill>
        <p:spPr>
          <a:xfrm>
            <a:off x="983448" y="1552575"/>
            <a:ext cx="8958838" cy="4891768"/>
          </a:xfrm>
        </p:spPr>
      </p:pic>
    </p:spTree>
    <p:extLst>
      <p:ext uri="{BB962C8B-B14F-4D97-AF65-F5344CB8AC3E}">
        <p14:creationId xmlns:p14="http://schemas.microsoft.com/office/powerpoint/2010/main" val="133223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9152-307B-4D38-957C-1B171CFAA5EF}"/>
              </a:ext>
            </a:extLst>
          </p:cNvPr>
          <p:cNvSpPr>
            <a:spLocks noGrp="1"/>
          </p:cNvSpPr>
          <p:nvPr>
            <p:ph type="title"/>
          </p:nvPr>
        </p:nvSpPr>
        <p:spPr>
          <a:xfrm>
            <a:off x="677334" y="609600"/>
            <a:ext cx="8596668" cy="566057"/>
          </a:xfrm>
        </p:spPr>
        <p:txBody>
          <a:bodyPr>
            <a:normAutofit/>
          </a:bodyPr>
          <a:lstStyle/>
          <a:p>
            <a:r>
              <a:rPr lang="en-US" sz="2400" dirty="0">
                <a:solidFill>
                  <a:schemeClr val="tx2">
                    <a:lumMod val="75000"/>
                  </a:schemeClr>
                </a:solidFill>
                <a:latin typeface="Arial Rounded MT Bold" panose="020F0704030504030204" pitchFamily="34" charset="0"/>
              </a:rPr>
              <a:t>II.) Donor Database</a:t>
            </a:r>
            <a:endParaRPr lang="en-US" sz="2400" dirty="0"/>
          </a:p>
        </p:txBody>
      </p:sp>
      <p:pic>
        <p:nvPicPr>
          <p:cNvPr id="5" name="Content Placeholder 4">
            <a:extLst>
              <a:ext uri="{FF2B5EF4-FFF2-40B4-BE49-F238E27FC236}">
                <a16:creationId xmlns:a16="http://schemas.microsoft.com/office/drawing/2014/main" id="{CEF090EA-A61C-4680-ABEC-A98980C2A306}"/>
              </a:ext>
            </a:extLst>
          </p:cNvPr>
          <p:cNvPicPr>
            <a:picLocks noGrp="1" noChangeAspect="1"/>
          </p:cNvPicPr>
          <p:nvPr>
            <p:ph idx="1"/>
          </p:nvPr>
        </p:nvPicPr>
        <p:blipFill>
          <a:blip r:embed="rId2"/>
          <a:stretch>
            <a:fillRect/>
          </a:stretch>
        </p:blipFill>
        <p:spPr>
          <a:xfrm>
            <a:off x="829562" y="1379538"/>
            <a:ext cx="9315924" cy="5108348"/>
          </a:xfrm>
        </p:spPr>
      </p:pic>
    </p:spTree>
    <p:extLst>
      <p:ext uri="{BB962C8B-B14F-4D97-AF65-F5344CB8AC3E}">
        <p14:creationId xmlns:p14="http://schemas.microsoft.com/office/powerpoint/2010/main" val="229377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A791-8CF6-41D9-929F-546B6609AD79}"/>
              </a:ext>
            </a:extLst>
          </p:cNvPr>
          <p:cNvSpPr>
            <a:spLocks noGrp="1"/>
          </p:cNvSpPr>
          <p:nvPr>
            <p:ph type="title"/>
          </p:nvPr>
        </p:nvSpPr>
        <p:spPr>
          <a:xfrm>
            <a:off x="677334" y="609600"/>
            <a:ext cx="8596668" cy="624114"/>
          </a:xfrm>
        </p:spPr>
        <p:txBody>
          <a:bodyPr>
            <a:normAutofit/>
          </a:bodyPr>
          <a:lstStyle/>
          <a:p>
            <a:r>
              <a:rPr lang="en-US" sz="2400" dirty="0">
                <a:solidFill>
                  <a:schemeClr val="tx2">
                    <a:lumMod val="75000"/>
                  </a:schemeClr>
                </a:solidFill>
                <a:latin typeface="Arial Rounded MT Bold" panose="020F0704030504030204" pitchFamily="34" charset="0"/>
              </a:rPr>
              <a:t>I.) Rec Database( i.e., receiver’s database)</a:t>
            </a:r>
            <a:endParaRPr lang="en-US" sz="2400" dirty="0"/>
          </a:p>
        </p:txBody>
      </p:sp>
      <p:pic>
        <p:nvPicPr>
          <p:cNvPr id="5" name="Content Placeholder 4">
            <a:extLst>
              <a:ext uri="{FF2B5EF4-FFF2-40B4-BE49-F238E27FC236}">
                <a16:creationId xmlns:a16="http://schemas.microsoft.com/office/drawing/2014/main" id="{EBDA17B4-F70C-431E-87BD-4F83567FA590}"/>
              </a:ext>
            </a:extLst>
          </p:cNvPr>
          <p:cNvPicPr>
            <a:picLocks noGrp="1" noChangeAspect="1"/>
          </p:cNvPicPr>
          <p:nvPr>
            <p:ph idx="1"/>
          </p:nvPr>
        </p:nvPicPr>
        <p:blipFill>
          <a:blip r:embed="rId2"/>
          <a:stretch>
            <a:fillRect/>
          </a:stretch>
        </p:blipFill>
        <p:spPr>
          <a:xfrm>
            <a:off x="842268" y="1233714"/>
            <a:ext cx="9419332" cy="5123543"/>
          </a:xfrm>
        </p:spPr>
      </p:pic>
    </p:spTree>
    <p:extLst>
      <p:ext uri="{BB962C8B-B14F-4D97-AF65-F5344CB8AC3E}">
        <p14:creationId xmlns:p14="http://schemas.microsoft.com/office/powerpoint/2010/main" val="244812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3F8F-91B1-44E0-82FB-8368D2736F58}"/>
              </a:ext>
            </a:extLst>
          </p:cNvPr>
          <p:cNvSpPr>
            <a:spLocks noGrp="1"/>
          </p:cNvSpPr>
          <p:nvPr>
            <p:ph type="title"/>
          </p:nvPr>
        </p:nvSpPr>
        <p:spPr>
          <a:xfrm>
            <a:off x="677334" y="347731"/>
            <a:ext cx="8596668" cy="682580"/>
          </a:xfrm>
        </p:spPr>
        <p:txBody>
          <a:bodyPr/>
          <a:lstStyle/>
          <a:p>
            <a:pPr algn="ctr"/>
            <a:r>
              <a:rPr lang="en-US" dirty="0">
                <a:solidFill>
                  <a:schemeClr val="tx2">
                    <a:lumMod val="75000"/>
                  </a:schemeClr>
                </a:solidFill>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53B89944-F832-4DED-830A-93ACD065559B}"/>
              </a:ext>
            </a:extLst>
          </p:cNvPr>
          <p:cNvSpPr>
            <a:spLocks noGrp="1"/>
          </p:cNvSpPr>
          <p:nvPr>
            <p:ph idx="1"/>
          </p:nvPr>
        </p:nvSpPr>
        <p:spPr>
          <a:xfrm>
            <a:off x="677333" y="1146220"/>
            <a:ext cx="10166678" cy="5525036"/>
          </a:xfrm>
        </p:spPr>
        <p:txBody>
          <a:bodyPr>
            <a:noAutofit/>
          </a:bodyPr>
          <a:lstStyle/>
          <a:p>
            <a:pPr marL="0" indent="0" algn="just">
              <a:lnSpc>
                <a:spcPct val="150000"/>
              </a:lnSpc>
              <a:buNone/>
            </a:pPr>
            <a:r>
              <a:rPr lang="en-US" sz="2000" b="0" i="0" u="none" strike="noStrike" baseline="0" dirty="0">
                <a:latin typeface="Arial Rounded MT Bold" panose="020F0704030504030204" pitchFamily="34" charset="0"/>
              </a:rPr>
              <a:t>In this era of technology many of the routine works have become a lot easier. And the technology advancements once again proved itself worthy during Covid-19 pandemic situation as all over the world more than 70% of the people are working from home and are taking advantages of the online services. This is much required for keeping ourself and others safe avoiding going out of our home unnecessarily. In this pandemic many of the people like: daily wage workers, homeless and rag pickers, etc. remains helpless and might need our help for fulfilling their basic necessity of daily life, such as Food, Cloths, or Stationery items for their children’s education. So, in order to provide them with all these necessary items we can help them sitting in home by using the online website for donations. Thus, keeping ourself and them safe.</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001953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F34F-B1A1-48B3-A9AE-3A383CA8E48A}"/>
              </a:ext>
            </a:extLst>
          </p:cNvPr>
          <p:cNvSpPr>
            <a:spLocks noGrp="1"/>
          </p:cNvSpPr>
          <p:nvPr>
            <p:ph type="title"/>
          </p:nvPr>
        </p:nvSpPr>
        <p:spPr>
          <a:xfrm>
            <a:off x="677334" y="609600"/>
            <a:ext cx="8596668" cy="768439"/>
          </a:xfrm>
        </p:spPr>
        <p:txBody>
          <a:bodyPr/>
          <a:lstStyle/>
          <a:p>
            <a:pPr algn="ctr"/>
            <a:r>
              <a:rPr lang="en-US" dirty="0"/>
              <a:t>	</a:t>
            </a:r>
            <a:r>
              <a:rPr lang="en-US" dirty="0">
                <a:solidFill>
                  <a:schemeClr val="tx2">
                    <a:lumMod val="75000"/>
                  </a:schemeClr>
                </a:solidFill>
                <a:latin typeface="Arial Rounded MT Bold" panose="020F0704030504030204" pitchFamily="34" charset="0"/>
              </a:rPr>
              <a:t>REFERENCES</a:t>
            </a:r>
            <a:endParaRPr lang="en-US" dirty="0"/>
          </a:p>
        </p:txBody>
      </p:sp>
      <p:sp>
        <p:nvSpPr>
          <p:cNvPr id="3" name="Content Placeholder 2">
            <a:extLst>
              <a:ext uri="{FF2B5EF4-FFF2-40B4-BE49-F238E27FC236}">
                <a16:creationId xmlns:a16="http://schemas.microsoft.com/office/drawing/2014/main" id="{50D2E5F9-D884-4A63-A8D1-88BCFC944BA1}"/>
              </a:ext>
            </a:extLst>
          </p:cNvPr>
          <p:cNvSpPr>
            <a:spLocks noGrp="1"/>
          </p:cNvSpPr>
          <p:nvPr>
            <p:ph idx="1"/>
          </p:nvPr>
        </p:nvSpPr>
        <p:spPr>
          <a:xfrm>
            <a:off x="677333" y="1545465"/>
            <a:ext cx="9342429" cy="4702935"/>
          </a:xfrm>
        </p:spPr>
        <p:txBody>
          <a:bodyPr>
            <a:normAutofit/>
          </a:bodyPr>
          <a:lstStyle/>
          <a:p>
            <a:pPr algn="l">
              <a:buFont typeface="Wingdings" panose="05000000000000000000" pitchFamily="2" charset="2"/>
              <a:buChar char="v"/>
            </a:pPr>
            <a:r>
              <a:rPr lang="en-US" sz="2400" b="0" i="0" u="none" strike="noStrike" baseline="0" dirty="0">
                <a:solidFill>
                  <a:srgbClr val="000000"/>
                </a:solidFill>
                <a:latin typeface="Arial Rounded MT Bold" panose="020F0704030504030204" pitchFamily="34" charset="0"/>
              </a:rPr>
              <a:t>BOOKS:</a:t>
            </a:r>
          </a:p>
          <a:p>
            <a:pPr lvl="1">
              <a:buFont typeface="Wingdings" panose="05000000000000000000" pitchFamily="2" charset="2"/>
              <a:buChar char="Ø"/>
            </a:pPr>
            <a:r>
              <a:rPr lang="en-US" sz="2400" b="0" i="0" u="none" strike="noStrike" baseline="0" dirty="0">
                <a:solidFill>
                  <a:srgbClr val="000000"/>
                </a:solidFill>
                <a:latin typeface="Arial Rounded MT Bold" panose="020F0704030504030204" pitchFamily="34" charset="0"/>
              </a:rPr>
              <a:t>PHP: The Complete Reference</a:t>
            </a:r>
          </a:p>
          <a:p>
            <a:pPr lvl="1">
              <a:buFont typeface="Wingdings" panose="05000000000000000000" pitchFamily="2" charset="2"/>
              <a:buChar char="Ø"/>
            </a:pPr>
            <a:r>
              <a:rPr lang="en-US" sz="2400" b="0" i="0" u="none" strike="noStrike" baseline="0" dirty="0">
                <a:solidFill>
                  <a:srgbClr val="000000"/>
                </a:solidFill>
                <a:latin typeface="Arial Rounded MT Bold" panose="020F0704030504030204" pitchFamily="34" charset="0"/>
              </a:rPr>
              <a:t>HTML and CSS: The Complete Reference</a:t>
            </a:r>
          </a:p>
          <a:p>
            <a:pPr lvl="1">
              <a:buFont typeface="Wingdings" panose="05000000000000000000" pitchFamily="2" charset="2"/>
              <a:buChar char="Ø"/>
            </a:pPr>
            <a:r>
              <a:rPr lang="en-US" sz="2400" b="0" i="0" u="none" strike="noStrike" baseline="0" dirty="0">
                <a:solidFill>
                  <a:srgbClr val="000000"/>
                </a:solidFill>
                <a:latin typeface="Arial Rounded MT Bold" panose="020F0704030504030204" pitchFamily="34" charset="0"/>
              </a:rPr>
              <a:t>Software-engineering: Rajib Mall</a:t>
            </a:r>
          </a:p>
          <a:p>
            <a:pPr marL="457200" lvl="1" indent="0">
              <a:buNone/>
            </a:pPr>
            <a:endParaRPr lang="en-US" sz="2400" b="0" i="0" u="none" strike="noStrike" baseline="0" dirty="0">
              <a:solidFill>
                <a:srgbClr val="000000"/>
              </a:solidFill>
              <a:latin typeface="Arial Rounded MT Bold" panose="020F0704030504030204" pitchFamily="34" charset="0"/>
            </a:endParaRPr>
          </a:p>
          <a:p>
            <a:pPr algn="l">
              <a:buFont typeface="Wingdings" panose="05000000000000000000" pitchFamily="2" charset="2"/>
              <a:buChar char="v"/>
            </a:pPr>
            <a:r>
              <a:rPr lang="en-US" sz="2400" b="0" i="0" u="none" strike="noStrike" baseline="0" dirty="0">
                <a:solidFill>
                  <a:srgbClr val="000000"/>
                </a:solidFill>
                <a:latin typeface="Arial Rounded MT Bold" panose="020F0704030504030204" pitchFamily="34" charset="0"/>
              </a:rPr>
              <a:t>WEBSITES:</a:t>
            </a:r>
          </a:p>
          <a:p>
            <a:pPr lvl="1">
              <a:buFont typeface="Wingdings" panose="05000000000000000000" pitchFamily="2" charset="2"/>
              <a:buChar char="Ø"/>
            </a:pPr>
            <a:r>
              <a:rPr lang="en-US" sz="2400" b="0" i="0" u="none" strike="noStrike" baseline="0" dirty="0">
                <a:solidFill>
                  <a:srgbClr val="0000FF"/>
                </a:solidFill>
                <a:latin typeface="Arial Rounded MT Bold" panose="020F0704030504030204" pitchFamily="34" charset="0"/>
              </a:rPr>
              <a:t>https://www.W3Schools.com</a:t>
            </a:r>
          </a:p>
          <a:p>
            <a:pPr lvl="1">
              <a:buFont typeface="Wingdings" panose="05000000000000000000" pitchFamily="2" charset="2"/>
              <a:buChar char="Ø"/>
            </a:pPr>
            <a:r>
              <a:rPr lang="en-US" sz="2400" b="0" i="0" u="none" strike="noStrike" baseline="0" dirty="0">
                <a:solidFill>
                  <a:srgbClr val="0000FF"/>
                </a:solidFill>
                <a:latin typeface="Arial Rounded MT Bold" panose="020F0704030504030204" pitchFamily="34" charset="0"/>
              </a:rPr>
              <a:t>https://www.tutorialspoint.com</a:t>
            </a:r>
          </a:p>
          <a:p>
            <a:pPr lvl="1">
              <a:buFont typeface="Wingdings" panose="05000000000000000000" pitchFamily="2" charset="2"/>
              <a:buChar char="Ø"/>
            </a:pPr>
            <a:r>
              <a:rPr lang="en-US" sz="2400" b="0" i="0" u="none" strike="noStrike" baseline="0" dirty="0">
                <a:solidFill>
                  <a:srgbClr val="0000FF"/>
                </a:solidFill>
                <a:latin typeface="Arial Rounded MT Bold" panose="020F0704030504030204" pitchFamily="34" charset="0"/>
              </a:rPr>
              <a:t>https://www.geeksforgeeks.org/</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219308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8672-16DA-4A1A-AD07-A53FD4DED950}"/>
              </a:ext>
            </a:extLst>
          </p:cNvPr>
          <p:cNvSpPr>
            <a:spLocks noGrp="1"/>
          </p:cNvSpPr>
          <p:nvPr>
            <p:ph type="title"/>
          </p:nvPr>
        </p:nvSpPr>
        <p:spPr>
          <a:xfrm>
            <a:off x="677334" y="609600"/>
            <a:ext cx="8596668" cy="1103086"/>
          </a:xfrm>
        </p:spPr>
        <p:txBody>
          <a:bodyPr/>
          <a:lstStyle/>
          <a:p>
            <a:pPr algn="ctr"/>
            <a:r>
              <a:rPr lang="en-US" dirty="0">
                <a:solidFill>
                  <a:schemeClr val="tx2">
                    <a:lumMod val="75000"/>
                  </a:schemeClr>
                </a:solidFill>
                <a:latin typeface="Arial Rounded MT Bold" panose="020F0704030504030204" pitchFamily="34" charset="0"/>
              </a:rPr>
              <a:t>OUTLINE</a:t>
            </a:r>
          </a:p>
        </p:txBody>
      </p:sp>
      <p:sp>
        <p:nvSpPr>
          <p:cNvPr id="3" name="Content Placeholder 2">
            <a:extLst>
              <a:ext uri="{FF2B5EF4-FFF2-40B4-BE49-F238E27FC236}">
                <a16:creationId xmlns:a16="http://schemas.microsoft.com/office/drawing/2014/main" id="{3CE3A030-3B67-4A53-A8A6-1DAE9607BF68}"/>
              </a:ext>
            </a:extLst>
          </p:cNvPr>
          <p:cNvSpPr>
            <a:spLocks noGrp="1"/>
          </p:cNvSpPr>
          <p:nvPr>
            <p:ph idx="1"/>
          </p:nvPr>
        </p:nvSpPr>
        <p:spPr>
          <a:xfrm>
            <a:off x="677334" y="1712686"/>
            <a:ext cx="8596668" cy="4328677"/>
          </a:xfrm>
        </p:spPr>
        <p:txBody>
          <a:bodyPr>
            <a:normAutofit/>
          </a:bodyPr>
          <a:lstStyle/>
          <a:p>
            <a:pPr lvl="1">
              <a:buFont typeface="Wingdings" panose="05000000000000000000" pitchFamily="2" charset="2"/>
              <a:buChar char="v"/>
            </a:pPr>
            <a:endParaRPr lang="en-US" sz="2400" dirty="0">
              <a:solidFill>
                <a:schemeClr val="tx2">
                  <a:lumMod val="75000"/>
                </a:schemeClr>
              </a:solidFill>
              <a:latin typeface="Arial Rounded MT Bold" panose="020F0704030504030204" pitchFamily="34" charset="0"/>
            </a:endParaRPr>
          </a:p>
          <a:p>
            <a:pPr lvl="1">
              <a:buFont typeface="Wingdings" panose="05000000000000000000" pitchFamily="2" charset="2"/>
              <a:buChar char="v"/>
            </a:pPr>
            <a:r>
              <a:rPr lang="en-US" sz="2400" dirty="0">
                <a:solidFill>
                  <a:schemeClr val="tx2">
                    <a:lumMod val="75000"/>
                  </a:schemeClr>
                </a:solidFill>
                <a:latin typeface="Arial Rounded MT Bold" panose="020F0704030504030204" pitchFamily="34" charset="0"/>
              </a:rPr>
              <a:t> INTRODUCTION</a:t>
            </a:r>
          </a:p>
          <a:p>
            <a:pPr lvl="1">
              <a:buFont typeface="Wingdings" panose="05000000000000000000" pitchFamily="2" charset="2"/>
              <a:buChar char="v"/>
            </a:pPr>
            <a:r>
              <a:rPr lang="en-US" sz="2400" dirty="0">
                <a:solidFill>
                  <a:schemeClr val="tx2">
                    <a:lumMod val="75000"/>
                  </a:schemeClr>
                </a:solidFill>
                <a:latin typeface="Arial Rounded MT Bold" panose="020F0704030504030204" pitchFamily="34" charset="0"/>
              </a:rPr>
              <a:t> OBJECTIVE</a:t>
            </a:r>
          </a:p>
          <a:p>
            <a:pPr lvl="1">
              <a:buFont typeface="Wingdings" panose="05000000000000000000" pitchFamily="2" charset="2"/>
              <a:buChar char="v"/>
            </a:pPr>
            <a:r>
              <a:rPr lang="en-US" sz="2400" dirty="0">
                <a:solidFill>
                  <a:schemeClr val="tx2">
                    <a:lumMod val="75000"/>
                  </a:schemeClr>
                </a:solidFill>
                <a:latin typeface="Arial Rounded MT Bold" panose="020F0704030504030204" pitchFamily="34" charset="0"/>
              </a:rPr>
              <a:t> HARDWARE AND SOFTWARE REQUIREMENTS</a:t>
            </a:r>
          </a:p>
          <a:p>
            <a:pPr lvl="1">
              <a:buFont typeface="Wingdings" panose="05000000000000000000" pitchFamily="2" charset="2"/>
              <a:buChar char="v"/>
            </a:pPr>
            <a:r>
              <a:rPr lang="en-US" sz="2400" dirty="0">
                <a:solidFill>
                  <a:schemeClr val="tx2">
                    <a:lumMod val="75000"/>
                  </a:schemeClr>
                </a:solidFill>
                <a:latin typeface="Arial Rounded MT Bold" panose="020F0704030504030204" pitchFamily="34" charset="0"/>
              </a:rPr>
              <a:t> PROJECT DEMONSTRATION</a:t>
            </a:r>
          </a:p>
          <a:p>
            <a:pPr lvl="1">
              <a:buFont typeface="Wingdings" panose="05000000000000000000" pitchFamily="2" charset="2"/>
              <a:buChar char="v"/>
            </a:pPr>
            <a:r>
              <a:rPr lang="en-US" sz="2400" dirty="0">
                <a:solidFill>
                  <a:schemeClr val="tx2">
                    <a:lumMod val="75000"/>
                  </a:schemeClr>
                </a:solidFill>
                <a:latin typeface="Arial Rounded MT Bold" panose="020F0704030504030204" pitchFamily="34" charset="0"/>
              </a:rPr>
              <a:t> SNAPSHOTS</a:t>
            </a:r>
          </a:p>
          <a:p>
            <a:pPr lvl="1">
              <a:buFont typeface="Wingdings" panose="05000000000000000000" pitchFamily="2" charset="2"/>
              <a:buChar char="v"/>
            </a:pPr>
            <a:r>
              <a:rPr lang="en-US" sz="2400" dirty="0">
                <a:solidFill>
                  <a:schemeClr val="tx2">
                    <a:lumMod val="75000"/>
                  </a:schemeClr>
                </a:solidFill>
                <a:latin typeface="Arial Rounded MT Bold" panose="020F0704030504030204" pitchFamily="34" charset="0"/>
              </a:rPr>
              <a:t> CONCLUSION</a:t>
            </a:r>
          </a:p>
          <a:p>
            <a:pPr lvl="1">
              <a:buFont typeface="Wingdings" panose="05000000000000000000" pitchFamily="2" charset="2"/>
              <a:buChar char="v"/>
            </a:pPr>
            <a:r>
              <a:rPr lang="en-US" sz="2400" dirty="0">
                <a:solidFill>
                  <a:schemeClr val="tx2">
                    <a:lumMod val="75000"/>
                  </a:schemeClr>
                </a:solidFill>
                <a:latin typeface="Arial Rounded MT Bold" panose="020F0704030504030204" pitchFamily="34" charset="0"/>
              </a:rPr>
              <a:t> REFERENCES</a:t>
            </a:r>
          </a:p>
        </p:txBody>
      </p:sp>
    </p:spTree>
    <p:extLst>
      <p:ext uri="{BB962C8B-B14F-4D97-AF65-F5344CB8AC3E}">
        <p14:creationId xmlns:p14="http://schemas.microsoft.com/office/powerpoint/2010/main" val="12287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720A-9741-41C6-87F1-14BCF546A3CD}"/>
              </a:ext>
            </a:extLst>
          </p:cNvPr>
          <p:cNvSpPr>
            <a:spLocks noGrp="1"/>
          </p:cNvSpPr>
          <p:nvPr>
            <p:ph type="title"/>
          </p:nvPr>
        </p:nvSpPr>
        <p:spPr/>
        <p:txBody>
          <a:bodyPr/>
          <a:lstStyle/>
          <a:p>
            <a:pPr algn="ctr"/>
            <a:r>
              <a:rPr lang="en-US" dirty="0">
                <a:solidFill>
                  <a:schemeClr val="tx2">
                    <a:lumMod val="75000"/>
                  </a:schemeClr>
                </a:solidFill>
                <a:latin typeface="Arial Rounded MT Bold" panose="020F0704030504030204" pitchFamily="34" charset="0"/>
              </a:rPr>
              <a:t>OBJECTIVE</a:t>
            </a:r>
          </a:p>
        </p:txBody>
      </p:sp>
      <p:sp>
        <p:nvSpPr>
          <p:cNvPr id="3" name="Content Placeholder 2">
            <a:extLst>
              <a:ext uri="{FF2B5EF4-FFF2-40B4-BE49-F238E27FC236}">
                <a16:creationId xmlns:a16="http://schemas.microsoft.com/office/drawing/2014/main" id="{3676D81C-A1ED-4E2F-A3D1-D3383F4D3DA5}"/>
              </a:ext>
            </a:extLst>
          </p:cNvPr>
          <p:cNvSpPr>
            <a:spLocks noGrp="1"/>
          </p:cNvSpPr>
          <p:nvPr>
            <p:ph idx="1"/>
          </p:nvPr>
        </p:nvSpPr>
        <p:spPr>
          <a:xfrm>
            <a:off x="677333" y="1640114"/>
            <a:ext cx="9018209" cy="4401249"/>
          </a:xfrm>
        </p:spPr>
        <p:txBody>
          <a:bodyPr/>
          <a:lstStyle/>
          <a:p>
            <a:pPr marL="0" indent="0">
              <a:buNone/>
            </a:pPr>
            <a:r>
              <a:rPr lang="en-US" sz="2400" dirty="0">
                <a:latin typeface="Arial Rounded MT Bold" panose="020F0704030504030204" pitchFamily="34" charset="0"/>
              </a:rPr>
              <a:t>The Objectives of this project are:</a:t>
            </a:r>
          </a:p>
          <a:p>
            <a:pPr marL="0" indent="0">
              <a:buNone/>
            </a:pPr>
            <a:r>
              <a:rPr lang="en-US" dirty="0">
                <a:latin typeface="Arial Rounded MT Bold" panose="020F0704030504030204" pitchFamily="34" charset="0"/>
              </a:rPr>
              <a:t>		</a:t>
            </a:r>
            <a:endParaRPr lang="en-US" dirty="0">
              <a:solidFill>
                <a:schemeClr val="tx2">
                  <a:lumMod val="75000"/>
                </a:schemeClr>
              </a:solidFill>
              <a:latin typeface="Arial Rounded MT Bold" panose="020F0704030504030204" pitchFamily="34" charset="0"/>
            </a:endParaRPr>
          </a:p>
          <a:p>
            <a:pPr lvl="1">
              <a:buFont typeface="Wingdings" panose="05000000000000000000" pitchFamily="2" charset="2"/>
              <a:buChar char="v"/>
            </a:pPr>
            <a:r>
              <a:rPr lang="en-US" dirty="0">
                <a:solidFill>
                  <a:schemeClr val="tx2">
                    <a:lumMod val="75000"/>
                  </a:schemeClr>
                </a:solidFill>
                <a:latin typeface="Arial Rounded MT Bold" panose="020F0704030504030204" pitchFamily="34" charset="0"/>
              </a:rPr>
              <a:t>	</a:t>
            </a:r>
            <a:r>
              <a:rPr lang="en-US" sz="2000" dirty="0">
                <a:solidFill>
                  <a:schemeClr val="tx2">
                    <a:lumMod val="75000"/>
                  </a:schemeClr>
                </a:solidFill>
                <a:latin typeface="Arial Rounded MT Bold" panose="020F0704030504030204" pitchFamily="34" charset="0"/>
              </a:rPr>
              <a:t>Provide an easy to use online platform for donation.</a:t>
            </a:r>
          </a:p>
          <a:p>
            <a:pPr marL="457200" lvl="1" indent="0">
              <a:buNone/>
            </a:pPr>
            <a:endParaRPr lang="en-US" sz="2000" dirty="0">
              <a:solidFill>
                <a:schemeClr val="tx2">
                  <a:lumMod val="75000"/>
                </a:schemeClr>
              </a:solidFill>
              <a:latin typeface="Arial Rounded MT Bold" panose="020F0704030504030204" pitchFamily="34" charset="0"/>
            </a:endParaRPr>
          </a:p>
          <a:p>
            <a:pPr lvl="1">
              <a:buFont typeface="Wingdings" panose="05000000000000000000" pitchFamily="2" charset="2"/>
              <a:buChar char="v"/>
            </a:pPr>
            <a:r>
              <a:rPr lang="en-US" sz="2000" dirty="0">
                <a:solidFill>
                  <a:schemeClr val="tx2">
                    <a:lumMod val="75000"/>
                  </a:schemeClr>
                </a:solidFill>
                <a:latin typeface="Arial Rounded MT Bold" panose="020F0704030504030204" pitchFamily="34" charset="0"/>
              </a:rPr>
              <a:t>   Providing basic necessities like food, cloth and stationery items 	to the people in need.</a:t>
            </a:r>
          </a:p>
          <a:p>
            <a:pPr marL="457200" lvl="1" indent="0">
              <a:buNone/>
            </a:pPr>
            <a:endParaRPr lang="en-US" sz="2000" dirty="0">
              <a:solidFill>
                <a:schemeClr val="tx2">
                  <a:lumMod val="75000"/>
                </a:schemeClr>
              </a:solidFill>
              <a:latin typeface="Arial Rounded MT Bold" panose="020F0704030504030204" pitchFamily="34" charset="0"/>
            </a:endParaRPr>
          </a:p>
          <a:p>
            <a:pPr lvl="1">
              <a:buFont typeface="Wingdings" panose="05000000000000000000" pitchFamily="2" charset="2"/>
              <a:buChar char="v"/>
            </a:pPr>
            <a:r>
              <a:rPr lang="en-US" dirty="0">
                <a:latin typeface="Arial Rounded MT Bold" panose="020F0704030504030204" pitchFamily="34" charset="0"/>
              </a:rPr>
              <a:t>    </a:t>
            </a:r>
            <a:r>
              <a:rPr lang="en-US" sz="2000" dirty="0">
                <a:solidFill>
                  <a:schemeClr val="tx2">
                    <a:lumMod val="75000"/>
                  </a:schemeClr>
                </a:solidFill>
                <a:latin typeface="Arial Rounded MT Bold" panose="020F0704030504030204" pitchFamily="34" charset="0"/>
              </a:rPr>
              <a:t>To provide an ease of access to the NGOs for receiving 	donations.</a:t>
            </a: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282948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031C-4DED-4770-A1AD-85A0D428DAFF}"/>
              </a:ext>
            </a:extLst>
          </p:cNvPr>
          <p:cNvSpPr>
            <a:spLocks noGrp="1"/>
          </p:cNvSpPr>
          <p:nvPr>
            <p:ph type="title"/>
          </p:nvPr>
        </p:nvSpPr>
        <p:spPr>
          <a:xfrm>
            <a:off x="677334" y="609600"/>
            <a:ext cx="8596668" cy="856343"/>
          </a:xfrm>
        </p:spPr>
        <p:txBody>
          <a:bodyPr/>
          <a:lstStyle/>
          <a:p>
            <a:pPr algn="ctr"/>
            <a:r>
              <a:rPr lang="en-US" dirty="0">
                <a:solidFill>
                  <a:schemeClr val="tx2">
                    <a:lumMod val="75000"/>
                  </a:schemeClr>
                </a:solidFill>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65B3A3B8-7FBC-4467-826A-90492C215FB8}"/>
              </a:ext>
            </a:extLst>
          </p:cNvPr>
          <p:cNvSpPr>
            <a:spLocks noGrp="1"/>
          </p:cNvSpPr>
          <p:nvPr>
            <p:ph idx="1"/>
          </p:nvPr>
        </p:nvSpPr>
        <p:spPr>
          <a:xfrm>
            <a:off x="677333" y="1465943"/>
            <a:ext cx="8801517" cy="4782457"/>
          </a:xfrm>
        </p:spPr>
        <p:txBody>
          <a:bodyPr>
            <a:normAutofit/>
          </a:bodyPr>
          <a:lstStyle/>
          <a:p>
            <a:pPr lvl="1" algn="just">
              <a:lnSpc>
                <a:spcPct val="150000"/>
              </a:lnSpc>
              <a:buFont typeface="Wingdings" panose="05000000000000000000" pitchFamily="2" charset="2"/>
              <a:buChar char="v"/>
            </a:pPr>
            <a:r>
              <a:rPr lang="en-US" sz="2000" b="0" i="0" u="none" strike="noStrike" baseline="0" dirty="0">
                <a:solidFill>
                  <a:schemeClr val="tx2">
                    <a:lumMod val="75000"/>
                  </a:schemeClr>
                </a:solidFill>
                <a:latin typeface="Arial Rounded MT Bold" panose="020F0704030504030204" pitchFamily="34" charset="0"/>
              </a:rPr>
              <a:t>“SMILE”- A FOOD, CLOTH AND STATIONERY DONATION WEBSITE, can be used mainly by donors for donating food, cloth and stationery products online and by receivers (NGOs) for collecting the donated items and further providing it to the people in need.</a:t>
            </a:r>
          </a:p>
          <a:p>
            <a:pPr lvl="1" algn="just">
              <a:lnSpc>
                <a:spcPct val="150000"/>
              </a:lnSpc>
              <a:buFont typeface="Wingdings" panose="05000000000000000000" pitchFamily="2" charset="2"/>
              <a:buChar char="v"/>
            </a:pPr>
            <a:r>
              <a:rPr lang="en-US" sz="2000" dirty="0">
                <a:solidFill>
                  <a:schemeClr val="tx2">
                    <a:lumMod val="75000"/>
                  </a:schemeClr>
                </a:solidFill>
                <a:latin typeface="Arial Rounded MT Bold" panose="020F0704030504030204" pitchFamily="34" charset="0"/>
              </a:rPr>
              <a:t> It is an online platform for donations.</a:t>
            </a:r>
          </a:p>
          <a:p>
            <a:pPr lvl="1" algn="just">
              <a:lnSpc>
                <a:spcPct val="150000"/>
              </a:lnSpc>
              <a:buFont typeface="Wingdings" panose="05000000000000000000" pitchFamily="2" charset="2"/>
              <a:buChar char="v"/>
            </a:pPr>
            <a:r>
              <a:rPr lang="en-US" sz="2000" dirty="0">
                <a:solidFill>
                  <a:schemeClr val="tx2">
                    <a:lumMod val="75000"/>
                  </a:schemeClr>
                </a:solidFill>
                <a:latin typeface="Arial Rounded MT Bold" panose="020F0704030504030204" pitchFamily="34" charset="0"/>
              </a:rPr>
              <a:t> It has a user-friendly interface. </a:t>
            </a:r>
          </a:p>
        </p:txBody>
      </p:sp>
    </p:spTree>
    <p:extLst>
      <p:ext uri="{BB962C8B-B14F-4D97-AF65-F5344CB8AC3E}">
        <p14:creationId xmlns:p14="http://schemas.microsoft.com/office/powerpoint/2010/main" val="220067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F01E-620D-4995-863D-1EA26A38F3CB}"/>
              </a:ext>
            </a:extLst>
          </p:cNvPr>
          <p:cNvSpPr>
            <a:spLocks noGrp="1"/>
          </p:cNvSpPr>
          <p:nvPr>
            <p:ph type="title"/>
          </p:nvPr>
        </p:nvSpPr>
        <p:spPr/>
        <p:txBody>
          <a:bodyPr/>
          <a:lstStyle/>
          <a:p>
            <a:pPr algn="ctr"/>
            <a:r>
              <a:rPr lang="en-US" dirty="0">
                <a:solidFill>
                  <a:schemeClr val="tx2">
                    <a:lumMod val="75000"/>
                  </a:schemeClr>
                </a:solidFill>
                <a:latin typeface="Arial Rounded MT Bold" panose="020F0704030504030204" pitchFamily="34" charset="0"/>
              </a:rPr>
              <a:t>SOFTWARE AND HARDWARE REQUIREMENTS</a:t>
            </a:r>
          </a:p>
        </p:txBody>
      </p:sp>
      <p:sp>
        <p:nvSpPr>
          <p:cNvPr id="3" name="Content Placeholder 2">
            <a:extLst>
              <a:ext uri="{FF2B5EF4-FFF2-40B4-BE49-F238E27FC236}">
                <a16:creationId xmlns:a16="http://schemas.microsoft.com/office/drawing/2014/main" id="{9ECB5D9E-0ABA-4653-B0BF-EDB1CAAC4537}"/>
              </a:ext>
            </a:extLst>
          </p:cNvPr>
          <p:cNvSpPr>
            <a:spLocks noGrp="1"/>
          </p:cNvSpPr>
          <p:nvPr>
            <p:ph idx="1"/>
          </p:nvPr>
        </p:nvSpPr>
        <p:spPr/>
        <p:txBody>
          <a:bodyPr>
            <a:normAutofit/>
          </a:bodyPr>
          <a:lstStyle/>
          <a:p>
            <a:pPr algn="l">
              <a:buFont typeface="Wingdings" panose="05000000000000000000" pitchFamily="2" charset="2"/>
              <a:buChar char="v"/>
            </a:pPr>
            <a:r>
              <a:rPr lang="en-US" sz="2000" b="0" i="0" u="sng" strike="noStrike" baseline="0" dirty="0">
                <a:solidFill>
                  <a:schemeClr val="tx2">
                    <a:lumMod val="75000"/>
                  </a:schemeClr>
                </a:solidFill>
                <a:latin typeface="Arial Rounded MT Bold" panose="020F0704030504030204" pitchFamily="34" charset="0"/>
              </a:rPr>
              <a:t>HARDWARE REQUIREMENT</a:t>
            </a:r>
          </a:p>
          <a:p>
            <a:pPr lvl="1">
              <a:buFont typeface="Wingdings" panose="05000000000000000000" pitchFamily="2" charset="2"/>
              <a:buChar char="Ø"/>
            </a:pPr>
            <a:r>
              <a:rPr lang="en-US" sz="2000" b="0" i="0" u="none" strike="noStrike" baseline="0" dirty="0">
                <a:solidFill>
                  <a:schemeClr val="tx2">
                    <a:lumMod val="75000"/>
                  </a:schemeClr>
                </a:solidFill>
                <a:latin typeface="Arial Rounded MT Bold" panose="020F0704030504030204" pitchFamily="34" charset="0"/>
              </a:rPr>
              <a:t>Processor: Intel Pentium or higher version.</a:t>
            </a:r>
          </a:p>
          <a:p>
            <a:pPr lvl="1">
              <a:buFont typeface="Wingdings" panose="05000000000000000000" pitchFamily="2" charset="2"/>
              <a:buChar char="Ø"/>
            </a:pPr>
            <a:r>
              <a:rPr lang="en-US" sz="2000" b="0" i="0" u="none" strike="noStrike" baseline="0" dirty="0">
                <a:solidFill>
                  <a:schemeClr val="tx2">
                    <a:lumMod val="75000"/>
                  </a:schemeClr>
                </a:solidFill>
                <a:latin typeface="Arial Rounded MT Bold" panose="020F0704030504030204" pitchFamily="34" charset="0"/>
              </a:rPr>
              <a:t>Hard disk: 1GB free space.</a:t>
            </a:r>
          </a:p>
          <a:p>
            <a:pPr lvl="1">
              <a:buFont typeface="Wingdings" panose="05000000000000000000" pitchFamily="2" charset="2"/>
              <a:buChar char="Ø"/>
            </a:pPr>
            <a:r>
              <a:rPr lang="en-US" sz="2000" b="0" i="0" u="none" strike="noStrike" baseline="0" dirty="0">
                <a:solidFill>
                  <a:schemeClr val="tx2">
                    <a:lumMod val="75000"/>
                  </a:schemeClr>
                </a:solidFill>
                <a:latin typeface="Arial Rounded MT Bold" panose="020F0704030504030204" pitchFamily="34" charset="0"/>
              </a:rPr>
              <a:t>RAM minimum: 1GB or above.</a:t>
            </a:r>
          </a:p>
          <a:p>
            <a:pPr marL="457200" lvl="1" indent="0">
              <a:buNone/>
            </a:pPr>
            <a:endParaRPr lang="en-US" sz="2000" b="0" i="0" u="none" strike="noStrike" baseline="0" dirty="0">
              <a:solidFill>
                <a:schemeClr val="tx2">
                  <a:lumMod val="75000"/>
                </a:schemeClr>
              </a:solidFill>
              <a:latin typeface="Arial Rounded MT Bold" panose="020F0704030504030204" pitchFamily="34" charset="0"/>
            </a:endParaRPr>
          </a:p>
          <a:p>
            <a:pPr algn="l">
              <a:buFont typeface="Wingdings" panose="05000000000000000000" pitchFamily="2" charset="2"/>
              <a:buChar char="v"/>
            </a:pPr>
            <a:r>
              <a:rPr lang="en-US" sz="2000" b="0" i="0" u="sng" strike="noStrike" baseline="0" dirty="0">
                <a:solidFill>
                  <a:schemeClr val="tx2">
                    <a:lumMod val="75000"/>
                  </a:schemeClr>
                </a:solidFill>
                <a:latin typeface="Arial Rounded MT Bold" panose="020F0704030504030204" pitchFamily="34" charset="0"/>
              </a:rPr>
              <a:t>SOFTWARE REQUIREMENT</a:t>
            </a:r>
          </a:p>
          <a:p>
            <a:pPr lvl="1">
              <a:buFont typeface="Wingdings" panose="05000000000000000000" pitchFamily="2" charset="2"/>
              <a:buChar char="Ø"/>
            </a:pPr>
            <a:r>
              <a:rPr lang="en-US" sz="2000" b="0" i="0" u="none" strike="noStrike" baseline="0" dirty="0">
                <a:solidFill>
                  <a:schemeClr val="tx2">
                    <a:lumMod val="75000"/>
                  </a:schemeClr>
                </a:solidFill>
                <a:latin typeface="Arial Rounded MT Bold" panose="020F0704030504030204" pitchFamily="34" charset="0"/>
              </a:rPr>
              <a:t>SERVER: Xampp Server</a:t>
            </a:r>
          </a:p>
          <a:p>
            <a:pPr lvl="1">
              <a:buFont typeface="Wingdings" panose="05000000000000000000" pitchFamily="2" charset="2"/>
              <a:buChar char="Ø"/>
            </a:pPr>
            <a:r>
              <a:rPr lang="en-US" sz="2000" b="0" i="0" u="none" strike="noStrike" baseline="0" dirty="0">
                <a:solidFill>
                  <a:schemeClr val="tx2">
                    <a:lumMod val="75000"/>
                  </a:schemeClr>
                </a:solidFill>
                <a:latin typeface="Arial Rounded MT Bold" panose="020F0704030504030204" pitchFamily="34" charset="0"/>
              </a:rPr>
              <a:t>OS: Windows / Linux /MacOS</a:t>
            </a:r>
            <a:endParaRPr lang="en-US" sz="2000" dirty="0">
              <a:solidFill>
                <a:schemeClr val="tx2">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315448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46FB-BE06-44DF-A5C4-BF6B4218B5ED}"/>
              </a:ext>
            </a:extLst>
          </p:cNvPr>
          <p:cNvSpPr>
            <a:spLocks noGrp="1"/>
          </p:cNvSpPr>
          <p:nvPr>
            <p:ph type="title"/>
          </p:nvPr>
        </p:nvSpPr>
        <p:spPr>
          <a:xfrm>
            <a:off x="677333" y="609600"/>
            <a:ext cx="9555238" cy="5181600"/>
          </a:xfrm>
        </p:spPr>
        <p:txBody>
          <a:bodyPr/>
          <a:lstStyle/>
          <a:p>
            <a:pPr algn="ctr"/>
            <a:br>
              <a:rPr lang="en-US" dirty="0">
                <a:solidFill>
                  <a:schemeClr val="tx2">
                    <a:lumMod val="75000"/>
                  </a:schemeClr>
                </a:solidFill>
                <a:latin typeface="Arial Rounded MT Bold" panose="020F0704030504030204" pitchFamily="34" charset="0"/>
              </a:rPr>
            </a:br>
            <a:br>
              <a:rPr lang="en-US" dirty="0">
                <a:solidFill>
                  <a:schemeClr val="tx2">
                    <a:lumMod val="75000"/>
                  </a:schemeClr>
                </a:solidFill>
                <a:latin typeface="Arial Rounded MT Bold" panose="020F0704030504030204" pitchFamily="34" charset="0"/>
              </a:rPr>
            </a:br>
            <a:r>
              <a:rPr lang="en-US" dirty="0">
                <a:solidFill>
                  <a:schemeClr val="tx2">
                    <a:lumMod val="75000"/>
                  </a:schemeClr>
                </a:solidFill>
                <a:latin typeface="Arial Rounded MT Bold" panose="020F0704030504030204" pitchFamily="34" charset="0"/>
              </a:rPr>
              <a:t>PROJECT DEMONSTRATION</a:t>
            </a:r>
            <a:br>
              <a:rPr lang="en-US" dirty="0">
                <a:solidFill>
                  <a:schemeClr val="tx2">
                    <a:lumMod val="75000"/>
                  </a:schemeClr>
                </a:solidFill>
                <a:latin typeface="Arial Rounded MT Bold" panose="020F0704030504030204" pitchFamily="34" charset="0"/>
              </a:rPr>
            </a:br>
            <a:br>
              <a:rPr lang="en-US" dirty="0">
                <a:solidFill>
                  <a:schemeClr val="tx2">
                    <a:lumMod val="75000"/>
                  </a:schemeClr>
                </a:solidFill>
                <a:latin typeface="Arial Rounded MT Bold" panose="020F0704030504030204" pitchFamily="34" charset="0"/>
              </a:rPr>
            </a:br>
            <a:br>
              <a:rPr lang="en-US" dirty="0">
                <a:solidFill>
                  <a:schemeClr val="tx2">
                    <a:lumMod val="75000"/>
                  </a:schemeClr>
                </a:solidFill>
                <a:latin typeface="Arial Rounded MT Bold" panose="020F0704030504030204" pitchFamily="34" charset="0"/>
              </a:rPr>
            </a:br>
            <a:r>
              <a:rPr lang="en-US" sz="3200" dirty="0">
                <a:solidFill>
                  <a:schemeClr val="tx2">
                    <a:lumMod val="75000"/>
                  </a:schemeClr>
                </a:solidFill>
                <a:latin typeface="Arial Rounded MT Bold" panose="020F0704030504030204" pitchFamily="34" charset="0"/>
              </a:rPr>
              <a:t>SNAPSHOTS</a:t>
            </a:r>
          </a:p>
        </p:txBody>
      </p:sp>
    </p:spTree>
    <p:extLst>
      <p:ext uri="{BB962C8B-B14F-4D97-AF65-F5344CB8AC3E}">
        <p14:creationId xmlns:p14="http://schemas.microsoft.com/office/powerpoint/2010/main" val="194311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A449-6904-476A-907E-F75F9A4915A5}"/>
              </a:ext>
            </a:extLst>
          </p:cNvPr>
          <p:cNvSpPr>
            <a:spLocks noGrp="1"/>
          </p:cNvSpPr>
          <p:nvPr>
            <p:ph type="title"/>
          </p:nvPr>
        </p:nvSpPr>
        <p:spPr>
          <a:xfrm>
            <a:off x="677334" y="609600"/>
            <a:ext cx="8596668" cy="595086"/>
          </a:xfrm>
        </p:spPr>
        <p:txBody>
          <a:bodyPr>
            <a:normAutofit/>
          </a:bodyPr>
          <a:lstStyle/>
          <a:p>
            <a:r>
              <a:rPr lang="en-US" sz="2400" dirty="0">
                <a:solidFill>
                  <a:schemeClr val="tx2">
                    <a:lumMod val="75000"/>
                  </a:schemeClr>
                </a:solidFill>
                <a:latin typeface="Arial Rounded MT Bold" panose="020F0704030504030204" pitchFamily="34" charset="0"/>
              </a:rPr>
              <a:t>1.) HOME PAGE</a:t>
            </a:r>
          </a:p>
        </p:txBody>
      </p:sp>
      <p:pic>
        <p:nvPicPr>
          <p:cNvPr id="5" name="Picture 4">
            <a:extLst>
              <a:ext uri="{FF2B5EF4-FFF2-40B4-BE49-F238E27FC236}">
                <a16:creationId xmlns:a16="http://schemas.microsoft.com/office/drawing/2014/main" id="{3B094A38-88BD-4CDC-955C-3FBB226278C2}"/>
              </a:ext>
            </a:extLst>
          </p:cNvPr>
          <p:cNvPicPr>
            <a:picLocks noChangeAspect="1"/>
          </p:cNvPicPr>
          <p:nvPr/>
        </p:nvPicPr>
        <p:blipFill>
          <a:blip r:embed="rId2"/>
          <a:stretch>
            <a:fillRect/>
          </a:stretch>
        </p:blipFill>
        <p:spPr>
          <a:xfrm>
            <a:off x="1173239" y="1320801"/>
            <a:ext cx="8596668" cy="4927600"/>
          </a:xfrm>
          <a:prstGeom prst="rect">
            <a:avLst/>
          </a:prstGeom>
        </p:spPr>
      </p:pic>
    </p:spTree>
    <p:extLst>
      <p:ext uri="{BB962C8B-B14F-4D97-AF65-F5344CB8AC3E}">
        <p14:creationId xmlns:p14="http://schemas.microsoft.com/office/powerpoint/2010/main" val="5168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1DC2-1676-49B8-B817-6C72A75ED344}"/>
              </a:ext>
            </a:extLst>
          </p:cNvPr>
          <p:cNvSpPr>
            <a:spLocks noGrp="1"/>
          </p:cNvSpPr>
          <p:nvPr>
            <p:ph type="title"/>
          </p:nvPr>
        </p:nvSpPr>
        <p:spPr>
          <a:xfrm>
            <a:off x="677334" y="609600"/>
            <a:ext cx="8596668" cy="522514"/>
          </a:xfrm>
        </p:spPr>
        <p:txBody>
          <a:bodyPr>
            <a:normAutofit/>
          </a:bodyPr>
          <a:lstStyle/>
          <a:p>
            <a:r>
              <a:rPr lang="en-US" sz="2400" dirty="0">
                <a:solidFill>
                  <a:schemeClr val="tx2">
                    <a:lumMod val="75000"/>
                  </a:schemeClr>
                </a:solidFill>
                <a:latin typeface="Arial Rounded MT Bold" panose="020F0704030504030204" pitchFamily="34" charset="0"/>
              </a:rPr>
              <a:t>2.) REGISTRATION AND LOGIN PAGE</a:t>
            </a:r>
            <a:endParaRPr lang="en-US" sz="2400" dirty="0"/>
          </a:p>
        </p:txBody>
      </p:sp>
      <p:pic>
        <p:nvPicPr>
          <p:cNvPr id="5" name="Content Placeholder 4">
            <a:extLst>
              <a:ext uri="{FF2B5EF4-FFF2-40B4-BE49-F238E27FC236}">
                <a16:creationId xmlns:a16="http://schemas.microsoft.com/office/drawing/2014/main" id="{C2B19111-AB2D-475F-9418-8E159F81A03B}"/>
              </a:ext>
            </a:extLst>
          </p:cNvPr>
          <p:cNvPicPr>
            <a:picLocks noGrp="1" noChangeAspect="1"/>
          </p:cNvPicPr>
          <p:nvPr>
            <p:ph idx="1"/>
          </p:nvPr>
        </p:nvPicPr>
        <p:blipFill>
          <a:blip r:embed="rId2"/>
          <a:stretch>
            <a:fillRect/>
          </a:stretch>
        </p:blipFill>
        <p:spPr>
          <a:xfrm>
            <a:off x="677862" y="1170424"/>
            <a:ext cx="9293452" cy="5151572"/>
          </a:xfrm>
        </p:spPr>
      </p:pic>
    </p:spTree>
    <p:extLst>
      <p:ext uri="{BB962C8B-B14F-4D97-AF65-F5344CB8AC3E}">
        <p14:creationId xmlns:p14="http://schemas.microsoft.com/office/powerpoint/2010/main" val="210876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DC3A-F87C-407E-A3E0-1B6327280DDC}"/>
              </a:ext>
            </a:extLst>
          </p:cNvPr>
          <p:cNvSpPr>
            <a:spLocks noGrp="1"/>
          </p:cNvSpPr>
          <p:nvPr>
            <p:ph type="title"/>
          </p:nvPr>
        </p:nvSpPr>
        <p:spPr>
          <a:xfrm>
            <a:off x="677334" y="609600"/>
            <a:ext cx="8596668" cy="566057"/>
          </a:xfrm>
        </p:spPr>
        <p:txBody>
          <a:bodyPr>
            <a:normAutofit/>
          </a:bodyPr>
          <a:lstStyle/>
          <a:p>
            <a:r>
              <a:rPr lang="en-US" sz="2400" dirty="0">
                <a:solidFill>
                  <a:schemeClr val="tx2">
                    <a:lumMod val="75000"/>
                  </a:schemeClr>
                </a:solidFill>
              </a:rPr>
              <a:t>3.) WELCOME PAGE</a:t>
            </a:r>
          </a:p>
        </p:txBody>
      </p:sp>
      <p:pic>
        <p:nvPicPr>
          <p:cNvPr id="5" name="Content Placeholder 4">
            <a:extLst>
              <a:ext uri="{FF2B5EF4-FFF2-40B4-BE49-F238E27FC236}">
                <a16:creationId xmlns:a16="http://schemas.microsoft.com/office/drawing/2014/main" id="{324AFCB8-D714-4D0E-9C13-2ADDB16C3BC4}"/>
              </a:ext>
            </a:extLst>
          </p:cNvPr>
          <p:cNvPicPr>
            <a:picLocks noGrp="1" noChangeAspect="1"/>
          </p:cNvPicPr>
          <p:nvPr>
            <p:ph idx="1"/>
          </p:nvPr>
        </p:nvPicPr>
        <p:blipFill>
          <a:blip r:embed="rId2"/>
          <a:stretch>
            <a:fillRect/>
          </a:stretch>
        </p:blipFill>
        <p:spPr>
          <a:xfrm>
            <a:off x="893093" y="1320800"/>
            <a:ext cx="9092736" cy="4927599"/>
          </a:xfrm>
        </p:spPr>
      </p:pic>
    </p:spTree>
    <p:extLst>
      <p:ext uri="{BB962C8B-B14F-4D97-AF65-F5344CB8AC3E}">
        <p14:creationId xmlns:p14="http://schemas.microsoft.com/office/powerpoint/2010/main" val="20314800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184</TotalTime>
  <Words>504</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Trebuchet MS</vt:lpstr>
      <vt:lpstr>Wingdings</vt:lpstr>
      <vt:lpstr>Wingdings 3</vt:lpstr>
      <vt:lpstr>Facet</vt:lpstr>
      <vt:lpstr>“SMILE”- A FOOD, CLOTH AND STATIONERY       DONATION WEBSITE</vt:lpstr>
      <vt:lpstr>OUTLINE</vt:lpstr>
      <vt:lpstr>OBJECTIVE</vt:lpstr>
      <vt:lpstr>INTRODUCTION</vt:lpstr>
      <vt:lpstr>SOFTWARE AND HARDWARE REQUIREMENTS</vt:lpstr>
      <vt:lpstr>  PROJECT DEMONSTRATION   SNAPSHOTS</vt:lpstr>
      <vt:lpstr>1.) HOME PAGE</vt:lpstr>
      <vt:lpstr>2.) REGISTRATION AND LOGIN PAGE</vt:lpstr>
      <vt:lpstr>3.) WELCOME PAGE</vt:lpstr>
      <vt:lpstr>4.) DONOR DETAILS PAGE</vt:lpstr>
      <vt:lpstr>5.) THANK YOU DONOR PAGE</vt:lpstr>
      <vt:lpstr>6.) DONATED ITEM PAGE </vt:lpstr>
      <vt:lpstr>7.) RECEIVER DETAILS PAGE</vt:lpstr>
      <vt:lpstr>8.) THANK YOU RECEIVER PAGE</vt:lpstr>
      <vt:lpstr>9.) DATABASE SNAPSHOTS   I.) Registered Users Database </vt:lpstr>
      <vt:lpstr>II.) Donor Database</vt:lpstr>
      <vt:lpstr>I.) Rec Database( i.e., receiver’s database)</vt:lpstr>
      <vt:lpstr>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“SMILE”- A FOOD, CLOTH AND STATIONERY       DONATION WEBSITE</dc:title>
  <dc:creator>Personal</dc:creator>
  <cp:lastModifiedBy>Personal</cp:lastModifiedBy>
  <cp:revision>35</cp:revision>
  <dcterms:created xsi:type="dcterms:W3CDTF">2020-12-19T18:22:36Z</dcterms:created>
  <dcterms:modified xsi:type="dcterms:W3CDTF">2020-12-19T21:44:27Z</dcterms:modified>
</cp:coreProperties>
</file>