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8" r:id="rId3"/>
    <p:sldId id="257" r:id="rId4"/>
    <p:sldId id="259" r:id="rId5"/>
    <p:sldId id="262"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187558-91A8-4379-B256-590215DEF40D}" v="1" dt="2024-04-21T13:21:22.0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umyadip Mal" userId="f7dfa08a7cbdb388" providerId="LiveId" clId="{19187558-91A8-4379-B256-590215DEF40D}"/>
    <pc:docChg chg="undo redo custSel addSld modSld">
      <pc:chgData name="Soumyadip Mal" userId="f7dfa08a7cbdb388" providerId="LiveId" clId="{19187558-91A8-4379-B256-590215DEF40D}" dt="2024-04-21T13:51:04.220" v="6131" actId="20577"/>
      <pc:docMkLst>
        <pc:docMk/>
      </pc:docMkLst>
      <pc:sldChg chg="modSp mod">
        <pc:chgData name="Soumyadip Mal" userId="f7dfa08a7cbdb388" providerId="LiveId" clId="{19187558-91A8-4379-B256-590215DEF40D}" dt="2024-04-21T13:51:04.220" v="6131" actId="20577"/>
        <pc:sldMkLst>
          <pc:docMk/>
          <pc:sldMk cId="2331349930" sldId="257"/>
        </pc:sldMkLst>
        <pc:spChg chg="mod">
          <ac:chgData name="Soumyadip Mal" userId="f7dfa08a7cbdb388" providerId="LiveId" clId="{19187558-91A8-4379-B256-590215DEF40D}" dt="2024-04-21T13:51:04.220" v="6131" actId="20577"/>
          <ac:spMkLst>
            <pc:docMk/>
            <pc:sldMk cId="2331349930" sldId="257"/>
            <ac:spMk id="3" creationId="{97A3DD36-9C3B-9022-B620-FD153F04483F}"/>
          </ac:spMkLst>
        </pc:spChg>
      </pc:sldChg>
      <pc:sldChg chg="modSp new mod">
        <pc:chgData name="Soumyadip Mal" userId="f7dfa08a7cbdb388" providerId="LiveId" clId="{19187558-91A8-4379-B256-590215DEF40D}" dt="2024-04-21T13:10:45.712" v="2348" actId="20577"/>
        <pc:sldMkLst>
          <pc:docMk/>
          <pc:sldMk cId="852680287" sldId="259"/>
        </pc:sldMkLst>
        <pc:spChg chg="mod">
          <ac:chgData name="Soumyadip Mal" userId="f7dfa08a7cbdb388" providerId="LiveId" clId="{19187558-91A8-4379-B256-590215DEF40D}" dt="2024-04-21T12:01:56.650" v="7" actId="20577"/>
          <ac:spMkLst>
            <pc:docMk/>
            <pc:sldMk cId="852680287" sldId="259"/>
            <ac:spMk id="2" creationId="{E80366BA-C41A-C30F-A36F-610FC39CC5B9}"/>
          </ac:spMkLst>
        </pc:spChg>
        <pc:spChg chg="mod">
          <ac:chgData name="Soumyadip Mal" userId="f7dfa08a7cbdb388" providerId="LiveId" clId="{19187558-91A8-4379-B256-590215DEF40D}" dt="2024-04-21T13:10:45.712" v="2348" actId="20577"/>
          <ac:spMkLst>
            <pc:docMk/>
            <pc:sldMk cId="852680287" sldId="259"/>
            <ac:spMk id="3" creationId="{E08EF756-5DA7-70EF-FD4B-90CB11E25520}"/>
          </ac:spMkLst>
        </pc:spChg>
      </pc:sldChg>
      <pc:sldChg chg="modSp new mod">
        <pc:chgData name="Soumyadip Mal" userId="f7dfa08a7cbdb388" providerId="LiveId" clId="{19187558-91A8-4379-B256-590215DEF40D}" dt="2024-04-21T13:40:45.318" v="4864" actId="21"/>
        <pc:sldMkLst>
          <pc:docMk/>
          <pc:sldMk cId="55384777" sldId="260"/>
        </pc:sldMkLst>
        <pc:spChg chg="mod">
          <ac:chgData name="Soumyadip Mal" userId="f7dfa08a7cbdb388" providerId="LiveId" clId="{19187558-91A8-4379-B256-590215DEF40D}" dt="2024-04-21T12:02:43.952" v="33" actId="20577"/>
          <ac:spMkLst>
            <pc:docMk/>
            <pc:sldMk cId="55384777" sldId="260"/>
            <ac:spMk id="2" creationId="{C525BDB0-CC9A-2E54-AFF7-5230D4264A26}"/>
          </ac:spMkLst>
        </pc:spChg>
        <pc:spChg chg="mod">
          <ac:chgData name="Soumyadip Mal" userId="f7dfa08a7cbdb388" providerId="LiveId" clId="{19187558-91A8-4379-B256-590215DEF40D}" dt="2024-04-21T13:40:45.318" v="4864" actId="21"/>
          <ac:spMkLst>
            <pc:docMk/>
            <pc:sldMk cId="55384777" sldId="260"/>
            <ac:spMk id="3" creationId="{B630118B-6A55-0B3B-9E19-B1CE96A94E71}"/>
          </ac:spMkLst>
        </pc:spChg>
      </pc:sldChg>
      <pc:sldChg chg="modSp new mod">
        <pc:chgData name="Soumyadip Mal" userId="f7dfa08a7cbdb388" providerId="LiveId" clId="{19187558-91A8-4379-B256-590215DEF40D}" dt="2024-04-21T13:46:30.132" v="5404" actId="1076"/>
        <pc:sldMkLst>
          <pc:docMk/>
          <pc:sldMk cId="3255264648" sldId="261"/>
        </pc:sldMkLst>
        <pc:spChg chg="mod">
          <ac:chgData name="Soumyadip Mal" userId="f7dfa08a7cbdb388" providerId="LiveId" clId="{19187558-91A8-4379-B256-590215DEF40D}" dt="2024-04-21T13:41:07.269" v="4883" actId="20577"/>
          <ac:spMkLst>
            <pc:docMk/>
            <pc:sldMk cId="3255264648" sldId="261"/>
            <ac:spMk id="2" creationId="{A1F71CCD-AD66-3FD9-020E-29478D0F57CB}"/>
          </ac:spMkLst>
        </pc:spChg>
        <pc:spChg chg="mod">
          <ac:chgData name="Soumyadip Mal" userId="f7dfa08a7cbdb388" providerId="LiveId" clId="{19187558-91A8-4379-B256-590215DEF40D}" dt="2024-04-21T13:46:30.132" v="5404" actId="1076"/>
          <ac:spMkLst>
            <pc:docMk/>
            <pc:sldMk cId="3255264648" sldId="261"/>
            <ac:spMk id="3" creationId="{969B7409-763B-35CD-6D58-36306EB7EC5F}"/>
          </ac:spMkLst>
        </pc:spChg>
      </pc:sldChg>
      <pc:sldChg chg="modSp new mod">
        <pc:chgData name="Soumyadip Mal" userId="f7dfa08a7cbdb388" providerId="LiveId" clId="{19187558-91A8-4379-B256-590215DEF40D}" dt="2024-04-21T13:50:47.320" v="6117" actId="20577"/>
        <pc:sldMkLst>
          <pc:docMk/>
          <pc:sldMk cId="2055024194" sldId="262"/>
        </pc:sldMkLst>
        <pc:spChg chg="mod">
          <ac:chgData name="Soumyadip Mal" userId="f7dfa08a7cbdb388" providerId="LiveId" clId="{19187558-91A8-4379-B256-590215DEF40D}" dt="2024-04-21T13:44:27.925" v="5085" actId="20577"/>
          <ac:spMkLst>
            <pc:docMk/>
            <pc:sldMk cId="2055024194" sldId="262"/>
            <ac:spMk id="2" creationId="{D46BA89B-B364-9626-4F4B-14CDD189C1F4}"/>
          </ac:spMkLst>
        </pc:spChg>
        <pc:spChg chg="mod">
          <ac:chgData name="Soumyadip Mal" userId="f7dfa08a7cbdb388" providerId="LiveId" clId="{19187558-91A8-4379-B256-590215DEF40D}" dt="2024-04-21T13:50:47.320" v="6117" actId="20577"/>
          <ac:spMkLst>
            <pc:docMk/>
            <pc:sldMk cId="2055024194" sldId="262"/>
            <ac:spMk id="3" creationId="{1C443ACC-EF93-AA3B-24E5-8E5094ED7AE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4/21/2024</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559146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4/21/2024</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493633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4/21/2024</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544936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4/21/2024</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036224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4/21/2024</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769418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4/21/2024</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26020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4/21/2024</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090804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4/21/2024</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827338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4/21/2024</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721689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4/21/2024</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12037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4/21/2024</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067914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lIns="109728" tIns="109728" rIns="109728" bIns="91440" anchor="t"/>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lIns="109728" tIns="109728" rIns="109728" bIns="9144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lIns="109728" tIns="109728" rIns="109728" bIns="91440" anchor="ctr"/>
          <a:lstStyle>
            <a:lvl1pPr algn="r">
              <a:defRPr sz="1000" cap="none" spc="100" baseline="0">
                <a:solidFill>
                  <a:schemeClr val="tx1"/>
                </a:solidFill>
              </a:defRPr>
            </a:lvl1pPr>
          </a:lstStyle>
          <a:p>
            <a:pPr algn="r"/>
            <a:fld id="{7CF0BCE0-945C-4FDF-95A1-2149B1FF5B83}" type="datetimeFigureOut">
              <a:rPr lang="en-US" smtClean="0"/>
              <a:pPr algn="r"/>
              <a:t>4/21/2024</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lIns="109728" tIns="109728" rIns="109728" bIns="91440" anchor="ctr"/>
          <a:lstStyle>
            <a:lvl1pPr algn="r">
              <a:defRPr sz="1000" spc="100" baseline="0">
                <a:solidFill>
                  <a:schemeClr val="tx1"/>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2129258509"/>
      </p:ext>
    </p:extLst>
  </p:cSld>
  <p:clrMap bg1="dk1" tx1="lt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01" r:id="rId5"/>
    <p:sldLayoutId id="2147483706" r:id="rId6"/>
    <p:sldLayoutId id="2147483702" r:id="rId7"/>
    <p:sldLayoutId id="2147483703" r:id="rId8"/>
    <p:sldLayoutId id="2147483704" r:id="rId9"/>
    <p:sldLayoutId id="2147483705" r:id="rId10"/>
    <p:sldLayoutId id="2147483707" r:id="rId11"/>
  </p:sldLayoutIdLst>
  <p:txStyles>
    <p:titleStyle>
      <a:lvl1pPr algn="l" defTabSz="914400" rtl="0" eaLnBrk="1" latinLnBrk="0" hangingPunct="1">
        <a:lnSpc>
          <a:spcPct val="100000"/>
        </a:lnSpc>
        <a:spcBef>
          <a:spcPct val="0"/>
        </a:spcBef>
        <a:buNone/>
        <a:defRPr sz="6000" kern="1200" spc="7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2000" kern="1200" spc="6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2000" kern="1200" spc="6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2000" kern="1200" spc="6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2000" kern="1200" spc="6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2000" kern="1200" spc="6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C51935E-4A08-4AE4-8E13-F40CD3C4F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6E2935B3-43F9-4F49-AEEE-A09015DDFF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2" name="Rectangle 11">
              <a:extLst>
                <a:ext uri="{FF2B5EF4-FFF2-40B4-BE49-F238E27FC236}">
                  <a16:creationId xmlns:a16="http://schemas.microsoft.com/office/drawing/2014/main" id="{823C3E9F-031F-4D06-B2D1-FBDE7797AEC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AD6B24CB-2D97-4762-B34A-9FE40CECA8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72E85C82-5A92-4169-B806-F7A311C1C6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536DD679-1C6F-4F84-9CA0-27B1ABCFD7D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0" name="Rectangle 19">
                <a:extLst>
                  <a:ext uri="{FF2B5EF4-FFF2-40B4-BE49-F238E27FC236}">
                    <a16:creationId xmlns:a16="http://schemas.microsoft.com/office/drawing/2014/main" id="{90EBB60D-86C6-45E0-AB7B-8C952FEBD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06710FE-8C5F-4C9D-AF9E-1A7CDAE4C6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38556C1B-E283-4483-ACD0-2808A242AC1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8" name="Rectangle 17">
                <a:extLst>
                  <a:ext uri="{FF2B5EF4-FFF2-40B4-BE49-F238E27FC236}">
                    <a16:creationId xmlns:a16="http://schemas.microsoft.com/office/drawing/2014/main" id="{6575218D-6500-488D-AB87-B8B426C1CC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859891A-F84B-4F49-B829-12D780F427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2A4DD948-16D9-47F3-880E-69BF40A2CFB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8CED433A-4441-4EF2-A360-2D5C19C7F3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AF4224B4-89BD-2872-C831-7A412D09E4C8}"/>
              </a:ext>
            </a:extLst>
          </p:cNvPr>
          <p:cNvSpPr>
            <a:spLocks noGrp="1"/>
          </p:cNvSpPr>
          <p:nvPr>
            <p:ph type="ctrTitle"/>
          </p:nvPr>
        </p:nvSpPr>
        <p:spPr>
          <a:xfrm>
            <a:off x="7140575" y="540000"/>
            <a:ext cx="4500561" cy="4259814"/>
          </a:xfrm>
        </p:spPr>
        <p:txBody>
          <a:bodyPr>
            <a:normAutofit/>
          </a:bodyPr>
          <a:lstStyle/>
          <a:p>
            <a:pPr>
              <a:lnSpc>
                <a:spcPct val="90000"/>
              </a:lnSpc>
            </a:pPr>
            <a:r>
              <a:rPr lang="en-US" sz="6800" dirty="0"/>
              <a:t>Precog: Paper Reading Task</a:t>
            </a:r>
            <a:endParaRPr lang="en-IN" sz="6800" dirty="0"/>
          </a:p>
        </p:txBody>
      </p:sp>
      <p:sp>
        <p:nvSpPr>
          <p:cNvPr id="3" name="Subtitle 2">
            <a:extLst>
              <a:ext uri="{FF2B5EF4-FFF2-40B4-BE49-F238E27FC236}">
                <a16:creationId xmlns:a16="http://schemas.microsoft.com/office/drawing/2014/main" id="{D91A4794-CF78-FC2B-DEF1-E2BBE2A6078C}"/>
              </a:ext>
            </a:extLst>
          </p:cNvPr>
          <p:cNvSpPr>
            <a:spLocks noGrp="1"/>
          </p:cNvSpPr>
          <p:nvPr>
            <p:ph type="subTitle" idx="1"/>
          </p:nvPr>
        </p:nvSpPr>
        <p:spPr>
          <a:xfrm>
            <a:off x="7140575" y="4988476"/>
            <a:ext cx="4500561" cy="1320249"/>
          </a:xfrm>
        </p:spPr>
        <p:txBody>
          <a:bodyPr>
            <a:normAutofit/>
          </a:bodyPr>
          <a:lstStyle/>
          <a:p>
            <a:r>
              <a:rPr lang="en-US" dirty="0"/>
              <a:t>-Soumyadip Mal</a:t>
            </a:r>
            <a:endParaRPr lang="en-IN" dirty="0"/>
          </a:p>
        </p:txBody>
      </p:sp>
      <p:grpSp>
        <p:nvGrpSpPr>
          <p:cNvPr id="25" name="Group 24">
            <a:extLst>
              <a:ext uri="{FF2B5EF4-FFF2-40B4-BE49-F238E27FC236}">
                <a16:creationId xmlns:a16="http://schemas.microsoft.com/office/drawing/2014/main" id="{614A0AA1-C9DD-452F-AF3C-8231C0CD83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1" y="3600"/>
            <a:ext cx="6854400" cy="6854400"/>
            <a:chOff x="0" y="3600"/>
            <a:chExt cx="6854400" cy="6854400"/>
          </a:xfrm>
        </p:grpSpPr>
        <p:sp>
          <p:nvSpPr>
            <p:cNvPr id="26" name="Oval 25">
              <a:extLst>
                <a:ext uri="{FF2B5EF4-FFF2-40B4-BE49-F238E27FC236}">
                  <a16:creationId xmlns:a16="http://schemas.microsoft.com/office/drawing/2014/main" id="{081A3F73-01DC-494A-B9CC-582418F95AB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36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C4A7316-203B-47F8-B448-E54B106DB1E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199202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2DFB6685-5F8D-4A29-9735-BF4667A59C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0" name="Picture 29">
            <a:extLst>
              <a:ext uri="{FF2B5EF4-FFF2-40B4-BE49-F238E27FC236}">
                <a16:creationId xmlns:a16="http://schemas.microsoft.com/office/drawing/2014/main" id="{250AB1A9-3EFD-5263-60C9-E2EAE61DF354}"/>
              </a:ext>
            </a:extLst>
          </p:cNvPr>
          <p:cNvPicPr>
            <a:picLocks noChangeAspect="1"/>
          </p:cNvPicPr>
          <p:nvPr/>
        </p:nvPicPr>
        <p:blipFill rotWithShape="1">
          <a:blip r:embed="rId2"/>
          <a:srcRect l="20961" r="12288" b="-2"/>
          <a:stretch/>
        </p:blipFill>
        <p:spPr>
          <a:xfrm>
            <a:off x="20" y="-1"/>
            <a:ext cx="6857980"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spTree>
    <p:extLst>
      <p:ext uri="{BB962C8B-B14F-4D97-AF65-F5344CB8AC3E}">
        <p14:creationId xmlns:p14="http://schemas.microsoft.com/office/powerpoint/2010/main" val="4251247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36A4B-8BEB-F6C7-7EAD-F7795E60E10A}"/>
              </a:ext>
            </a:extLst>
          </p:cNvPr>
          <p:cNvSpPr>
            <a:spLocks noGrp="1"/>
          </p:cNvSpPr>
          <p:nvPr>
            <p:ph type="title"/>
          </p:nvPr>
        </p:nvSpPr>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73483529-7A74-E0DB-65CD-AA2F43DDFD2E}"/>
              </a:ext>
            </a:extLst>
          </p:cNvPr>
          <p:cNvSpPr>
            <a:spLocks noGrp="1"/>
          </p:cNvSpPr>
          <p:nvPr>
            <p:ph idx="1"/>
          </p:nvPr>
        </p:nvSpPr>
        <p:spPr/>
        <p:txBody>
          <a:bodyPr/>
          <a:lstStyle/>
          <a:p>
            <a:pPr marL="0" indent="0">
              <a:buNone/>
            </a:pPr>
            <a:endParaRPr lang="en-US" dirty="0"/>
          </a:p>
          <a:p>
            <a:r>
              <a:rPr lang="en-US" dirty="0"/>
              <a:t>Given a meme and a relevant context, the aim is to identify the evidence in the context that can explain the background of the meme.</a:t>
            </a:r>
          </a:p>
          <a:p>
            <a:r>
              <a:rPr lang="en-US" dirty="0"/>
              <a:t>The authors call this novel task, MEMEX a  “evidence detection” task, where given pair of memes and related contexts, the goal is to provide the contextual evidence that will help bridge the abstraction gap.</a:t>
            </a:r>
          </a:p>
          <a:p>
            <a:endParaRPr lang="en-IN" dirty="0"/>
          </a:p>
        </p:txBody>
      </p:sp>
    </p:spTree>
    <p:extLst>
      <p:ext uri="{BB962C8B-B14F-4D97-AF65-F5344CB8AC3E}">
        <p14:creationId xmlns:p14="http://schemas.microsoft.com/office/powerpoint/2010/main" val="947002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7BC73-8054-5E7D-396B-B46C29A1356A}"/>
              </a:ext>
            </a:extLst>
          </p:cNvPr>
          <p:cNvSpPr>
            <a:spLocks noGrp="1"/>
          </p:cNvSpPr>
          <p:nvPr>
            <p:ph type="title"/>
          </p:nvPr>
        </p:nvSpPr>
        <p:spPr>
          <a:xfrm>
            <a:off x="540000" y="540000"/>
            <a:ext cx="11101135" cy="993832"/>
          </a:xfrm>
        </p:spPr>
        <p:txBody>
          <a:bodyPr/>
          <a:lstStyle/>
          <a:p>
            <a:r>
              <a:rPr lang="en-US" dirty="0"/>
              <a:t>Strengths of the Paper:</a:t>
            </a:r>
            <a:endParaRPr lang="en-IN" dirty="0"/>
          </a:p>
        </p:txBody>
      </p:sp>
      <p:sp>
        <p:nvSpPr>
          <p:cNvPr id="3" name="Content Placeholder 2">
            <a:extLst>
              <a:ext uri="{FF2B5EF4-FFF2-40B4-BE49-F238E27FC236}">
                <a16:creationId xmlns:a16="http://schemas.microsoft.com/office/drawing/2014/main" id="{97A3DD36-9C3B-9022-B620-FD153F04483F}"/>
              </a:ext>
            </a:extLst>
          </p:cNvPr>
          <p:cNvSpPr>
            <a:spLocks noGrp="1"/>
          </p:cNvSpPr>
          <p:nvPr>
            <p:ph idx="1"/>
          </p:nvPr>
        </p:nvSpPr>
        <p:spPr>
          <a:xfrm>
            <a:off x="540000" y="1740311"/>
            <a:ext cx="11101136" cy="4568414"/>
          </a:xfrm>
        </p:spPr>
        <p:txBody>
          <a:bodyPr/>
          <a:lstStyle/>
          <a:p>
            <a:pPr marL="457200" indent="-457200">
              <a:buFont typeface="+mj-lt"/>
              <a:buAutoNum type="arabicPeriod"/>
            </a:pPr>
            <a:r>
              <a:rPr lang="en-US"/>
              <a:t>Practicality: </a:t>
            </a:r>
            <a:r>
              <a:rPr lang="en-US" dirty="0"/>
              <a:t>Meme comprehension is a difficult task with practical applications across domains. It can be particularly challenging even for humans, particularly if they are not well-versed in social media happenings or latest news of the day. This paper tries to take on this task of dynamically deduce the context of a meme. MEMEX, as a task is thus worth further exploration and research.</a:t>
            </a:r>
          </a:p>
          <a:p>
            <a:pPr marL="457200" indent="-457200">
              <a:buFont typeface="+mj-lt"/>
              <a:buAutoNum type="arabicPeriod"/>
            </a:pPr>
            <a:r>
              <a:rPr lang="en-US" dirty="0"/>
              <a:t>Designing new benchmarks: Formulation of the MCC (Meme Context Corpus) dataset will help others working on this problem, facilitating comparison and validation across different solutions.</a:t>
            </a:r>
          </a:p>
          <a:p>
            <a:pPr marL="457200" indent="-457200">
              <a:buFont typeface="+mj-lt"/>
              <a:buAutoNum type="arabicPeriod"/>
            </a:pPr>
            <a:r>
              <a:rPr lang="en-US" dirty="0"/>
              <a:t>Novel Solution: The proposed MIME framework goes beyond analyzing a particular meme in isolation. Leveraging a wide variety of external sources for context-aware data provides the much needed meta-information to accurately identify evidence.</a:t>
            </a:r>
            <a:endParaRPr lang="en-IN" dirty="0"/>
          </a:p>
        </p:txBody>
      </p:sp>
    </p:spTree>
    <p:extLst>
      <p:ext uri="{BB962C8B-B14F-4D97-AF65-F5344CB8AC3E}">
        <p14:creationId xmlns:p14="http://schemas.microsoft.com/office/powerpoint/2010/main" val="2331349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366BA-C41A-C30F-A36F-610FC39CC5B9}"/>
              </a:ext>
            </a:extLst>
          </p:cNvPr>
          <p:cNvSpPr>
            <a:spLocks noGrp="1"/>
          </p:cNvSpPr>
          <p:nvPr>
            <p:ph type="title"/>
          </p:nvPr>
        </p:nvSpPr>
        <p:spPr/>
        <p:txBody>
          <a:bodyPr/>
          <a:lstStyle/>
          <a:p>
            <a:r>
              <a:rPr lang="en-IN" dirty="0"/>
              <a:t>Weaknesses of the Paper:</a:t>
            </a:r>
          </a:p>
        </p:txBody>
      </p:sp>
      <p:sp>
        <p:nvSpPr>
          <p:cNvPr id="3" name="Content Placeholder 2">
            <a:extLst>
              <a:ext uri="{FF2B5EF4-FFF2-40B4-BE49-F238E27FC236}">
                <a16:creationId xmlns:a16="http://schemas.microsoft.com/office/drawing/2014/main" id="{E08EF756-5DA7-70EF-FD4B-90CB11E25520}"/>
              </a:ext>
            </a:extLst>
          </p:cNvPr>
          <p:cNvSpPr>
            <a:spLocks noGrp="1"/>
          </p:cNvSpPr>
          <p:nvPr>
            <p:ph idx="1"/>
          </p:nvPr>
        </p:nvSpPr>
        <p:spPr>
          <a:xfrm>
            <a:off x="539999" y="1539081"/>
            <a:ext cx="11101136" cy="3779837"/>
          </a:xfrm>
        </p:spPr>
        <p:txBody>
          <a:bodyPr/>
          <a:lstStyle/>
          <a:p>
            <a:pPr marL="457200" indent="-457200">
              <a:buFont typeface="+mj-lt"/>
              <a:buAutoNum type="arabicPeriod"/>
            </a:pPr>
            <a:r>
              <a:rPr lang="en-US" dirty="0"/>
              <a:t>The table 1 in the paper claims to explain the background of the meme. But the historical context is only part of the story. Quoting from </a:t>
            </a:r>
            <a:r>
              <a:rPr lang="en-US" dirty="0" err="1"/>
              <a:t>knowyourmeme</a:t>
            </a:r>
            <a:r>
              <a:rPr lang="en-US" dirty="0"/>
              <a:t>, “Sorry Mate, Wrong Path refers to a reaction image from Bandersnatch in which the character Colin says the line. The image has been paired with various captions describing one making a poor decision.” So, this context of the meme image is equally important, but this is missing from the dataset.</a:t>
            </a:r>
          </a:p>
          <a:p>
            <a:pPr marL="457200" indent="-457200">
              <a:buFont typeface="+mj-lt"/>
              <a:buAutoNum type="arabicPeriod"/>
            </a:pPr>
            <a:r>
              <a:rPr lang="en-US" dirty="0"/>
              <a:t>A “What if I told you” meme will not work if the text is a Jagjit Singh Ghazal, regardless of the text’s context. The paper, seems to treat this more as a question answering task where the Meme text equivalent to question and the Evidence is  equivalent to answer retrieved in a RAG-</a:t>
            </a:r>
            <a:r>
              <a:rPr lang="en-US" dirty="0" err="1"/>
              <a:t>esque</a:t>
            </a:r>
            <a:r>
              <a:rPr lang="en-US" dirty="0"/>
              <a:t> manner from the KG. But, this is not enough. What would make the meme work is if the text contains a fact that people usually do not know.</a:t>
            </a:r>
          </a:p>
          <a:p>
            <a:pPr marL="457200" indent="-457200">
              <a:buFont typeface="+mj-lt"/>
              <a:buAutoNum type="arabicPeriod"/>
            </a:pPr>
            <a:endParaRPr lang="en-IN" dirty="0"/>
          </a:p>
        </p:txBody>
      </p:sp>
    </p:spTree>
    <p:extLst>
      <p:ext uri="{BB962C8B-B14F-4D97-AF65-F5344CB8AC3E}">
        <p14:creationId xmlns:p14="http://schemas.microsoft.com/office/powerpoint/2010/main" val="852680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BA89B-B364-9626-4F4B-14CDD189C1F4}"/>
              </a:ext>
            </a:extLst>
          </p:cNvPr>
          <p:cNvSpPr>
            <a:spLocks noGrp="1"/>
          </p:cNvSpPr>
          <p:nvPr>
            <p:ph type="title"/>
          </p:nvPr>
        </p:nvSpPr>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id="{1C443ACC-EF93-AA3B-24E5-8E5094ED7AE6}"/>
              </a:ext>
            </a:extLst>
          </p:cNvPr>
          <p:cNvSpPr>
            <a:spLocks noGrp="1"/>
          </p:cNvSpPr>
          <p:nvPr>
            <p:ph idx="1"/>
          </p:nvPr>
        </p:nvSpPr>
        <p:spPr>
          <a:xfrm>
            <a:off x="540000" y="1919287"/>
            <a:ext cx="11101136" cy="3779837"/>
          </a:xfrm>
        </p:spPr>
        <p:txBody>
          <a:bodyPr/>
          <a:lstStyle/>
          <a:p>
            <a:r>
              <a:rPr lang="en-US" dirty="0"/>
              <a:t>3. If I am not mistaken, the MEMEX model expects a pair of meme and context to work. As a task, I am having difficulty visualizing a practical scenario where I might need such a model when I already have the context. The issue in understanding memes often lie in understanding the context itself and in most cases, it is due to the backstory of the images. So, the authors’ claims of dynamically deducing context seems a bit odd here.</a:t>
            </a:r>
          </a:p>
          <a:p>
            <a:r>
              <a:rPr lang="en-US" dirty="0"/>
              <a:t>4. Unlike RAG systems, the dataset here is made in such a way that each meme has a single link and a single list of 5/6 sentences as the context. This seems a very limited approach. Again, drawing parallel to the QNA task, often the answer(evidence) here can be found in multiple documents linked by whole or even part sentences.</a:t>
            </a:r>
            <a:endParaRPr lang="en-IN" dirty="0"/>
          </a:p>
        </p:txBody>
      </p:sp>
    </p:spTree>
    <p:extLst>
      <p:ext uri="{BB962C8B-B14F-4D97-AF65-F5344CB8AC3E}">
        <p14:creationId xmlns:p14="http://schemas.microsoft.com/office/powerpoint/2010/main" val="2055024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5BDB0-CC9A-2E54-AFF7-5230D4264A26}"/>
              </a:ext>
            </a:extLst>
          </p:cNvPr>
          <p:cNvSpPr>
            <a:spLocks noGrp="1"/>
          </p:cNvSpPr>
          <p:nvPr>
            <p:ph type="title"/>
          </p:nvPr>
        </p:nvSpPr>
        <p:spPr/>
        <p:txBody>
          <a:bodyPr/>
          <a:lstStyle/>
          <a:p>
            <a:r>
              <a:rPr lang="en-IN" dirty="0"/>
              <a:t>Possible Improvements to the Paper:</a:t>
            </a:r>
          </a:p>
        </p:txBody>
      </p:sp>
      <p:sp>
        <p:nvSpPr>
          <p:cNvPr id="3" name="Content Placeholder 2">
            <a:extLst>
              <a:ext uri="{FF2B5EF4-FFF2-40B4-BE49-F238E27FC236}">
                <a16:creationId xmlns:a16="http://schemas.microsoft.com/office/drawing/2014/main" id="{B630118B-6A55-0B3B-9E19-B1CE96A94E71}"/>
              </a:ext>
            </a:extLst>
          </p:cNvPr>
          <p:cNvSpPr>
            <a:spLocks noGrp="1"/>
          </p:cNvSpPr>
          <p:nvPr>
            <p:ph idx="1"/>
          </p:nvPr>
        </p:nvSpPr>
        <p:spPr/>
        <p:txBody>
          <a:bodyPr/>
          <a:lstStyle/>
          <a:p>
            <a:pPr marL="457200" indent="-457200">
              <a:buFont typeface="+mj-lt"/>
              <a:buAutoNum type="arabicPeriod"/>
            </a:pPr>
            <a:r>
              <a:rPr lang="en-US" dirty="0"/>
              <a:t>It might be helpful to consider the context of the images in conjunction with the context of the meme-text.</a:t>
            </a:r>
          </a:p>
          <a:p>
            <a:pPr marL="457200" indent="-457200">
              <a:buFont typeface="+mj-lt"/>
              <a:buAutoNum type="arabicPeriod"/>
            </a:pPr>
            <a:r>
              <a:rPr lang="en-US" dirty="0"/>
              <a:t>The task might be modified a bit to return a justification for a meme, rather than just evidence from the context. For Example: Suppose I have modelled a meme on What If Meme. Now, the meme template expects a shocking truth in the caption due to the background of the image(Morpheus telling Neo he lives in a computer simulation). So, if I have indeed framed my text this way, it should return the evidence the way it is returning now along with the justification that this is acceptable as it fits the criteria of shocking </a:t>
            </a:r>
            <a:r>
              <a:rPr lang="en-US" dirty="0" err="1"/>
              <a:t>relevation</a:t>
            </a:r>
            <a:r>
              <a:rPr lang="en-US" dirty="0"/>
              <a:t>.</a:t>
            </a:r>
          </a:p>
        </p:txBody>
      </p:sp>
    </p:spTree>
    <p:extLst>
      <p:ext uri="{BB962C8B-B14F-4D97-AF65-F5344CB8AC3E}">
        <p14:creationId xmlns:p14="http://schemas.microsoft.com/office/powerpoint/2010/main" val="55384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71CCD-AD66-3FD9-020E-29478D0F57CB}"/>
              </a:ext>
            </a:extLst>
          </p:cNvPr>
          <p:cNvSpPr>
            <a:spLocks noGrp="1"/>
          </p:cNvSpPr>
          <p:nvPr>
            <p:ph type="title"/>
          </p:nvPr>
        </p:nvSpPr>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id="{969B7409-763B-35CD-6D58-36306EB7EC5F}"/>
              </a:ext>
            </a:extLst>
          </p:cNvPr>
          <p:cNvSpPr>
            <a:spLocks noGrp="1"/>
          </p:cNvSpPr>
          <p:nvPr>
            <p:ph idx="1"/>
          </p:nvPr>
        </p:nvSpPr>
        <p:spPr>
          <a:xfrm>
            <a:off x="539999" y="1539081"/>
            <a:ext cx="11101136" cy="3779837"/>
          </a:xfrm>
        </p:spPr>
        <p:txBody>
          <a:bodyPr/>
          <a:lstStyle/>
          <a:p>
            <a:pPr marL="0" indent="0">
              <a:buNone/>
            </a:pPr>
            <a:r>
              <a:rPr lang="en-US" dirty="0"/>
              <a:t>3. It might be a good idea to treat memes as grammatical rules- like singular nouns would take singular verbs. In the same way, a particular meme template will only work with particular type of data. For example: What If I Told You meme will only work with images of Morpheus and text containing a shock-informational element. In that regard, while the English language has a predefined set of rules, memes do not. The set of acceptable templates keep on increasing.</a:t>
            </a:r>
          </a:p>
          <a:p>
            <a:pPr marL="0" indent="0">
              <a:buNone/>
            </a:pPr>
            <a:r>
              <a:rPr lang="en-US" dirty="0"/>
              <a:t>4. So another approach might be to consider LLM’s. They are built in a task agnostic way on huge datasets, including social media datasets which would involve memes. While there has to be a knowledge cutoff date and so only a few meme templates would be covered, still they would be better suited to the task with multi-hop reasoning and Chain of Though prompting techniques, instead of models trained in a supervised manner on a select few.</a:t>
            </a:r>
            <a:endParaRPr lang="en-IN" dirty="0"/>
          </a:p>
          <a:p>
            <a:endParaRPr lang="en-IN" dirty="0"/>
          </a:p>
        </p:txBody>
      </p:sp>
    </p:spTree>
    <p:extLst>
      <p:ext uri="{BB962C8B-B14F-4D97-AF65-F5344CB8AC3E}">
        <p14:creationId xmlns:p14="http://schemas.microsoft.com/office/powerpoint/2010/main" val="3255264648"/>
      </p:ext>
    </p:extLst>
  </p:cSld>
  <p:clrMapOvr>
    <a:masterClrMapping/>
  </p:clrMapOvr>
</p:sld>
</file>

<file path=ppt/theme/theme1.xml><?xml version="1.0" encoding="utf-8"?>
<a:theme xmlns:a="http://schemas.openxmlformats.org/drawingml/2006/main" name="GlowVTI">
  <a:themeElements>
    <a:clrScheme name="AnalogousFromDarkSeedLeftStep">
      <a:dk1>
        <a:srgbClr val="000000"/>
      </a:dk1>
      <a:lt1>
        <a:srgbClr val="FFFFFF"/>
      </a:lt1>
      <a:dk2>
        <a:srgbClr val="223A3C"/>
      </a:dk2>
      <a:lt2>
        <a:srgbClr val="E8E5E2"/>
      </a:lt2>
      <a:accent1>
        <a:srgbClr val="2985E7"/>
      </a:accent1>
      <a:accent2>
        <a:srgbClr val="15B4C5"/>
      </a:accent2>
      <a:accent3>
        <a:srgbClr val="20B787"/>
      </a:accent3>
      <a:accent4>
        <a:srgbClr val="14BA40"/>
      </a:accent4>
      <a:accent5>
        <a:srgbClr val="38BA21"/>
      </a:accent5>
      <a:accent6>
        <a:srgbClr val="70B614"/>
      </a:accent6>
      <a:hlink>
        <a:srgbClr val="319332"/>
      </a:hlink>
      <a:folHlink>
        <a:srgbClr val="7F7F7F"/>
      </a:folHlink>
    </a:clrScheme>
    <a:fontScheme name="Blur">
      <a:majorFont>
        <a:latin typeface="Yu Mincho Demibold"/>
        <a:ea typeface=""/>
        <a:cs typeface=""/>
      </a:majorFont>
      <a:minorFont>
        <a:latin typeface="Yu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docProps/app.xml><?xml version="1.0" encoding="utf-8"?>
<Properties xmlns="http://schemas.openxmlformats.org/officeDocument/2006/extended-properties" xmlns:vt="http://schemas.openxmlformats.org/officeDocument/2006/docPropsVTypes">
  <TotalTime>141</TotalTime>
  <Words>872</Words>
  <Application>Microsoft Office PowerPoint</Application>
  <PresentationFormat>Widescreen</PresentationFormat>
  <Paragraphs>22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Yu Gothic</vt:lpstr>
      <vt:lpstr>Yu Mincho Demibold</vt:lpstr>
      <vt:lpstr>Arial</vt:lpstr>
      <vt:lpstr>GlowVTI</vt:lpstr>
      <vt:lpstr>Precog: Paper Reading Task</vt:lpstr>
      <vt:lpstr>Objective:</vt:lpstr>
      <vt:lpstr>Strengths of the Paper:</vt:lpstr>
      <vt:lpstr>Weaknesses of the Paper:</vt:lpstr>
      <vt:lpstr>Contd.</vt:lpstr>
      <vt:lpstr>Possible Improvements to the Paper:</vt:lpstr>
      <vt:lpstr>Contd.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Precog: Paper Reading Task</dc:title>
  <dc:creator>Soumyadip Mal</dc:creator>
  <cp:lastModifiedBy>Soumyadip Mal</cp:lastModifiedBy>
  <cp:revision>1</cp:revision>
  <dcterms:created xsi:type="dcterms:W3CDTF">2024-04-21T11:29:34Z</dcterms:created>
  <dcterms:modified xsi:type="dcterms:W3CDTF">2024-04-21T13:51:08Z</dcterms:modified>
</cp:coreProperties>
</file>