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7" r:id="rId14"/>
    <p:sldId id="278" r:id="rId15"/>
    <p:sldId id="268" r:id="rId16"/>
    <p:sldId id="269" r:id="rId17"/>
    <p:sldId id="270" r:id="rId18"/>
    <p:sldId id="271" r:id="rId19"/>
    <p:sldId id="279" r:id="rId20"/>
    <p:sldId id="282" r:id="rId21"/>
    <p:sldId id="280" r:id="rId22"/>
    <p:sldId id="285" r:id="rId23"/>
    <p:sldId id="284" r:id="rId24"/>
    <p:sldId id="283" r:id="rId25"/>
  </p:sldIdLst>
  <p:sldSz cx="9144000" cy="5143500" type="screen16x9"/>
  <p:notesSz cx="6858000" cy="9144000"/>
  <p:embeddedFontLst>
    <p:embeddedFont>
      <p:font typeface="Montserrat" panose="020B0604020202020204" charset="0"/>
      <p:regular r:id="rId27"/>
      <p:bold r:id="rId28"/>
      <p:italic r:id="rId29"/>
      <p:boldItalic r:id="rId30"/>
    </p:embeddedFont>
    <p:embeddedFont>
      <p:font typeface="Roboto" panose="020B060402020202020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96" autoAdjust="0"/>
    <p:restoredTop sz="94660"/>
  </p:normalViewPr>
  <p:slideViewPr>
    <p:cSldViewPr snapToGrid="0">
      <p:cViewPr varScale="1">
        <p:scale>
          <a:sx n="93" d="100"/>
          <a:sy n="93" d="100"/>
        </p:scale>
        <p:origin x="632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0" name="Google Shape;12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0" name="Google Shape;13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7" name="Google Shape;13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2" name="Google Shape;15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ccaa15e1c9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5" name="Google Shape;165;gccaa15e1c9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ccaa15e1c9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6" name="Google Shape;176;gccaa15e1c9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ccaa15e1c9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6" name="Google Shape;176;gccaa15e1c9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473814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ccaa15e1c9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6" name="Google Shape;176;gccaa15e1c9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04526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0" name="Google Shape;6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7" name="Google Shape;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5" name="Google Shape;7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6" name="Google Shape;9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4" name="Google Shape;10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caa15e1c9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2" name="Google Shape;112;gccaa15e1c9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8602975" y="66525"/>
            <a:ext cx="348619" cy="35795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e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 rot="-236">
            <a:off x="200850" y="143825"/>
            <a:ext cx="8742300" cy="33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4200"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IN" sz="4200" b="1" dirty="0">
                <a:latin typeface="Montserrat"/>
                <a:ea typeface="Montserrat"/>
                <a:cs typeface="Montserrat"/>
                <a:sym typeface="Montserrat"/>
              </a:rPr>
              <a:t>      Capstone Project - 2</a:t>
            </a:r>
            <a:endParaRPr sz="4200"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IN" sz="3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N" sz="30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Seoul Bike Sharing Demand Prediction </a:t>
            </a:r>
            <a:r>
              <a:rPr lang="en-IN" sz="3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r>
              <a:rPr lang="en-IN" sz="4200" b="1" dirty="0">
                <a:latin typeface="Montserrat"/>
                <a:ea typeface="Montserrat"/>
                <a:cs typeface="Montserrat"/>
                <a:sym typeface="Montserrat"/>
              </a:rPr>
              <a:t>      </a:t>
            </a:r>
            <a:r>
              <a:rPr lang="en-IN" sz="3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           </a:t>
            </a: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IN" sz="4200" b="1" dirty="0">
                <a:latin typeface="Montserrat"/>
                <a:ea typeface="Montserrat"/>
                <a:cs typeface="Montserrat"/>
                <a:sym typeface="Montserrat"/>
              </a:rPr>
              <a:t>       </a:t>
            </a:r>
            <a:r>
              <a:rPr lang="en-IN" sz="3200" b="1" dirty="0">
                <a:latin typeface="Montserrat"/>
                <a:ea typeface="Montserrat"/>
                <a:cs typeface="Montserrat"/>
                <a:sym typeface="Montserrat"/>
              </a:rPr>
              <a:t>ML Supervised Regression</a:t>
            </a:r>
            <a:endParaRPr sz="3200"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950" b="1" u="sng" dirty="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4294967295"/>
          </p:nvPr>
        </p:nvSpPr>
        <p:spPr>
          <a:xfrm>
            <a:off x="426110" y="3400380"/>
            <a:ext cx="7597800" cy="1178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26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IN" sz="2800" b="1" i="0" u="none" strike="noStrike" cap="none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Individual Project:</a:t>
            </a:r>
            <a:endParaRPr sz="2800" b="1" i="0" u="none" strike="noStrike" cap="none" dirty="0" smtClean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IN" sz="2800" b="1" i="0" u="none" strike="noStrike" cap="none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Soumya Ranjan Mishra</a:t>
            </a:r>
            <a:endParaRPr sz="2800" b="1" i="0" u="none" strike="noStrike" cap="none" dirty="0" smtClean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" name="Google Shape;57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IN">
                <a:solidFill>
                  <a:srgbClr val="434343"/>
                </a:solidFill>
              </a:rPr>
              <a:t>1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>
            <a:spLocks noGrp="1"/>
          </p:cNvSpPr>
          <p:nvPr>
            <p:ph type="title"/>
          </p:nvPr>
        </p:nvSpPr>
        <p:spPr>
          <a:xfrm>
            <a:off x="311700" y="23928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3000" b="1">
                <a:latin typeface="Montserrat"/>
                <a:ea typeface="Montserrat"/>
                <a:cs typeface="Montserrat"/>
                <a:sym typeface="Montserrat"/>
              </a:rPr>
              <a:t>Spread of Categorical Variables</a:t>
            </a:r>
            <a:br>
              <a:rPr lang="en-IN" sz="3000" b="1">
                <a:latin typeface="Montserrat"/>
                <a:ea typeface="Montserrat"/>
                <a:cs typeface="Montserrat"/>
                <a:sym typeface="Montserrat"/>
              </a:rPr>
            </a:br>
            <a:endParaRPr sz="3000"/>
          </a:p>
        </p:txBody>
      </p:sp>
      <p:sp>
        <p:nvSpPr>
          <p:cNvPr id="123" name="Google Shape;123;p22"/>
          <p:cNvSpPr txBox="1">
            <a:spLocks noGrp="1"/>
          </p:cNvSpPr>
          <p:nvPr>
            <p:ph type="sldNum" idx="12"/>
          </p:nvPr>
        </p:nvSpPr>
        <p:spPr>
          <a:xfrm>
            <a:off x="8462408" y="46568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IN">
                <a:solidFill>
                  <a:srgbClr val="000000"/>
                </a:solidFill>
              </a:rPr>
              <a:t>10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24" name="Google Shape;12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64375"/>
            <a:ext cx="3118726" cy="4026726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25" name="Google Shape;12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71125" y="1123425"/>
            <a:ext cx="2918676" cy="386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89800" y="1146775"/>
            <a:ext cx="2918675" cy="38209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7" name="Google Shape;127;p22"/>
          <p:cNvCxnSpPr/>
          <p:nvPr/>
        </p:nvCxnSpPr>
        <p:spPr>
          <a:xfrm flipH="1">
            <a:off x="3229650" y="1011688"/>
            <a:ext cx="129600" cy="393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>
            <a:spLocks noGrp="1"/>
          </p:cNvSpPr>
          <p:nvPr>
            <p:ph type="title"/>
          </p:nvPr>
        </p:nvSpPr>
        <p:spPr>
          <a:xfrm>
            <a:off x="245625" y="1696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3200" b="1">
                <a:latin typeface="Montserrat"/>
                <a:ea typeface="Montserrat"/>
                <a:cs typeface="Montserrat"/>
                <a:sym typeface="Montserrat"/>
              </a:rPr>
              <a:t>       </a:t>
            </a:r>
            <a:r>
              <a:rPr lang="en-IN" sz="3000" b="1">
                <a:latin typeface="Montserrat"/>
                <a:ea typeface="Montserrat"/>
                <a:cs typeface="Montserrat"/>
                <a:sym typeface="Montserrat"/>
              </a:rPr>
              <a:t>Distribution of Number of reviews</a:t>
            </a:r>
            <a:endParaRPr sz="3000"/>
          </a:p>
        </p:txBody>
      </p:sp>
      <p:sp>
        <p:nvSpPr>
          <p:cNvPr id="133" name="Google Shape;133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IN">
                <a:solidFill>
                  <a:srgbClr val="000000"/>
                </a:solidFill>
              </a:rPr>
              <a:t>11</a:t>
            </a:fld>
            <a:endParaRPr>
              <a:solidFill>
                <a:srgbClr val="000000"/>
              </a:solidFill>
            </a:endParaRPr>
          </a:p>
        </p:txBody>
      </p:sp>
      <p:pic>
        <p:nvPicPr>
          <p:cNvPr id="134" name="Google Shape;13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3425" y="1340676"/>
            <a:ext cx="4352925" cy="332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>
            <a:spLocks noGrp="1"/>
          </p:cNvSpPr>
          <p:nvPr>
            <p:ph type="title"/>
          </p:nvPr>
        </p:nvSpPr>
        <p:spPr>
          <a:xfrm>
            <a:off x="2060925" y="99125"/>
            <a:ext cx="47358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3000" b="1">
                <a:latin typeface="Montserrat"/>
                <a:ea typeface="Montserrat"/>
                <a:cs typeface="Montserrat"/>
                <a:sym typeface="Montserrat"/>
              </a:rPr>
              <a:t>Correlation Matrix</a:t>
            </a:r>
            <a:r>
              <a:rPr lang="en-IN" sz="2600" b="1"/>
              <a:t> </a:t>
            </a:r>
            <a:endParaRPr sz="2600" b="1"/>
          </a:p>
        </p:txBody>
      </p:sp>
      <p:sp>
        <p:nvSpPr>
          <p:cNvPr id="140" name="Google Shape;140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IN">
                <a:solidFill>
                  <a:srgbClr val="000000"/>
                </a:solidFill>
              </a:rPr>
              <a:t>12</a:t>
            </a:fld>
            <a:endParaRPr>
              <a:solidFill>
                <a:srgbClr val="00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127" y="713494"/>
            <a:ext cx="7467984" cy="452778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                            Feature Selection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lnSpc>
                <a:spcPct val="200000"/>
              </a:lnSpc>
              <a:buNone/>
            </a:pPr>
            <a:r>
              <a:rPr lang="en-US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● Dropping Constant Feature  Using Variance Threshold</a:t>
            </a:r>
          </a:p>
          <a:p>
            <a:pPr marL="0" lvl="0" indent="0">
              <a:lnSpc>
                <a:spcPct val="200000"/>
              </a:lnSpc>
              <a:buNone/>
            </a:pPr>
            <a:endParaRPr lang="en-US" b="1" dirty="0" smtClean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>
              <a:lnSpc>
                <a:spcPct val="200000"/>
              </a:lnSpc>
              <a:buNone/>
            </a:pPr>
            <a:r>
              <a:rPr lang="en-US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●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Feature Selection with Pearson Correlation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08159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                            Data Preparation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lnSpc>
                <a:spcPct val="200000"/>
              </a:lnSpc>
              <a:buNone/>
            </a:pPr>
            <a:r>
              <a:rPr lang="en-US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● Label Encoding</a:t>
            </a:r>
          </a:p>
          <a:p>
            <a:pPr marL="0" lvl="0" indent="0">
              <a:lnSpc>
                <a:spcPct val="200000"/>
              </a:lnSpc>
              <a:buNone/>
            </a:pPr>
            <a:r>
              <a:rPr lang="en-US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● One Hot Encoding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● Train Test Split  (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test_size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=0.3, 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random_state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=0</a:t>
            </a:r>
            <a:r>
              <a:rPr lang="en-US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</a:p>
          <a:p>
            <a:pPr marL="0" indent="0">
              <a:lnSpc>
                <a:spcPct val="200000"/>
              </a:lnSpc>
              <a:buNone/>
            </a:pPr>
            <a:endParaRPr lang="en-US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2478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>
            <a:spLocks noGrp="1"/>
          </p:cNvSpPr>
          <p:nvPr>
            <p:ph type="title"/>
          </p:nvPr>
        </p:nvSpPr>
        <p:spPr>
          <a:xfrm>
            <a:off x="189962" y="94425"/>
            <a:ext cx="8521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3200" b="1" dirty="0">
                <a:latin typeface="Montserrat"/>
                <a:ea typeface="Montserrat"/>
                <a:cs typeface="Montserrat"/>
                <a:sym typeface="Montserrat"/>
              </a:rPr>
              <a:t>              Linear </a:t>
            </a:r>
            <a:r>
              <a:rPr lang="en-IN" sz="3200" b="1" dirty="0" smtClean="0">
                <a:latin typeface="Montserrat"/>
                <a:ea typeface="Montserrat"/>
                <a:cs typeface="Montserrat"/>
                <a:sym typeface="Montserrat"/>
              </a:rPr>
              <a:t>Regression</a:t>
            </a:r>
            <a:r>
              <a:rPr lang="en-IN" b="1" dirty="0">
                <a:latin typeface="Montserrat"/>
                <a:ea typeface="Montserrat"/>
                <a:cs typeface="Montserrat"/>
                <a:sym typeface="Montserrat"/>
              </a:rPr>
              <a:t/>
            </a:r>
            <a:br>
              <a:rPr lang="en-IN" b="1" dirty="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IN" b="1" dirty="0">
                <a:latin typeface="Montserrat"/>
                <a:ea typeface="Montserrat"/>
                <a:cs typeface="Montserrat"/>
                <a:sym typeface="Montserrat"/>
              </a:rPr>
              <a:t>                     </a:t>
            </a:r>
            <a:r>
              <a:rPr lang="en-IN" b="1" dirty="0"/>
              <a:t> </a:t>
            </a:r>
            <a:br>
              <a:rPr lang="en-IN" b="1" dirty="0"/>
            </a:br>
            <a:r>
              <a:rPr lang="en-IN" sz="2400" b="1" dirty="0">
                <a:solidFill>
                  <a:srgbClr val="0000FF"/>
                </a:solidFill>
              </a:rPr>
              <a:t>Train Set Metrics</a:t>
            </a:r>
            <a:r>
              <a:rPr lang="en-IN" sz="2400" b="1" dirty="0"/>
              <a:t>       </a:t>
            </a:r>
            <a:r>
              <a:rPr lang="en-IN" sz="2400" b="1" dirty="0" smtClean="0">
                <a:solidFill>
                  <a:srgbClr val="0000FF"/>
                </a:solidFill>
              </a:rPr>
              <a:t>Test </a:t>
            </a:r>
            <a:r>
              <a:rPr lang="en-IN" sz="2400" b="1" dirty="0">
                <a:solidFill>
                  <a:srgbClr val="0000FF"/>
                </a:solidFill>
              </a:rPr>
              <a:t>Set Metrics</a:t>
            </a:r>
            <a:endParaRPr sz="2400" b="1" dirty="0">
              <a:solidFill>
                <a:srgbClr val="0000F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1050" dirty="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1050" dirty="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b="1" dirty="0"/>
          </a:p>
        </p:txBody>
      </p:sp>
      <p:sp>
        <p:nvSpPr>
          <p:cNvPr id="147" name="Google Shape;147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IN">
                <a:solidFill>
                  <a:srgbClr val="000000"/>
                </a:solidFill>
              </a:rPr>
              <a:t>15</a:t>
            </a:fld>
            <a:endParaRPr>
              <a:solidFill>
                <a:srgbClr val="00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215" y="1626892"/>
            <a:ext cx="2121009" cy="69218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5609" y="1626892"/>
            <a:ext cx="2070206" cy="67948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3599" y="954665"/>
            <a:ext cx="3047559" cy="1710506"/>
          </a:xfrm>
          <a:prstGeom prst="rect">
            <a:avLst/>
          </a:prstGeom>
        </p:spPr>
      </p:pic>
      <p:pic>
        <p:nvPicPr>
          <p:cNvPr id="4098" name="Picture 2" descr="Linear Regression in Python – Real Pyth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058" y="2952711"/>
            <a:ext cx="8495688" cy="1963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>
            <a:spLocks noGrp="1"/>
          </p:cNvSpPr>
          <p:nvPr>
            <p:ph type="title"/>
          </p:nvPr>
        </p:nvSpPr>
        <p:spPr>
          <a:xfrm>
            <a:off x="60425" y="181200"/>
            <a:ext cx="8051700" cy="5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3000" b="1" dirty="0" smtClean="0">
                <a:latin typeface="Montserrat"/>
                <a:ea typeface="Montserrat"/>
                <a:cs typeface="Montserrat"/>
                <a:sym typeface="Montserrat"/>
              </a:rPr>
              <a:t>     Lasso </a:t>
            </a:r>
            <a:r>
              <a:rPr lang="en-IN" sz="3000" b="1" dirty="0">
                <a:latin typeface="Montserrat"/>
                <a:ea typeface="Montserrat"/>
                <a:cs typeface="Montserrat"/>
                <a:sym typeface="Montserrat"/>
              </a:rPr>
              <a:t>Regression</a:t>
            </a:r>
            <a:endParaRPr sz="3000" dirty="0"/>
          </a:p>
        </p:txBody>
      </p:sp>
      <p:sp>
        <p:nvSpPr>
          <p:cNvPr id="155" name="Google Shape;155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IN">
                <a:solidFill>
                  <a:srgbClr val="000000"/>
                </a:solidFill>
              </a:rPr>
              <a:t>16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156" name="Google Shape;156;p26"/>
          <p:cNvSpPr txBox="1"/>
          <p:nvPr/>
        </p:nvSpPr>
        <p:spPr>
          <a:xfrm>
            <a:off x="1472319" y="2338501"/>
            <a:ext cx="5583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IN" sz="3000" b="1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Ridge </a:t>
            </a:r>
            <a:r>
              <a:rPr lang="en-IN" sz="30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Regression</a:t>
            </a:r>
            <a:endParaRPr dirty="0"/>
          </a:p>
        </p:txBody>
      </p:sp>
      <p:sp>
        <p:nvSpPr>
          <p:cNvPr id="157" name="Google Shape;157;p26"/>
          <p:cNvSpPr txBox="1"/>
          <p:nvPr/>
        </p:nvSpPr>
        <p:spPr>
          <a:xfrm>
            <a:off x="436200" y="794900"/>
            <a:ext cx="5572714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solidFill>
                  <a:srgbClr val="0000FF"/>
                </a:solidFill>
              </a:rPr>
              <a:t>Train Set Metrics</a:t>
            </a:r>
            <a:r>
              <a:rPr lang="en-IN" sz="2400" b="1" dirty="0">
                <a:solidFill>
                  <a:schemeClr val="dk1"/>
                </a:solidFill>
              </a:rPr>
              <a:t>      </a:t>
            </a:r>
            <a:r>
              <a:rPr lang="en-IN" sz="2400" b="1" dirty="0" smtClean="0">
                <a:solidFill>
                  <a:srgbClr val="0000FF"/>
                </a:solidFill>
              </a:rPr>
              <a:t>Test </a:t>
            </a:r>
            <a:r>
              <a:rPr lang="en-IN" sz="2400" b="1" dirty="0">
                <a:solidFill>
                  <a:srgbClr val="0000FF"/>
                </a:solidFill>
              </a:rPr>
              <a:t>Set Metric</a:t>
            </a:r>
            <a:r>
              <a:rPr lang="en-IN" sz="2800" b="1" dirty="0">
                <a:solidFill>
                  <a:srgbClr val="0000FF"/>
                </a:solidFill>
              </a:rPr>
              <a:t>s</a:t>
            </a:r>
            <a:endParaRPr sz="2800" b="1" dirty="0">
              <a:solidFill>
                <a:srgbClr val="0000FF"/>
              </a:solidFill>
            </a:endParaRPr>
          </a:p>
        </p:txBody>
      </p:sp>
      <p:sp>
        <p:nvSpPr>
          <p:cNvPr id="160" name="Google Shape;160;p26"/>
          <p:cNvSpPr txBox="1"/>
          <p:nvPr/>
        </p:nvSpPr>
        <p:spPr>
          <a:xfrm>
            <a:off x="548900" y="3084000"/>
            <a:ext cx="5515016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solidFill>
                  <a:srgbClr val="0000FF"/>
                </a:solidFill>
              </a:rPr>
              <a:t>Train Set Metrics</a:t>
            </a:r>
            <a:r>
              <a:rPr lang="en-IN" sz="2400" b="1" dirty="0">
                <a:solidFill>
                  <a:schemeClr val="dk1"/>
                </a:solidFill>
              </a:rPr>
              <a:t>     </a:t>
            </a:r>
            <a:r>
              <a:rPr lang="en-IN" sz="2400" b="1" dirty="0" smtClean="0">
                <a:solidFill>
                  <a:schemeClr val="dk1"/>
                </a:solidFill>
              </a:rPr>
              <a:t> </a:t>
            </a:r>
            <a:r>
              <a:rPr lang="en-IN" sz="2400" b="1" dirty="0">
                <a:solidFill>
                  <a:srgbClr val="0000FF"/>
                </a:solidFill>
              </a:rPr>
              <a:t>Test Set Metric</a:t>
            </a:r>
            <a:r>
              <a:rPr lang="en-IN" sz="2800" b="1" dirty="0">
                <a:solidFill>
                  <a:srgbClr val="0000FF"/>
                </a:solidFill>
              </a:rPr>
              <a:t>s</a:t>
            </a:r>
            <a:endParaRPr sz="2800" b="1" dirty="0">
              <a:solidFill>
                <a:srgbClr val="0000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900" y="1410500"/>
            <a:ext cx="2076557" cy="70488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8643" y="1359951"/>
            <a:ext cx="2197213" cy="68583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9042" y="880578"/>
            <a:ext cx="2510247" cy="14230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8595" y="3699600"/>
            <a:ext cx="2133710" cy="7048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55392" y="3679119"/>
            <a:ext cx="2260716" cy="7874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19195" y="3003094"/>
            <a:ext cx="2681324" cy="1556622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>
            <a:spLocks noGrp="1"/>
          </p:cNvSpPr>
          <p:nvPr>
            <p:ph type="title"/>
          </p:nvPr>
        </p:nvSpPr>
        <p:spPr>
          <a:xfrm>
            <a:off x="60425" y="181200"/>
            <a:ext cx="8051700" cy="5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IN" sz="3000" b="1" dirty="0" err="1" smtClean="0">
                <a:latin typeface="Montserrat"/>
                <a:ea typeface="Montserrat"/>
                <a:cs typeface="Montserrat"/>
                <a:sym typeface="Montserrat"/>
              </a:rPr>
              <a:t>ElasticNet</a:t>
            </a:r>
            <a:r>
              <a:rPr lang="en-IN" sz="3000" b="1" dirty="0" smtClean="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N" sz="3000" b="1" dirty="0">
                <a:latin typeface="Montserrat"/>
                <a:ea typeface="Montserrat"/>
                <a:cs typeface="Montserrat"/>
                <a:sym typeface="Montserrat"/>
              </a:rPr>
              <a:t>Regression</a:t>
            </a:r>
            <a:r>
              <a:rPr lang="en-IN" sz="3200" dirty="0"/>
              <a:t/>
            </a:r>
            <a:br>
              <a:rPr lang="en-IN" sz="3200" dirty="0"/>
            </a:br>
            <a:r>
              <a:rPr lang="en-IN" sz="3000" b="1" dirty="0" smtClean="0">
                <a:latin typeface="Montserrat"/>
                <a:ea typeface="Montserrat"/>
                <a:cs typeface="Montserrat"/>
                <a:sym typeface="Montserrat"/>
              </a:rPr>
              <a:t/>
            </a:r>
            <a:br>
              <a:rPr lang="en-IN" sz="3000" b="1" dirty="0" smtClean="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IN" sz="3000" b="1" dirty="0">
                <a:latin typeface="Montserrat"/>
                <a:ea typeface="Montserrat"/>
                <a:cs typeface="Montserrat"/>
                <a:sym typeface="Montserrat"/>
              </a:rPr>
              <a:t/>
            </a:r>
            <a:br>
              <a:rPr lang="en-IN" sz="3000" b="1" dirty="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IN" sz="3000" b="1" dirty="0" smtClean="0">
                <a:latin typeface="Montserrat"/>
                <a:ea typeface="Montserrat"/>
                <a:cs typeface="Montserrat"/>
                <a:sym typeface="Montserrat"/>
              </a:rPr>
              <a:t/>
            </a:r>
            <a:br>
              <a:rPr lang="en-IN" sz="3000" b="1" dirty="0" smtClean="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IN" sz="3000" b="1" dirty="0" smtClean="0">
                <a:latin typeface="Montserrat"/>
                <a:ea typeface="Montserrat"/>
                <a:cs typeface="Montserrat"/>
                <a:sym typeface="Montserrat"/>
              </a:rPr>
              <a:t>Decision </a:t>
            </a:r>
            <a:r>
              <a:rPr lang="en-IN" sz="3000" b="1" dirty="0">
                <a:latin typeface="Montserrat"/>
                <a:ea typeface="Montserrat"/>
                <a:cs typeface="Montserrat"/>
                <a:sym typeface="Montserrat"/>
              </a:rPr>
              <a:t>Tree</a:t>
            </a:r>
            <a:endParaRPr sz="3000" dirty="0"/>
          </a:p>
        </p:txBody>
      </p:sp>
      <p:sp>
        <p:nvSpPr>
          <p:cNvPr id="168" name="Google Shape;168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IN">
                <a:solidFill>
                  <a:srgbClr val="000000"/>
                </a:solidFill>
              </a:rPr>
              <a:t>17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169" name="Google Shape;169;p27"/>
          <p:cNvSpPr txBox="1"/>
          <p:nvPr/>
        </p:nvSpPr>
        <p:spPr>
          <a:xfrm>
            <a:off x="1685450" y="2468363"/>
            <a:ext cx="5583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/>
          </a:p>
        </p:txBody>
      </p:sp>
      <p:sp>
        <p:nvSpPr>
          <p:cNvPr id="170" name="Google Shape;170;p27"/>
          <p:cNvSpPr txBox="1"/>
          <p:nvPr/>
        </p:nvSpPr>
        <p:spPr>
          <a:xfrm>
            <a:off x="436200" y="794900"/>
            <a:ext cx="683285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 smtClean="0">
                <a:solidFill>
                  <a:srgbClr val="0000FF"/>
                </a:solidFill>
              </a:rPr>
              <a:t>Train </a:t>
            </a:r>
            <a:r>
              <a:rPr lang="en-IN" sz="2400" b="1" dirty="0">
                <a:solidFill>
                  <a:srgbClr val="0000FF"/>
                </a:solidFill>
              </a:rPr>
              <a:t>Set </a:t>
            </a:r>
            <a:r>
              <a:rPr lang="en-IN" sz="2400" b="1" dirty="0" smtClean="0">
                <a:solidFill>
                  <a:srgbClr val="0000FF"/>
                </a:solidFill>
              </a:rPr>
              <a:t>Metrics</a:t>
            </a:r>
            <a:r>
              <a:rPr lang="en-IN" sz="2400" b="1" dirty="0" smtClean="0">
                <a:solidFill>
                  <a:schemeClr val="dk1"/>
                </a:solidFill>
              </a:rPr>
              <a:t>       </a:t>
            </a:r>
            <a:r>
              <a:rPr lang="en-IN" sz="2400" b="1" dirty="0" smtClean="0">
                <a:solidFill>
                  <a:srgbClr val="0000FF"/>
                </a:solidFill>
              </a:rPr>
              <a:t>Test </a:t>
            </a:r>
            <a:r>
              <a:rPr lang="en-IN" sz="2400" b="1" dirty="0">
                <a:solidFill>
                  <a:srgbClr val="0000FF"/>
                </a:solidFill>
              </a:rPr>
              <a:t>Set Metric</a:t>
            </a:r>
            <a:r>
              <a:rPr lang="en-IN" sz="2800" b="1" dirty="0">
                <a:solidFill>
                  <a:srgbClr val="0000FF"/>
                </a:solidFill>
              </a:rPr>
              <a:t>s</a:t>
            </a:r>
            <a:endParaRPr sz="2800" b="1" dirty="0">
              <a:solidFill>
                <a:srgbClr val="0000FF"/>
              </a:solidFill>
            </a:endParaRPr>
          </a:p>
        </p:txBody>
      </p:sp>
      <p:sp>
        <p:nvSpPr>
          <p:cNvPr id="9" name="Google Shape;170;p27"/>
          <p:cNvSpPr txBox="1"/>
          <p:nvPr/>
        </p:nvSpPr>
        <p:spPr>
          <a:xfrm>
            <a:off x="436199" y="2868563"/>
            <a:ext cx="6095229" cy="1908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 smtClean="0">
                <a:solidFill>
                  <a:srgbClr val="0000FF"/>
                </a:solidFill>
              </a:rPr>
              <a:t>Train </a:t>
            </a:r>
            <a:r>
              <a:rPr lang="en-IN" sz="2400" b="1" dirty="0">
                <a:solidFill>
                  <a:srgbClr val="0000FF"/>
                </a:solidFill>
              </a:rPr>
              <a:t>Set </a:t>
            </a:r>
            <a:r>
              <a:rPr lang="en-IN" sz="2400" b="1" dirty="0" smtClean="0">
                <a:solidFill>
                  <a:srgbClr val="0000FF"/>
                </a:solidFill>
              </a:rPr>
              <a:t>Metrics</a:t>
            </a:r>
            <a:r>
              <a:rPr lang="en-IN" sz="2400" b="1" dirty="0" smtClean="0">
                <a:solidFill>
                  <a:schemeClr val="dk1"/>
                </a:solidFill>
              </a:rPr>
              <a:t>       </a:t>
            </a:r>
            <a:r>
              <a:rPr lang="en-IN" sz="2400" b="1" dirty="0" smtClean="0">
                <a:solidFill>
                  <a:srgbClr val="0000FF"/>
                </a:solidFill>
              </a:rPr>
              <a:t>Test </a:t>
            </a:r>
            <a:r>
              <a:rPr lang="en-IN" sz="2400" b="1" dirty="0">
                <a:solidFill>
                  <a:srgbClr val="0000FF"/>
                </a:solidFill>
              </a:rPr>
              <a:t>Set </a:t>
            </a:r>
            <a:r>
              <a:rPr lang="en-IN" sz="2400" b="1" dirty="0" smtClean="0">
                <a:solidFill>
                  <a:srgbClr val="0000FF"/>
                </a:solidFill>
              </a:rPr>
              <a:t>Metric</a:t>
            </a:r>
            <a:r>
              <a:rPr lang="en-IN" sz="2800" b="1" dirty="0" smtClean="0">
                <a:solidFill>
                  <a:srgbClr val="0000FF"/>
                </a:solidFill>
              </a:rPr>
              <a:t>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2800" b="1" dirty="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2800" b="1" dirty="0" smtClean="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 dirty="0" smtClean="0">
                <a:solidFill>
                  <a:srgbClr val="0000FF"/>
                </a:solidFill>
              </a:rPr>
              <a:t>Hyper parameter</a:t>
            </a:r>
            <a:endParaRPr lang="en-IN" sz="2800" b="1" dirty="0">
              <a:solidFill>
                <a:srgbClr val="0000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200" y="1327657"/>
            <a:ext cx="2070206" cy="67313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9920" y="1282094"/>
            <a:ext cx="2114659" cy="76838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2351" y="973885"/>
            <a:ext cx="2978807" cy="175790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91063" y="2725576"/>
            <a:ext cx="2428811" cy="147152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61959" y="4269377"/>
            <a:ext cx="3381981" cy="78744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4199" y="3416234"/>
            <a:ext cx="2178162" cy="81284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95935" y="3361664"/>
            <a:ext cx="2057506" cy="74933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>
            <a:spLocks noGrp="1"/>
          </p:cNvSpPr>
          <p:nvPr>
            <p:ph type="title"/>
          </p:nvPr>
        </p:nvSpPr>
        <p:spPr>
          <a:xfrm>
            <a:off x="226208" y="27396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3200" b="1" dirty="0">
                <a:latin typeface="Montserrat"/>
                <a:ea typeface="Montserrat"/>
                <a:cs typeface="Montserrat"/>
                <a:sym typeface="Montserrat"/>
              </a:rPr>
              <a:t>        </a:t>
            </a:r>
            <a:endParaRPr sz="3200" dirty="0"/>
          </a:p>
        </p:txBody>
      </p:sp>
      <p:sp>
        <p:nvSpPr>
          <p:cNvPr id="179" name="Google Shape;179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IN">
                <a:solidFill>
                  <a:srgbClr val="000000"/>
                </a:solidFill>
              </a:rPr>
              <a:t>18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181" name="Google Shape;181;p28"/>
          <p:cNvSpPr txBox="1"/>
          <p:nvPr/>
        </p:nvSpPr>
        <p:spPr>
          <a:xfrm>
            <a:off x="1119716" y="0"/>
            <a:ext cx="6317100" cy="892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IN" sz="3200" b="1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         Random </a:t>
            </a:r>
            <a:r>
              <a:rPr lang="en-IN" sz="32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Forest </a:t>
            </a:r>
            <a:endParaRPr lang="en-IN" sz="3200" b="1" dirty="0" smtClean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dirty="0"/>
          </a:p>
        </p:txBody>
      </p:sp>
      <p:sp>
        <p:nvSpPr>
          <p:cNvPr id="182" name="Google Shape;182;p28"/>
          <p:cNvSpPr txBox="1"/>
          <p:nvPr/>
        </p:nvSpPr>
        <p:spPr>
          <a:xfrm>
            <a:off x="305462" y="622994"/>
            <a:ext cx="8441346" cy="4431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SzPts val="2800"/>
            </a:pPr>
            <a:r>
              <a:rPr lang="en-US" b="1" dirty="0">
                <a:solidFill>
                  <a:srgbClr val="0000FF"/>
                </a:solidFill>
              </a:rPr>
              <a:t>Train Set Metrics</a:t>
            </a:r>
            <a:r>
              <a:rPr lang="en-US" b="1" dirty="0">
                <a:solidFill>
                  <a:schemeClr val="dk1"/>
                </a:solidFill>
              </a:rPr>
              <a:t> </a:t>
            </a:r>
            <a:r>
              <a:rPr lang="en-US" b="1" dirty="0" smtClean="0">
                <a:solidFill>
                  <a:schemeClr val="dk1"/>
                </a:solidFill>
              </a:rPr>
              <a:t>                                                                           </a:t>
            </a:r>
            <a:r>
              <a:rPr lang="en-IN" b="1" dirty="0" smtClean="0">
                <a:solidFill>
                  <a:schemeClr val="bg2">
                    <a:lumMod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Feature Importance</a:t>
            </a:r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                   </a:t>
            </a:r>
          </a:p>
          <a:p>
            <a:pPr>
              <a:buSzPts val="2800"/>
            </a:pPr>
            <a:endParaRPr lang="en-US" b="1" dirty="0">
              <a:solidFill>
                <a:schemeClr val="dk1"/>
              </a:solidFill>
            </a:endParaRPr>
          </a:p>
          <a:p>
            <a:pPr>
              <a:buSzPts val="2800"/>
            </a:pPr>
            <a:endParaRPr lang="en-US" b="1" dirty="0" smtClean="0">
              <a:solidFill>
                <a:schemeClr val="dk1"/>
              </a:solidFill>
            </a:endParaRPr>
          </a:p>
          <a:p>
            <a:pPr>
              <a:buSzPts val="2800"/>
            </a:pPr>
            <a:endParaRPr lang="en-US" b="1" dirty="0">
              <a:solidFill>
                <a:schemeClr val="dk1"/>
              </a:solidFill>
            </a:endParaRPr>
          </a:p>
          <a:p>
            <a:pPr>
              <a:buSzPts val="2800"/>
            </a:pPr>
            <a:endParaRPr lang="en-US" b="1" dirty="0" smtClean="0">
              <a:solidFill>
                <a:schemeClr val="dk1"/>
              </a:solidFill>
            </a:endParaRPr>
          </a:p>
          <a:p>
            <a:pPr>
              <a:buSzPts val="2800"/>
            </a:pPr>
            <a:endParaRPr lang="en-US" b="1" dirty="0">
              <a:solidFill>
                <a:schemeClr val="dk1"/>
              </a:solidFill>
            </a:endParaRPr>
          </a:p>
          <a:p>
            <a:pPr>
              <a:buSzPts val="2800"/>
            </a:pPr>
            <a:r>
              <a:rPr lang="en-US" b="1" dirty="0" smtClean="0">
                <a:solidFill>
                  <a:schemeClr val="dk1"/>
                </a:solidFill>
              </a:rPr>
              <a:t> </a:t>
            </a:r>
            <a:r>
              <a:rPr lang="en-US" b="1" dirty="0" smtClean="0">
                <a:solidFill>
                  <a:srgbClr val="0000FF"/>
                </a:solidFill>
              </a:rPr>
              <a:t>Test </a:t>
            </a:r>
            <a:r>
              <a:rPr lang="en-US" b="1" dirty="0">
                <a:solidFill>
                  <a:srgbClr val="0000FF"/>
                </a:solidFill>
              </a:rPr>
              <a:t>Set </a:t>
            </a:r>
            <a:r>
              <a:rPr lang="en-US" b="1" dirty="0" smtClean="0">
                <a:solidFill>
                  <a:srgbClr val="0000FF"/>
                </a:solidFill>
              </a:rPr>
              <a:t>Metric</a:t>
            </a:r>
            <a:r>
              <a:rPr lang="en-US" sz="1600" b="1" dirty="0" smtClean="0">
                <a:solidFill>
                  <a:srgbClr val="0000FF"/>
                </a:solidFill>
              </a:rPr>
              <a:t>s</a:t>
            </a:r>
          </a:p>
          <a:p>
            <a:pPr>
              <a:buSzPts val="2800"/>
            </a:pPr>
            <a:endParaRPr lang="en-IN" sz="1600" b="1" dirty="0">
              <a:solidFill>
                <a:srgbClr val="0000FF"/>
              </a:solidFill>
            </a:endParaRPr>
          </a:p>
          <a:p>
            <a:pPr>
              <a:buSzPts val="2800"/>
            </a:pPr>
            <a:endParaRPr lang="en-IN" sz="1600" b="1" dirty="0" smtClean="0">
              <a:solidFill>
                <a:srgbClr val="0000FF"/>
              </a:solidFill>
            </a:endParaRPr>
          </a:p>
          <a:p>
            <a:pPr>
              <a:buSzPts val="2800"/>
            </a:pPr>
            <a:endParaRPr lang="en-IN" sz="1600" b="1" dirty="0">
              <a:solidFill>
                <a:srgbClr val="0000FF"/>
              </a:solidFill>
            </a:endParaRPr>
          </a:p>
          <a:p>
            <a:pPr>
              <a:buSzPts val="2800"/>
            </a:pPr>
            <a:endParaRPr lang="en-IN" sz="1600" b="1" dirty="0" smtClean="0">
              <a:solidFill>
                <a:srgbClr val="0000FF"/>
              </a:solidFill>
            </a:endParaRPr>
          </a:p>
          <a:p>
            <a:pPr>
              <a:buSzPts val="2800"/>
            </a:pPr>
            <a:r>
              <a:rPr lang="en-IN" sz="1600" b="1" dirty="0">
                <a:solidFill>
                  <a:srgbClr val="0000FF"/>
                </a:solidFill>
              </a:rPr>
              <a:t>Hyper </a:t>
            </a:r>
            <a:r>
              <a:rPr lang="en-IN" sz="1600" b="1" dirty="0" smtClean="0">
                <a:solidFill>
                  <a:srgbClr val="0000FF"/>
                </a:solidFill>
              </a:rPr>
              <a:t>parameter</a:t>
            </a:r>
          </a:p>
          <a:p>
            <a:pPr>
              <a:buSzPts val="2800"/>
            </a:pPr>
            <a:endParaRPr lang="en-IN" sz="1600" b="1" dirty="0">
              <a:solidFill>
                <a:srgbClr val="0000FF"/>
              </a:solidFill>
            </a:endParaRPr>
          </a:p>
          <a:p>
            <a:pPr>
              <a:buSzPts val="2800"/>
            </a:pPr>
            <a:endParaRPr lang="en-IN" sz="1600" b="1" dirty="0" smtClean="0">
              <a:solidFill>
                <a:srgbClr val="0000FF"/>
              </a:solidFill>
            </a:endParaRPr>
          </a:p>
          <a:p>
            <a:pPr>
              <a:buSzPts val="2800"/>
            </a:pPr>
            <a:endParaRPr lang="en-IN" sz="1600" b="1" dirty="0">
              <a:solidFill>
                <a:srgbClr val="0000FF"/>
              </a:solidFill>
            </a:endParaRPr>
          </a:p>
          <a:p>
            <a:pPr>
              <a:buSzPts val="2800"/>
            </a:pPr>
            <a:endParaRPr lang="en-IN" sz="1600" b="1" dirty="0" smtClean="0">
              <a:solidFill>
                <a:srgbClr val="0000FF"/>
              </a:solidFill>
            </a:endParaRPr>
          </a:p>
          <a:p>
            <a:pPr>
              <a:buSzPts val="2800"/>
            </a:pPr>
            <a:endParaRPr lang="en-IN" sz="1600" b="1" dirty="0">
              <a:solidFill>
                <a:srgbClr val="0000FF"/>
              </a:solidFill>
            </a:endParaRPr>
          </a:p>
          <a:p>
            <a:pPr>
              <a:buSzPts val="2800"/>
            </a:pPr>
            <a:endParaRPr lang="en-US" sz="1600" b="1" dirty="0">
              <a:solidFill>
                <a:srgbClr val="0000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135" y="1003256"/>
            <a:ext cx="2057506" cy="81284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332" y="2270284"/>
            <a:ext cx="2159111" cy="6731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1188" y="1025345"/>
            <a:ext cx="4819970" cy="40013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8532" y="3530428"/>
            <a:ext cx="2063856" cy="59058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>
            <a:spLocks noGrp="1"/>
          </p:cNvSpPr>
          <p:nvPr>
            <p:ph type="title"/>
          </p:nvPr>
        </p:nvSpPr>
        <p:spPr>
          <a:xfrm>
            <a:off x="226208" y="27396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3200" b="1" dirty="0">
                <a:latin typeface="Montserrat"/>
                <a:ea typeface="Montserrat"/>
                <a:cs typeface="Montserrat"/>
                <a:sym typeface="Montserrat"/>
              </a:rPr>
              <a:t>        </a:t>
            </a:r>
            <a:endParaRPr sz="3200" dirty="0"/>
          </a:p>
        </p:txBody>
      </p:sp>
      <p:sp>
        <p:nvSpPr>
          <p:cNvPr id="179" name="Google Shape;179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IN">
                <a:solidFill>
                  <a:srgbClr val="000000"/>
                </a:solidFill>
              </a:rPr>
              <a:t>19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181" name="Google Shape;181;p28"/>
          <p:cNvSpPr txBox="1"/>
          <p:nvPr/>
        </p:nvSpPr>
        <p:spPr>
          <a:xfrm>
            <a:off x="467514" y="0"/>
            <a:ext cx="7445828" cy="892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IN" sz="3200" b="1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   Gradient Boosting Machine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dirty="0"/>
          </a:p>
        </p:txBody>
      </p:sp>
      <p:sp>
        <p:nvSpPr>
          <p:cNvPr id="182" name="Google Shape;182;p28"/>
          <p:cNvSpPr txBox="1"/>
          <p:nvPr/>
        </p:nvSpPr>
        <p:spPr>
          <a:xfrm>
            <a:off x="305462" y="622994"/>
            <a:ext cx="8441346" cy="4431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SzPts val="2800"/>
            </a:pPr>
            <a:r>
              <a:rPr lang="en-US" b="1" dirty="0">
                <a:solidFill>
                  <a:srgbClr val="0000FF"/>
                </a:solidFill>
              </a:rPr>
              <a:t>Train Set Metrics</a:t>
            </a:r>
            <a:r>
              <a:rPr lang="en-US" b="1" dirty="0">
                <a:solidFill>
                  <a:schemeClr val="dk1"/>
                </a:solidFill>
              </a:rPr>
              <a:t> </a:t>
            </a:r>
            <a:r>
              <a:rPr lang="en-US" b="1" dirty="0" smtClean="0">
                <a:solidFill>
                  <a:schemeClr val="dk1"/>
                </a:solidFill>
              </a:rPr>
              <a:t>                                                                           </a:t>
            </a:r>
            <a:r>
              <a:rPr lang="en-IN" b="1" dirty="0" smtClean="0">
                <a:solidFill>
                  <a:schemeClr val="bg2">
                    <a:lumMod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Feature Importance</a:t>
            </a:r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                   </a:t>
            </a:r>
          </a:p>
          <a:p>
            <a:pPr>
              <a:buSzPts val="2800"/>
            </a:pPr>
            <a:endParaRPr lang="en-US" b="1" dirty="0">
              <a:solidFill>
                <a:schemeClr val="dk1"/>
              </a:solidFill>
            </a:endParaRPr>
          </a:p>
          <a:p>
            <a:pPr>
              <a:buSzPts val="2800"/>
            </a:pPr>
            <a:endParaRPr lang="en-US" b="1" dirty="0" smtClean="0">
              <a:solidFill>
                <a:schemeClr val="dk1"/>
              </a:solidFill>
            </a:endParaRPr>
          </a:p>
          <a:p>
            <a:pPr>
              <a:buSzPts val="2800"/>
            </a:pPr>
            <a:endParaRPr lang="en-US" b="1" dirty="0">
              <a:solidFill>
                <a:schemeClr val="dk1"/>
              </a:solidFill>
            </a:endParaRPr>
          </a:p>
          <a:p>
            <a:pPr>
              <a:buSzPts val="2800"/>
            </a:pPr>
            <a:endParaRPr lang="en-US" b="1" dirty="0" smtClean="0">
              <a:solidFill>
                <a:schemeClr val="dk1"/>
              </a:solidFill>
            </a:endParaRPr>
          </a:p>
          <a:p>
            <a:pPr>
              <a:buSzPts val="2800"/>
            </a:pPr>
            <a:endParaRPr lang="en-US" b="1" dirty="0">
              <a:solidFill>
                <a:schemeClr val="dk1"/>
              </a:solidFill>
            </a:endParaRPr>
          </a:p>
          <a:p>
            <a:pPr>
              <a:buSzPts val="2800"/>
            </a:pPr>
            <a:r>
              <a:rPr lang="en-US" b="1" dirty="0" smtClean="0">
                <a:solidFill>
                  <a:schemeClr val="dk1"/>
                </a:solidFill>
              </a:rPr>
              <a:t> </a:t>
            </a:r>
            <a:r>
              <a:rPr lang="en-US" b="1" dirty="0" smtClean="0">
                <a:solidFill>
                  <a:srgbClr val="0000FF"/>
                </a:solidFill>
              </a:rPr>
              <a:t>Test </a:t>
            </a:r>
            <a:r>
              <a:rPr lang="en-US" b="1" dirty="0">
                <a:solidFill>
                  <a:srgbClr val="0000FF"/>
                </a:solidFill>
              </a:rPr>
              <a:t>Set </a:t>
            </a:r>
            <a:r>
              <a:rPr lang="en-US" b="1" dirty="0" smtClean="0">
                <a:solidFill>
                  <a:srgbClr val="0000FF"/>
                </a:solidFill>
              </a:rPr>
              <a:t>Metric</a:t>
            </a:r>
            <a:r>
              <a:rPr lang="en-US" sz="1600" b="1" dirty="0" smtClean="0">
                <a:solidFill>
                  <a:srgbClr val="0000FF"/>
                </a:solidFill>
              </a:rPr>
              <a:t>s</a:t>
            </a:r>
          </a:p>
          <a:p>
            <a:pPr>
              <a:buSzPts val="2800"/>
            </a:pPr>
            <a:endParaRPr lang="en-IN" sz="1600" b="1" dirty="0">
              <a:solidFill>
                <a:srgbClr val="0000FF"/>
              </a:solidFill>
            </a:endParaRPr>
          </a:p>
          <a:p>
            <a:pPr>
              <a:buSzPts val="2800"/>
            </a:pPr>
            <a:endParaRPr lang="en-IN" sz="1600" b="1" dirty="0" smtClean="0">
              <a:solidFill>
                <a:srgbClr val="0000FF"/>
              </a:solidFill>
            </a:endParaRPr>
          </a:p>
          <a:p>
            <a:pPr>
              <a:buSzPts val="2800"/>
            </a:pPr>
            <a:endParaRPr lang="en-IN" sz="1600" b="1" dirty="0">
              <a:solidFill>
                <a:srgbClr val="0000FF"/>
              </a:solidFill>
            </a:endParaRPr>
          </a:p>
          <a:p>
            <a:pPr>
              <a:buSzPts val="2800"/>
            </a:pPr>
            <a:endParaRPr lang="en-IN" sz="1600" b="1" dirty="0" smtClean="0">
              <a:solidFill>
                <a:srgbClr val="0000FF"/>
              </a:solidFill>
            </a:endParaRPr>
          </a:p>
          <a:p>
            <a:pPr>
              <a:buSzPts val="2800"/>
            </a:pPr>
            <a:r>
              <a:rPr lang="en-IN" sz="1600" b="1" dirty="0">
                <a:solidFill>
                  <a:srgbClr val="0000FF"/>
                </a:solidFill>
              </a:rPr>
              <a:t>Hyper </a:t>
            </a:r>
            <a:r>
              <a:rPr lang="en-IN" sz="1600" b="1" dirty="0" smtClean="0">
                <a:solidFill>
                  <a:srgbClr val="0000FF"/>
                </a:solidFill>
              </a:rPr>
              <a:t>parameter</a:t>
            </a:r>
          </a:p>
          <a:p>
            <a:pPr>
              <a:buSzPts val="2800"/>
            </a:pPr>
            <a:endParaRPr lang="en-IN" sz="1600" b="1" dirty="0">
              <a:solidFill>
                <a:srgbClr val="0000FF"/>
              </a:solidFill>
            </a:endParaRPr>
          </a:p>
          <a:p>
            <a:pPr>
              <a:buSzPts val="2800"/>
            </a:pPr>
            <a:endParaRPr lang="en-IN" sz="1600" b="1" dirty="0" smtClean="0">
              <a:solidFill>
                <a:srgbClr val="0000FF"/>
              </a:solidFill>
            </a:endParaRPr>
          </a:p>
          <a:p>
            <a:pPr>
              <a:buSzPts val="2800"/>
            </a:pPr>
            <a:endParaRPr lang="en-IN" sz="1600" b="1" dirty="0">
              <a:solidFill>
                <a:srgbClr val="0000FF"/>
              </a:solidFill>
            </a:endParaRPr>
          </a:p>
          <a:p>
            <a:pPr>
              <a:buSzPts val="2800"/>
            </a:pPr>
            <a:endParaRPr lang="en-IN" sz="1600" b="1" dirty="0" smtClean="0">
              <a:solidFill>
                <a:srgbClr val="0000FF"/>
              </a:solidFill>
            </a:endParaRPr>
          </a:p>
          <a:p>
            <a:pPr>
              <a:buSzPts val="2800"/>
            </a:pPr>
            <a:endParaRPr lang="en-IN" sz="1600" b="1" dirty="0">
              <a:solidFill>
                <a:srgbClr val="0000FF"/>
              </a:solidFill>
            </a:endParaRPr>
          </a:p>
          <a:p>
            <a:pPr>
              <a:buSzPts val="2800"/>
            </a:pPr>
            <a:endParaRPr lang="en-US" sz="1600" b="1" dirty="0">
              <a:solidFill>
                <a:srgbClr val="0000FF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462" y="2283037"/>
            <a:ext cx="2127359" cy="7429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5732" y="991814"/>
            <a:ext cx="5144502" cy="374866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208" y="3592495"/>
            <a:ext cx="1727289" cy="60963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8162" y="957316"/>
            <a:ext cx="2114659" cy="806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520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83725" y="-93"/>
            <a:ext cx="8520600" cy="9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4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                  </a:t>
            </a:r>
            <a:r>
              <a:rPr lang="en-IN"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Contents</a:t>
            </a:r>
            <a:endParaRPr sz="30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810209"/>
            <a:ext cx="8520600" cy="3803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● Problem Statement </a:t>
            </a:r>
            <a:endParaRPr sz="20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● Data </a:t>
            </a:r>
            <a:r>
              <a:rPr lang="en-IN" sz="20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Summary</a:t>
            </a:r>
            <a:endParaRPr sz="20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● Data Analysis</a:t>
            </a:r>
            <a:endParaRPr sz="20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● Analysis Details </a:t>
            </a:r>
            <a:endParaRPr lang="en-IN" sz="2000" b="1" dirty="0" smtClean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>
              <a:buNone/>
            </a:pPr>
            <a:r>
              <a:rPr lang="en-IN" sz="20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● Feature Selection</a:t>
            </a:r>
          </a:p>
          <a:p>
            <a:pPr marL="0" lvl="0" indent="0">
              <a:buNone/>
            </a:pPr>
            <a:r>
              <a:rPr lang="en-IN" sz="20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● Data Preparation</a:t>
            </a:r>
          </a:p>
          <a:p>
            <a:pPr marL="0" lvl="0" indent="0">
              <a:buNone/>
            </a:pPr>
            <a:r>
              <a:rPr lang="en-IN" sz="20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● Implementing Various Regression Algorithms</a:t>
            </a:r>
          </a:p>
          <a:p>
            <a:pPr marL="0" lvl="0" indent="0">
              <a:buNone/>
            </a:pPr>
            <a:r>
              <a:rPr lang="en-IN" sz="20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● Challenges</a:t>
            </a:r>
            <a:endParaRPr sz="20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● Conclusions </a:t>
            </a:r>
            <a:endParaRPr sz="20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  <p:sp>
        <p:nvSpPr>
          <p:cNvPr id="64" name="Google Shape;64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IN">
                <a:solidFill>
                  <a:srgbClr val="434343"/>
                </a:solidFill>
              </a:rPr>
              <a:t>2</a:t>
            </a:fld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>
            <a:spLocks noGrp="1"/>
          </p:cNvSpPr>
          <p:nvPr>
            <p:ph type="title"/>
          </p:nvPr>
        </p:nvSpPr>
        <p:spPr>
          <a:xfrm>
            <a:off x="226208" y="27396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3200" b="1" dirty="0">
                <a:latin typeface="Montserrat"/>
                <a:ea typeface="Montserrat"/>
                <a:cs typeface="Montserrat"/>
                <a:sym typeface="Montserrat"/>
              </a:rPr>
              <a:t>        </a:t>
            </a:r>
            <a:endParaRPr sz="3200" dirty="0"/>
          </a:p>
        </p:txBody>
      </p:sp>
      <p:sp>
        <p:nvSpPr>
          <p:cNvPr id="179" name="Google Shape;179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IN">
                <a:solidFill>
                  <a:srgbClr val="000000"/>
                </a:solidFill>
              </a:rPr>
              <a:t>20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181" name="Google Shape;181;p28"/>
          <p:cNvSpPr txBox="1"/>
          <p:nvPr/>
        </p:nvSpPr>
        <p:spPr>
          <a:xfrm>
            <a:off x="1119716" y="0"/>
            <a:ext cx="6910504" cy="892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IN" sz="3200" b="1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                </a:t>
            </a:r>
            <a:r>
              <a:rPr lang="en-IN" sz="3200" b="1" dirty="0" err="1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XGBoost</a:t>
            </a:r>
            <a:endParaRPr lang="en-IN" sz="3200" b="1" dirty="0" smtClean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dirty="0"/>
          </a:p>
        </p:txBody>
      </p:sp>
      <p:sp>
        <p:nvSpPr>
          <p:cNvPr id="182" name="Google Shape;182;p28"/>
          <p:cNvSpPr txBox="1"/>
          <p:nvPr/>
        </p:nvSpPr>
        <p:spPr>
          <a:xfrm>
            <a:off x="305462" y="622994"/>
            <a:ext cx="8441346" cy="4185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SzPts val="2800"/>
            </a:pPr>
            <a:r>
              <a:rPr lang="en-US" b="1" dirty="0">
                <a:solidFill>
                  <a:srgbClr val="0000FF"/>
                </a:solidFill>
              </a:rPr>
              <a:t>Train Set Metrics</a:t>
            </a:r>
            <a:r>
              <a:rPr lang="en-US" b="1" dirty="0">
                <a:solidFill>
                  <a:schemeClr val="dk1"/>
                </a:solidFill>
              </a:rPr>
              <a:t> </a:t>
            </a:r>
            <a:r>
              <a:rPr lang="en-US" b="1" dirty="0" smtClean="0">
                <a:solidFill>
                  <a:schemeClr val="dk1"/>
                </a:solidFill>
              </a:rPr>
              <a:t>                                                                           </a:t>
            </a:r>
            <a:r>
              <a:rPr lang="en-IN" b="1" dirty="0" smtClean="0">
                <a:solidFill>
                  <a:schemeClr val="bg2">
                    <a:lumMod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Feature Importance</a:t>
            </a:r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                   </a:t>
            </a:r>
          </a:p>
          <a:p>
            <a:pPr>
              <a:buSzPts val="2800"/>
            </a:pPr>
            <a:endParaRPr lang="en-US" b="1" dirty="0">
              <a:solidFill>
                <a:schemeClr val="dk1"/>
              </a:solidFill>
            </a:endParaRPr>
          </a:p>
          <a:p>
            <a:pPr>
              <a:buSzPts val="2800"/>
            </a:pPr>
            <a:endParaRPr lang="en-US" b="1" dirty="0" smtClean="0">
              <a:solidFill>
                <a:schemeClr val="dk1"/>
              </a:solidFill>
            </a:endParaRPr>
          </a:p>
          <a:p>
            <a:pPr>
              <a:buSzPts val="2800"/>
            </a:pPr>
            <a:endParaRPr lang="en-US" b="1" dirty="0">
              <a:solidFill>
                <a:schemeClr val="dk1"/>
              </a:solidFill>
            </a:endParaRPr>
          </a:p>
          <a:p>
            <a:pPr>
              <a:buSzPts val="2800"/>
            </a:pPr>
            <a:endParaRPr lang="en-US" b="1" dirty="0" smtClean="0">
              <a:solidFill>
                <a:schemeClr val="dk1"/>
              </a:solidFill>
            </a:endParaRPr>
          </a:p>
          <a:p>
            <a:pPr>
              <a:buSzPts val="2800"/>
            </a:pPr>
            <a:endParaRPr lang="en-US" b="1" dirty="0">
              <a:solidFill>
                <a:schemeClr val="dk1"/>
              </a:solidFill>
            </a:endParaRPr>
          </a:p>
          <a:p>
            <a:pPr>
              <a:buSzPts val="2800"/>
            </a:pPr>
            <a:r>
              <a:rPr lang="en-US" b="1" dirty="0" smtClean="0">
                <a:solidFill>
                  <a:schemeClr val="dk1"/>
                </a:solidFill>
              </a:rPr>
              <a:t> </a:t>
            </a:r>
            <a:r>
              <a:rPr lang="en-US" b="1" dirty="0" smtClean="0">
                <a:solidFill>
                  <a:srgbClr val="0000FF"/>
                </a:solidFill>
              </a:rPr>
              <a:t>Test </a:t>
            </a:r>
            <a:r>
              <a:rPr lang="en-US" b="1" dirty="0">
                <a:solidFill>
                  <a:srgbClr val="0000FF"/>
                </a:solidFill>
              </a:rPr>
              <a:t>Set </a:t>
            </a:r>
            <a:r>
              <a:rPr lang="en-US" b="1" dirty="0" smtClean="0">
                <a:solidFill>
                  <a:srgbClr val="0000FF"/>
                </a:solidFill>
              </a:rPr>
              <a:t>Metric</a:t>
            </a:r>
            <a:r>
              <a:rPr lang="en-US" sz="1600" b="1" dirty="0" smtClean="0">
                <a:solidFill>
                  <a:srgbClr val="0000FF"/>
                </a:solidFill>
              </a:rPr>
              <a:t>s</a:t>
            </a:r>
          </a:p>
          <a:p>
            <a:pPr>
              <a:buSzPts val="2800"/>
            </a:pPr>
            <a:endParaRPr lang="en-IN" sz="1600" b="1" dirty="0">
              <a:solidFill>
                <a:srgbClr val="0000FF"/>
              </a:solidFill>
            </a:endParaRPr>
          </a:p>
          <a:p>
            <a:pPr>
              <a:buSzPts val="2800"/>
            </a:pPr>
            <a:endParaRPr lang="en-IN" sz="1600" b="1" dirty="0" smtClean="0">
              <a:solidFill>
                <a:srgbClr val="0000FF"/>
              </a:solidFill>
            </a:endParaRPr>
          </a:p>
          <a:p>
            <a:pPr>
              <a:buSzPts val="2800"/>
            </a:pPr>
            <a:endParaRPr lang="en-IN" sz="1600" b="1" dirty="0">
              <a:solidFill>
                <a:srgbClr val="0000FF"/>
              </a:solidFill>
            </a:endParaRPr>
          </a:p>
          <a:p>
            <a:pPr>
              <a:buSzPts val="2800"/>
            </a:pPr>
            <a:endParaRPr lang="en-IN" sz="1600" b="1" dirty="0" smtClean="0">
              <a:solidFill>
                <a:srgbClr val="0000FF"/>
              </a:solidFill>
            </a:endParaRPr>
          </a:p>
          <a:p>
            <a:pPr>
              <a:buSzPts val="2800"/>
            </a:pPr>
            <a:r>
              <a:rPr lang="en-IN" sz="1600" b="1" dirty="0">
                <a:solidFill>
                  <a:srgbClr val="0000FF"/>
                </a:solidFill>
              </a:rPr>
              <a:t>Hyper </a:t>
            </a:r>
            <a:r>
              <a:rPr lang="en-IN" sz="1600" b="1" dirty="0" smtClean="0">
                <a:solidFill>
                  <a:srgbClr val="0000FF"/>
                </a:solidFill>
              </a:rPr>
              <a:t>parameter</a:t>
            </a:r>
          </a:p>
          <a:p>
            <a:pPr>
              <a:buSzPts val="2800"/>
            </a:pPr>
            <a:endParaRPr lang="en-IN" sz="1600" b="1" dirty="0">
              <a:solidFill>
                <a:srgbClr val="0000FF"/>
              </a:solidFill>
            </a:endParaRPr>
          </a:p>
          <a:p>
            <a:pPr>
              <a:buSzPts val="2800"/>
            </a:pPr>
            <a:endParaRPr lang="en-IN" sz="1600" b="1" dirty="0" smtClean="0">
              <a:solidFill>
                <a:srgbClr val="0000FF"/>
              </a:solidFill>
            </a:endParaRPr>
          </a:p>
          <a:p>
            <a:pPr>
              <a:buSzPts val="2800"/>
            </a:pPr>
            <a:endParaRPr lang="en-IN" sz="1600" b="1" dirty="0">
              <a:solidFill>
                <a:srgbClr val="0000FF"/>
              </a:solidFill>
            </a:endParaRPr>
          </a:p>
          <a:p>
            <a:pPr>
              <a:buSzPts val="2800"/>
            </a:pPr>
            <a:endParaRPr lang="en-IN" sz="1600" b="1" dirty="0">
              <a:solidFill>
                <a:srgbClr val="0000FF"/>
              </a:solidFill>
            </a:endParaRPr>
          </a:p>
          <a:p>
            <a:pPr>
              <a:buSzPts val="2800"/>
            </a:pPr>
            <a:endParaRPr lang="en-US" sz="1600" b="1" dirty="0">
              <a:solidFill>
                <a:srgbClr val="0000FF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5661" y="892522"/>
            <a:ext cx="4879441" cy="411782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462" y="3456317"/>
            <a:ext cx="1651085" cy="63503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462" y="1009607"/>
            <a:ext cx="2171812" cy="80649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7067" y="2254674"/>
            <a:ext cx="1968601" cy="679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1554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        Linear </a:t>
            </a:r>
            <a:r>
              <a:rPr lang="en-US" b="1" dirty="0"/>
              <a:t>Regression using </a:t>
            </a:r>
            <a:r>
              <a:rPr lang="en-US" b="1" dirty="0" err="1"/>
              <a:t>Statsmodels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641" y="1258160"/>
            <a:ext cx="8333553" cy="3568221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flipH="1">
            <a:off x="875556" y="-45522"/>
            <a:ext cx="6831530" cy="1553793"/>
          </a:xfrm>
        </p:spPr>
        <p:txBody>
          <a:bodyPr/>
          <a:lstStyle/>
          <a:p>
            <a:pPr marL="11430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64115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2">
                    <a:lumMod val="25000"/>
                  </a:schemeClr>
                </a:solidFill>
              </a:rPr>
              <a:t>                              </a:t>
            </a:r>
            <a:r>
              <a:rPr lang="en-IN" b="1" dirty="0" smtClean="0">
                <a:solidFill>
                  <a:schemeClr val="tx1">
                    <a:lumMod val="75000"/>
                  </a:schemeClr>
                </a:solidFill>
              </a:rPr>
              <a:t>Challenges</a:t>
            </a:r>
            <a:endParaRPr lang="en-US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b="1" dirty="0" smtClean="0">
                <a:solidFill>
                  <a:schemeClr val="bg1">
                    <a:lumMod val="75000"/>
                  </a:schemeClr>
                </a:solidFill>
              </a:rPr>
              <a:t>Large Dataset to handle.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IN" b="1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b="1" dirty="0" smtClean="0">
              <a:solidFill>
                <a:schemeClr val="bg1">
                  <a:lumMod val="75000"/>
                </a:schemeClr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b="1" dirty="0" smtClean="0">
                <a:solidFill>
                  <a:schemeClr val="bg1">
                    <a:lumMod val="75000"/>
                  </a:schemeClr>
                </a:solidFill>
              </a:rPr>
              <a:t>Needs to plot lot of Graphs to analyse.</a:t>
            </a:r>
          </a:p>
          <a:p>
            <a:pPr marL="114300" indent="0">
              <a:buClr>
                <a:schemeClr val="bg1"/>
              </a:buClr>
              <a:buNone/>
            </a:pPr>
            <a:endParaRPr lang="en-IN" b="1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114300" indent="0">
              <a:buClr>
                <a:schemeClr val="bg1"/>
              </a:buClr>
              <a:buNone/>
            </a:pPr>
            <a:endParaRPr lang="en-IN" b="1" dirty="0" smtClean="0">
              <a:solidFill>
                <a:schemeClr val="bg1">
                  <a:lumMod val="75000"/>
                </a:schemeClr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b="1" dirty="0" smtClean="0">
                <a:solidFill>
                  <a:schemeClr val="bg1">
                    <a:lumMod val="75000"/>
                  </a:schemeClr>
                </a:solidFill>
              </a:rPr>
              <a:t>Carefully handled Feature selection part as it affects the R2 score.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IN" b="1" dirty="0" smtClean="0">
              <a:solidFill>
                <a:schemeClr val="bg1">
                  <a:lumMod val="75000"/>
                </a:schemeClr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IN" b="1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b="1" dirty="0" smtClean="0">
                <a:solidFill>
                  <a:schemeClr val="bg1">
                    <a:lumMod val="75000"/>
                  </a:schemeClr>
                </a:solidFill>
              </a:rPr>
              <a:t>Carefully tuned </a:t>
            </a:r>
            <a:r>
              <a:rPr lang="en-IN" b="1" dirty="0" err="1" smtClean="0">
                <a:solidFill>
                  <a:schemeClr val="bg1">
                    <a:lumMod val="75000"/>
                  </a:schemeClr>
                </a:solidFill>
              </a:rPr>
              <a:t>Hyperparameters</a:t>
            </a:r>
            <a:r>
              <a:rPr lang="en-IN" b="1" dirty="0" smtClean="0">
                <a:solidFill>
                  <a:schemeClr val="bg1">
                    <a:lumMod val="75000"/>
                  </a:schemeClr>
                </a:solidFill>
              </a:rPr>
              <a:t> as it affects the R2 score.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IN" b="1" dirty="0">
              <a:solidFill>
                <a:schemeClr val="bg1"/>
              </a:solidFill>
            </a:endParaRPr>
          </a:p>
          <a:p>
            <a:pPr marL="114300" indent="0">
              <a:buClr>
                <a:schemeClr val="bg1"/>
              </a:buClr>
              <a:buNone/>
            </a:pPr>
            <a:endParaRPr lang="en-IN" b="1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IN" b="1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IN" b="1" dirty="0" smtClean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21398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Montserrat"/>
                <a:ea typeface="Montserrat"/>
                <a:cs typeface="Montserrat"/>
                <a:sym typeface="Montserrat"/>
              </a:rPr>
              <a:t>Conclusion</a:t>
            </a:r>
            <a:r>
              <a:rPr lang="en-IN" dirty="0"/>
              <a:t/>
            </a:r>
            <a:br>
              <a:rPr lang="en-IN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52474"/>
            <a:ext cx="8520600" cy="3904343"/>
          </a:xfrm>
        </p:spPr>
        <p:txBody>
          <a:bodyPr/>
          <a:lstStyle/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b="1" dirty="0" smtClean="0">
                <a:solidFill>
                  <a:schemeClr val="bg1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The  Rented Bike Count </a:t>
            </a:r>
            <a:r>
              <a:rPr lang="en-IN" b="1" dirty="0" smtClean="0">
                <a:solidFill>
                  <a:schemeClr val="tx2">
                    <a:lumMod val="2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has been increased from 2017 to 2018</a:t>
            </a:r>
            <a:r>
              <a:rPr lang="en-IN" b="1" dirty="0" smtClean="0">
                <a:solidFill>
                  <a:schemeClr val="bg1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</a:p>
          <a:p>
            <a:pPr marL="114300" indent="0">
              <a:buClr>
                <a:schemeClr val="bg1"/>
              </a:buClr>
              <a:buNone/>
            </a:pPr>
            <a:endParaRPr lang="en-IN" b="1" dirty="0" smtClean="0">
              <a:solidFill>
                <a:schemeClr val="bg1">
                  <a:lumMod val="7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b="1" dirty="0" smtClean="0">
                <a:solidFill>
                  <a:schemeClr val="tx2">
                    <a:lumMod val="2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No overfitting </a:t>
            </a:r>
            <a:r>
              <a:rPr lang="en-IN" b="1" dirty="0" smtClean="0">
                <a:solidFill>
                  <a:schemeClr val="bg1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is seen.</a:t>
            </a:r>
          </a:p>
          <a:p>
            <a:pPr marL="114300" indent="0">
              <a:buClr>
                <a:schemeClr val="bg1"/>
              </a:buClr>
              <a:buNone/>
            </a:pPr>
            <a:endParaRPr lang="en-IN" b="1" dirty="0" smtClean="0">
              <a:solidFill>
                <a:schemeClr val="bg1">
                  <a:lumMod val="7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b="1" dirty="0" err="1" smtClean="0">
                <a:solidFill>
                  <a:schemeClr val="tx2">
                    <a:lumMod val="2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XGBoost</a:t>
            </a:r>
            <a:r>
              <a:rPr lang="en-IN" b="1" dirty="0" smtClean="0">
                <a:solidFill>
                  <a:schemeClr val="tx2">
                    <a:lumMod val="2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N" b="1" dirty="0" err="1" smtClean="0">
                <a:solidFill>
                  <a:schemeClr val="tx2">
                    <a:lumMod val="2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Regressor</a:t>
            </a:r>
            <a:r>
              <a:rPr lang="en-IN" b="1" dirty="0" smtClean="0">
                <a:solidFill>
                  <a:schemeClr val="tx2">
                    <a:lumMod val="2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N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gives </a:t>
            </a:r>
            <a:r>
              <a:rPr lang="en-IN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the </a:t>
            </a:r>
            <a:r>
              <a:rPr lang="en-IN" b="1" dirty="0" smtClean="0">
                <a:solidFill>
                  <a:schemeClr val="tx1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highest R2 score </a:t>
            </a:r>
            <a:r>
              <a:rPr lang="en-IN" b="1" dirty="0" smtClean="0">
                <a:solidFill>
                  <a:schemeClr val="bg2">
                    <a:lumMod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of  </a:t>
            </a:r>
            <a:r>
              <a:rPr lang="en-IN" b="1" dirty="0" smtClean="0">
                <a:solidFill>
                  <a:schemeClr val="bg2">
                    <a:lumMod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96.6% </a:t>
            </a:r>
            <a:r>
              <a:rPr lang="en-IN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for Train Set and </a:t>
            </a:r>
            <a:r>
              <a:rPr lang="en-IN" b="1" dirty="0" smtClean="0">
                <a:solidFill>
                  <a:schemeClr val="bg2">
                    <a:lumMod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89.4%</a:t>
            </a:r>
            <a:r>
              <a:rPr lang="en-IN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N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for Test set. 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IN" b="1" dirty="0" smtClean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Feature Importance value for Random Forest, Gradient Boost, and </a:t>
            </a:r>
            <a:r>
              <a:rPr lang="en-IN" b="1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XGBoost</a:t>
            </a:r>
            <a:r>
              <a:rPr lang="en-IN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N" b="1" dirty="0">
                <a:solidFill>
                  <a:schemeClr val="tx2">
                    <a:lumMod val="2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are different.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IN" b="1" dirty="0" smtClean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We can deploy  this model.</a:t>
            </a:r>
          </a:p>
          <a:p>
            <a:pPr marL="114300" indent="0">
              <a:buClr>
                <a:schemeClr val="bg1"/>
              </a:buClr>
              <a:buNone/>
            </a:pPr>
            <a:endParaRPr lang="en-IN" b="1" dirty="0" smtClean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IN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IN" b="1" dirty="0" smtClean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IN" b="1" dirty="0" smtClean="0">
              <a:solidFill>
                <a:schemeClr val="tx2">
                  <a:lumMod val="2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IN" b="1" dirty="0" smtClean="0">
              <a:solidFill>
                <a:schemeClr val="tx2">
                  <a:lumMod val="2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tx2">
                  <a:lumMod val="2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20767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dirty="0" smtClean="0"/>
              <a:t>              THANK YOU 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 </a:t>
            </a:r>
            <a:r>
              <a:rPr lang="en-IN" dirty="0" smtClean="0"/>
              <a:t>                                  </a:t>
            </a:r>
            <a:r>
              <a:rPr lang="en-IN" sz="3200" b="1" dirty="0" smtClean="0"/>
              <a:t>Q &amp; A</a:t>
            </a:r>
            <a:endParaRPr lang="en-US" sz="32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4461997"/>
            <a:ext cx="45719" cy="10687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6750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11785" y="0"/>
            <a:ext cx="8520430" cy="626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/>
              <a:t>                 </a:t>
            </a:r>
            <a:r>
              <a:rPr lang="en-IN"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Problem Statements</a:t>
            </a:r>
            <a:endParaRPr sz="30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311700" y="802325"/>
            <a:ext cx="8520600" cy="10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Char char="●"/>
            </a:pPr>
            <a:r>
              <a:rPr lang="en-IN" sz="20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Prediction of bike count required at each hour.</a:t>
            </a:r>
            <a:endParaRPr sz="20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Char char="●"/>
            </a:pPr>
            <a:r>
              <a:rPr lang="en-IN" sz="20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Reduce waiting time of public.</a:t>
            </a:r>
            <a:endParaRPr sz="20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endParaRPr sz="1500" dirty="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IN" dirty="0"/>
              <a:t>     </a:t>
            </a:r>
            <a:r>
              <a:rPr lang="en-IN" dirty="0" err="1"/>
              <a:t>AaAAna</a:t>
            </a:r>
            <a:endParaRPr dirty="0"/>
          </a:p>
        </p:txBody>
      </p:sp>
      <p:sp>
        <p:nvSpPr>
          <p:cNvPr id="71" name="Google Shape;71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IN">
                <a:solidFill>
                  <a:srgbClr val="000000"/>
                </a:solidFill>
              </a:rPr>
              <a:t>3</a:t>
            </a:fld>
            <a:endParaRPr>
              <a:solidFill>
                <a:srgbClr val="000000"/>
              </a:solidFill>
            </a:endParaRPr>
          </a:p>
        </p:txBody>
      </p:sp>
      <p:pic>
        <p:nvPicPr>
          <p:cNvPr id="1026" name="Picture 2" descr="Bike Rental High Resolution Stock Photography and Images - Alam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905" y="1874420"/>
            <a:ext cx="6710184" cy="2788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04165" y="0"/>
            <a:ext cx="8231505" cy="648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/>
              <a:t>                        </a:t>
            </a:r>
            <a:r>
              <a:rPr lang="en-IN" sz="3000" b="1">
                <a:latin typeface="Montserrat"/>
                <a:ea typeface="Montserrat"/>
                <a:cs typeface="Montserrat"/>
                <a:sym typeface="Montserrat"/>
              </a:rPr>
              <a:t>Data Summary</a:t>
            </a:r>
            <a:endParaRPr sz="30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500850" y="545400"/>
            <a:ext cx="8520300" cy="4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● Date : Year-Month-Day</a:t>
            </a:r>
            <a:endParaRPr sz="1500" dirty="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● Rented Bike Count - Count of bikes rented at each hour </a:t>
            </a:r>
            <a:endParaRPr sz="1500" dirty="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● Hour - Hour of the day</a:t>
            </a:r>
            <a:endParaRPr sz="1500" dirty="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● Temperature - Temperature in Celsius</a:t>
            </a:r>
            <a:endParaRPr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● Humidity - %</a:t>
            </a:r>
            <a:endParaRPr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● </a:t>
            </a:r>
            <a:r>
              <a:rPr lang="en-IN" b="1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Windspeed</a:t>
            </a:r>
            <a:r>
              <a:rPr lang="en-IN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- m/s</a:t>
            </a:r>
            <a:endParaRPr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● Visibility - 10m</a:t>
            </a:r>
            <a:endParaRPr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● Dew point temperature -Celsius</a:t>
            </a:r>
            <a:endParaRPr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● Solar radiation -MJ/m2</a:t>
            </a:r>
            <a:endParaRPr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● Rainfall -mm</a:t>
            </a:r>
            <a:endParaRPr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● Snowfall -cm</a:t>
            </a:r>
            <a:endParaRPr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● Seasons -Winter, Spring, Summer, Autumn</a:t>
            </a:r>
            <a:endParaRPr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● Holiday -Holiday/No Holiday</a:t>
            </a:r>
            <a:endParaRPr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● Functional Day - </a:t>
            </a:r>
            <a:r>
              <a:rPr lang="en-IN" b="1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NoFunc</a:t>
            </a:r>
            <a:r>
              <a:rPr lang="en-IN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(Non Functional Hrs),Fun(Functional Hrs)</a:t>
            </a:r>
            <a:endParaRPr sz="1500" dirty="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1500" dirty="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 sz="1500" dirty="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500" dirty="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endParaRPr sz="1500" dirty="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endParaRPr sz="1500" dirty="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endParaRPr sz="1500" dirty="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endParaRPr sz="1500" dirty="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endParaRPr sz="1500" dirty="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SzPts val="1800"/>
              <a:buNone/>
            </a:pPr>
            <a:endParaRPr sz="1500" dirty="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500" dirty="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endParaRPr dirty="0"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endParaRPr dirty="0"/>
          </a:p>
        </p:txBody>
      </p:sp>
      <p:sp>
        <p:nvSpPr>
          <p:cNvPr id="79" name="Google Shape;79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IN">
                <a:solidFill>
                  <a:srgbClr val="000000"/>
                </a:solidFill>
              </a:rPr>
              <a:t>4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251375" y="-6043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3200" b="1">
                <a:latin typeface="Montserrat"/>
                <a:ea typeface="Montserrat"/>
                <a:cs typeface="Montserrat"/>
                <a:sym typeface="Montserrat"/>
              </a:rPr>
              <a:t>                     </a:t>
            </a:r>
            <a:r>
              <a:rPr lang="en-IN" sz="3000" b="1">
                <a:latin typeface="Montserrat"/>
                <a:ea typeface="Montserrat"/>
                <a:cs typeface="Montserrat"/>
                <a:sym typeface="Montserrat"/>
              </a:rPr>
              <a:t>Basic Data Exploration</a:t>
            </a:r>
            <a:r>
              <a:rPr lang="en-IN" sz="4000" b="1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40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xfrm>
            <a:off x="415275" y="928099"/>
            <a:ext cx="8520600" cy="3939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● The dataset has 8760 rows and 14 features(columns).</a:t>
            </a:r>
            <a:endParaRPr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● Three categorical features ‘Seasons’,  ‘Holiday’, &amp; ‘Functioning Day</a:t>
            </a:r>
            <a:r>
              <a:rPr lang="en-IN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’.</a:t>
            </a:r>
          </a:p>
          <a:p>
            <a:pPr marL="0" lvl="0" indent="0">
              <a:lnSpc>
                <a:spcPct val="200000"/>
              </a:lnSpc>
              <a:buNone/>
            </a:pPr>
            <a:r>
              <a:rPr lang="en-IN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● One </a:t>
            </a:r>
            <a:r>
              <a:rPr lang="en-IN" b="1" dirty="0" err="1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Datetime</a:t>
            </a:r>
            <a:r>
              <a:rPr lang="en-IN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[ns] features ‘Date’.</a:t>
            </a:r>
            <a:endParaRPr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● Outliers present only in dependent variable</a:t>
            </a:r>
            <a:r>
              <a:rPr lang="en-IN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</a:p>
          <a:p>
            <a:pPr marL="0" lvl="0" indent="0">
              <a:lnSpc>
                <a:spcPct val="200000"/>
              </a:lnSpc>
              <a:buNone/>
            </a:pPr>
            <a:r>
              <a:rPr lang="en-IN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●No Missing Values.</a:t>
            </a:r>
            <a:endParaRPr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● No Duplicated values.</a:t>
            </a:r>
            <a:endParaRPr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● No null values.</a:t>
            </a:r>
            <a:endParaRPr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IN">
                <a:solidFill>
                  <a:srgbClr val="000000"/>
                </a:solidFill>
              </a:rPr>
              <a:t>5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311700" y="22404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3200" b="1">
                <a:latin typeface="Montserrat"/>
                <a:ea typeface="Montserrat"/>
                <a:cs typeface="Montserrat"/>
                <a:sym typeface="Montserrat"/>
              </a:rPr>
              <a:t>            </a:t>
            </a:r>
            <a:r>
              <a:rPr lang="en-IN" sz="3000" b="1">
                <a:latin typeface="Montserrat"/>
                <a:ea typeface="Montserrat"/>
                <a:cs typeface="Montserrat"/>
                <a:sym typeface="Montserrat"/>
              </a:rPr>
              <a:t>Outliers in the features</a:t>
            </a:r>
            <a:endParaRPr sz="2600"/>
          </a:p>
        </p:txBody>
      </p:sp>
      <p:sp>
        <p:nvSpPr>
          <p:cNvPr id="92" name="Google Shape;92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IN">
                <a:solidFill>
                  <a:srgbClr val="000000"/>
                </a:solidFill>
              </a:rPr>
              <a:t>6</a:t>
            </a:fld>
            <a:endParaRPr>
              <a:solidFill>
                <a:srgbClr val="00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134410"/>
            <a:ext cx="8709458" cy="311382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xfrm>
            <a:off x="998375" y="0"/>
            <a:ext cx="7273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3000" b="1">
                <a:latin typeface="Montserrat"/>
                <a:ea typeface="Montserrat"/>
                <a:cs typeface="Montserrat"/>
                <a:sym typeface="Montserrat"/>
              </a:rPr>
              <a:t>Mean Distribution of Rent Count</a:t>
            </a:r>
            <a:r>
              <a:rPr lang="en-IN" sz="3000"/>
              <a:t/>
            </a:r>
            <a:br>
              <a:rPr lang="en-IN" sz="3000"/>
            </a:br>
            <a:endParaRPr sz="3000" b="1"/>
          </a:p>
        </p:txBody>
      </p:sp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xfrm>
            <a:off x="7391226" y="797725"/>
            <a:ext cx="1008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800" b="1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N"/>
              <a:t/>
            </a:r>
            <a:br>
              <a:rPr lang="en-IN"/>
            </a:br>
            <a:endParaRPr b="1"/>
          </a:p>
        </p:txBody>
      </p:sp>
      <p:sp>
        <p:nvSpPr>
          <p:cNvPr id="100" name="Google Shape;100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IN">
                <a:solidFill>
                  <a:srgbClr val="000000"/>
                </a:solidFill>
              </a:rPr>
              <a:t>7</a:t>
            </a:fld>
            <a:endParaRPr>
              <a:solidFill>
                <a:srgbClr val="00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283" y="454862"/>
            <a:ext cx="3987291" cy="23904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6363" y="536408"/>
            <a:ext cx="3992304" cy="22273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493" y="2763766"/>
            <a:ext cx="4718516" cy="237973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45530" y="2899292"/>
            <a:ext cx="3310759" cy="21575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>
            <a:spLocks noGrp="1"/>
          </p:cNvSpPr>
          <p:nvPr>
            <p:ph type="title"/>
          </p:nvPr>
        </p:nvSpPr>
        <p:spPr>
          <a:xfrm>
            <a:off x="154050" y="121175"/>
            <a:ext cx="8318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3200" b="1">
                <a:latin typeface="Montserrat"/>
                <a:ea typeface="Montserrat"/>
                <a:cs typeface="Montserrat"/>
                <a:sym typeface="Montserrat"/>
              </a:rPr>
              <a:t>         </a:t>
            </a:r>
            <a:r>
              <a:rPr lang="en-IN" sz="3000" b="1">
                <a:latin typeface="Montserrat"/>
                <a:ea typeface="Montserrat"/>
                <a:cs typeface="Montserrat"/>
                <a:sym typeface="Montserrat"/>
              </a:rPr>
              <a:t>   Rented Bike Spread over time</a:t>
            </a:r>
            <a:br>
              <a:rPr lang="en-IN" sz="3000" b="1">
                <a:latin typeface="Montserrat"/>
                <a:ea typeface="Montserrat"/>
                <a:cs typeface="Montserrat"/>
                <a:sym typeface="Montserrat"/>
              </a:rPr>
            </a:br>
            <a:endParaRPr sz="3000"/>
          </a:p>
        </p:txBody>
      </p:sp>
      <p:sp>
        <p:nvSpPr>
          <p:cNvPr id="107" name="Google Shape;107;p20"/>
          <p:cNvSpPr txBox="1">
            <a:spLocks noGrp="1"/>
          </p:cNvSpPr>
          <p:nvPr>
            <p:ph type="title"/>
          </p:nvPr>
        </p:nvSpPr>
        <p:spPr>
          <a:xfrm>
            <a:off x="5113325" y="824275"/>
            <a:ext cx="3238200" cy="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/>
              <a:t/>
            </a:r>
            <a:br>
              <a:rPr lang="en-IN"/>
            </a:br>
            <a:endParaRPr b="1"/>
          </a:p>
        </p:txBody>
      </p:sp>
      <p:sp>
        <p:nvSpPr>
          <p:cNvPr id="108" name="Google Shape;108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IN">
                <a:solidFill>
                  <a:srgbClr val="000000"/>
                </a:solidFill>
              </a:rPr>
              <a:t>8</a:t>
            </a:fld>
            <a:endParaRPr>
              <a:solidFill>
                <a:srgbClr val="00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050" y="693875"/>
            <a:ext cx="9060263" cy="96327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108" y="1750477"/>
            <a:ext cx="8867108" cy="84051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13" y="3883332"/>
            <a:ext cx="9144000" cy="11734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8392" y="2646803"/>
            <a:ext cx="8879984" cy="112365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>
          <a:xfrm>
            <a:off x="-175275" y="77125"/>
            <a:ext cx="9041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3000" b="1">
                <a:latin typeface="Montserrat"/>
                <a:ea typeface="Montserrat"/>
                <a:cs typeface="Montserrat"/>
                <a:sym typeface="Montserrat"/>
              </a:rPr>
              <a:t>Rented Bike Spread over time and seaso</a:t>
            </a:r>
            <a:r>
              <a:rPr lang="en-IN" sz="3200" b="1">
                <a:latin typeface="Montserrat"/>
                <a:ea typeface="Montserrat"/>
                <a:cs typeface="Montserrat"/>
                <a:sym typeface="Montserrat"/>
              </a:rPr>
              <a:t>ns</a:t>
            </a:r>
            <a:r>
              <a:rPr lang="en-IN" b="1">
                <a:latin typeface="Montserrat"/>
                <a:ea typeface="Montserrat"/>
                <a:cs typeface="Montserrat"/>
                <a:sym typeface="Montserrat"/>
              </a:rPr>
              <a:t/>
            </a:r>
            <a:br>
              <a:rPr lang="en-IN" b="1">
                <a:latin typeface="Montserrat"/>
                <a:ea typeface="Montserrat"/>
                <a:cs typeface="Montserrat"/>
                <a:sym typeface="Montserrat"/>
              </a:rPr>
            </a:br>
            <a:endParaRPr/>
          </a:p>
        </p:txBody>
      </p:sp>
      <p:sp>
        <p:nvSpPr>
          <p:cNvPr id="115" name="Google Shape;115;p21"/>
          <p:cNvSpPr txBox="1">
            <a:spLocks noGrp="1"/>
          </p:cNvSpPr>
          <p:nvPr>
            <p:ph type="title"/>
          </p:nvPr>
        </p:nvSpPr>
        <p:spPr>
          <a:xfrm>
            <a:off x="5113325" y="824275"/>
            <a:ext cx="3238200" cy="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/>
              <a:t/>
            </a:r>
            <a:br>
              <a:rPr lang="en-IN"/>
            </a:br>
            <a:endParaRPr b="1"/>
          </a:p>
        </p:txBody>
      </p:sp>
      <p:sp>
        <p:nvSpPr>
          <p:cNvPr id="116" name="Google Shape;116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IN">
                <a:solidFill>
                  <a:srgbClr val="000000"/>
                </a:solidFill>
              </a:rPr>
              <a:t>9</a:t>
            </a:fld>
            <a:endParaRPr>
              <a:solidFill>
                <a:srgbClr val="00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726" y="574198"/>
            <a:ext cx="8732399" cy="177026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885" y="2344459"/>
            <a:ext cx="8525233" cy="13566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259" y="3701108"/>
            <a:ext cx="8420859" cy="128008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CC0000"/>
      </a:dk1>
      <a:lt1>
        <a:srgbClr val="134F5C"/>
      </a:lt1>
      <a:dk2>
        <a:srgbClr val="F5FDFF"/>
      </a:dk2>
      <a:lt2>
        <a:srgbClr val="FFF1F1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540</Words>
  <Application>Microsoft Office PowerPoint</Application>
  <PresentationFormat>On-screen Show (16:9)</PresentationFormat>
  <Paragraphs>206</Paragraphs>
  <Slides>24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Montserrat</vt:lpstr>
      <vt:lpstr>Courier New</vt:lpstr>
      <vt:lpstr>Roboto</vt:lpstr>
      <vt:lpstr>Simple Light</vt:lpstr>
      <vt:lpstr>        Capstone Project - 2  Seoul Bike Sharing Demand Prediction                                ML Supervised Regression  </vt:lpstr>
      <vt:lpstr>                    Contents</vt:lpstr>
      <vt:lpstr>                 Problem Statements</vt:lpstr>
      <vt:lpstr>                        Data Summary</vt:lpstr>
      <vt:lpstr>                     Basic Data Exploration </vt:lpstr>
      <vt:lpstr>            Outliers in the features</vt:lpstr>
      <vt:lpstr>Mean Distribution of Rent Count </vt:lpstr>
      <vt:lpstr>            Rented Bike Spread over time </vt:lpstr>
      <vt:lpstr>Rented Bike Spread over time and seasons </vt:lpstr>
      <vt:lpstr>Spread of Categorical Variables </vt:lpstr>
      <vt:lpstr>       Distribution of Number of reviews</vt:lpstr>
      <vt:lpstr>Correlation Matrix </vt:lpstr>
      <vt:lpstr>                            Feature Selection</vt:lpstr>
      <vt:lpstr>                            Data Preparation</vt:lpstr>
      <vt:lpstr>              Linear Regression                        Train Set Metrics       Test Set Metrics          </vt:lpstr>
      <vt:lpstr>     Lasso Regression</vt:lpstr>
      <vt:lpstr>ElasticNet Regression    Decision Tree</vt:lpstr>
      <vt:lpstr>        </vt:lpstr>
      <vt:lpstr>        </vt:lpstr>
      <vt:lpstr>        </vt:lpstr>
      <vt:lpstr>        Linear Regression using Statsmodels </vt:lpstr>
      <vt:lpstr>                              Challenges</vt:lpstr>
      <vt:lpstr>Conclusion </vt:lpstr>
      <vt:lpstr>              THANK YOU                                         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Capstone Project - 2  Seoul Bike Sharing Demand Prediction                                ML Supervised Regression  </dc:title>
  <cp:lastModifiedBy>Soumya Ranjan</cp:lastModifiedBy>
  <cp:revision>16</cp:revision>
  <dcterms:modified xsi:type="dcterms:W3CDTF">2021-04-14T18:37:13Z</dcterms:modified>
</cp:coreProperties>
</file>